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3" r:id="rId8"/>
    <p:sldId id="308" r:id="rId9"/>
    <p:sldId id="265" r:id="rId10"/>
    <p:sldId id="309" r:id="rId11"/>
    <p:sldId id="310" r:id="rId12"/>
    <p:sldId id="266" r:id="rId13"/>
    <p:sldId id="311" r:id="rId14"/>
    <p:sldId id="267" r:id="rId15"/>
    <p:sldId id="269" r:id="rId16"/>
    <p:sldId id="270" r:id="rId17"/>
    <p:sldId id="271" r:id="rId18"/>
    <p:sldId id="312" r:id="rId19"/>
    <p:sldId id="273" r:id="rId20"/>
    <p:sldId id="313" r:id="rId21"/>
    <p:sldId id="274" r:id="rId22"/>
    <p:sldId id="314" r:id="rId23"/>
    <p:sldId id="315" r:id="rId24"/>
    <p:sldId id="316" r:id="rId25"/>
    <p:sldId id="317" r:id="rId26"/>
    <p:sldId id="323" r:id="rId27"/>
    <p:sldId id="318" r:id="rId28"/>
    <p:sldId id="319" r:id="rId29"/>
    <p:sldId id="320" r:id="rId30"/>
    <p:sldId id="321" r:id="rId31"/>
    <p:sldId id="322" r:id="rId32"/>
    <p:sldId id="324" r:id="rId33"/>
    <p:sldId id="325" r:id="rId34"/>
    <p:sldId id="335" r:id="rId35"/>
    <p:sldId id="326" r:id="rId36"/>
    <p:sldId id="327" r:id="rId37"/>
    <p:sldId id="328" r:id="rId38"/>
    <p:sldId id="329" r:id="rId39"/>
    <p:sldId id="331" r:id="rId40"/>
    <p:sldId id="330" r:id="rId41"/>
    <p:sldId id="332" r:id="rId42"/>
    <p:sldId id="333" r:id="rId43"/>
    <p:sldId id="334" r:id="rId4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0C0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01" autoAdjust="0"/>
  </p:normalViewPr>
  <p:slideViewPr>
    <p:cSldViewPr>
      <p:cViewPr varScale="1">
        <p:scale>
          <a:sx n="46" d="100"/>
          <a:sy n="46" d="100"/>
        </p:scale>
        <p:origin x="-102" y="-94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448217-BB16-4738-B980-7BEBE749326E}" type="datetimeFigureOut">
              <a:rPr lang="pt-BR" smtClean="0"/>
              <a:pPr/>
              <a:t>04/05/2012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D33B7-E7E0-47E4-B0D5-92F7C4E83B80}" type="slidenum">
              <a:rPr lang="pt-BR" smtClean="0"/>
              <a:pPr/>
              <a:t>‹nº›</a:t>
            </a:fld>
            <a:endParaRPr lang="pt-BR"/>
          </a:p>
        </p:txBody>
      </p:sp>
    </p:spTree>
    <p:extLst>
      <p:ext uri="{BB962C8B-B14F-4D97-AF65-F5344CB8AC3E}">
        <p14:creationId xmlns:p14="http://schemas.microsoft.com/office/powerpoint/2010/main" xmlns="" val="294776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spcBef>
                <a:spcPct val="0"/>
              </a:spcBef>
            </a:pPr>
            <a:r>
              <a:rPr lang="pt-BR" b="1" dirty="0" smtClean="0"/>
              <a:t>Grupos</a:t>
            </a:r>
            <a:r>
              <a:rPr lang="pt-BR" b="1" baseline="0" dirty="0" smtClean="0"/>
              <a:t> </a:t>
            </a:r>
            <a:r>
              <a:rPr lang="pt-BR" b="1" baseline="0" dirty="0" err="1" smtClean="0"/>
              <a:t>pequeños</a:t>
            </a:r>
            <a:r>
              <a:rPr lang="pt-BR" b="1" baseline="0" dirty="0" smtClean="0"/>
              <a:t> </a:t>
            </a:r>
            <a:r>
              <a:rPr lang="pt-BR" b="1" baseline="0" dirty="0" err="1" smtClean="0"/>
              <a:t>en</a:t>
            </a:r>
            <a:r>
              <a:rPr lang="pt-BR" b="1" baseline="0" dirty="0" smtClean="0"/>
              <a:t> </a:t>
            </a:r>
            <a:r>
              <a:rPr lang="pt-BR" b="1" baseline="0" dirty="0" err="1" smtClean="0"/>
              <a:t>el</a:t>
            </a:r>
            <a:r>
              <a:rPr lang="pt-BR" b="1" baseline="0" dirty="0" smtClean="0"/>
              <a:t> </a:t>
            </a:r>
            <a:r>
              <a:rPr lang="pt-BR" b="1" baseline="0" dirty="0" err="1" smtClean="0"/>
              <a:t>Nuevo</a:t>
            </a:r>
            <a:r>
              <a:rPr lang="pt-BR" b="1" baseline="0" dirty="0" smtClean="0"/>
              <a:t> Testamento</a:t>
            </a:r>
            <a:endParaRPr lang="pt-BR"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s-ES" sz="1200" kern="1200" dirty="0" smtClean="0">
                <a:solidFill>
                  <a:schemeClr val="tx1"/>
                </a:solidFill>
                <a:latin typeface="+mn-lt"/>
                <a:ea typeface="+mn-ea"/>
                <a:cs typeface="+mn-cs"/>
              </a:rPr>
              <a:t>Una de las grandes preocupaciones de los estudiosos de grupos pequeños en el presente es fundamentarlos bíblicamente en forma consistente. El movimiento creció extraordinariamente, desarrolló una estructura formidable, se demostró ágil y pragmático, atrajo iglesias de las más variadas tendencias y se demostró apto para adaptarse a las diferencias doctrinarias y culturales, entre otras. Por otro lado, llamó la atención de la crítica, presentó dificultades corporativas y tampoco tiene unanimidad entre los dirigentes de las iglesias. Las dificultades surgidas desafiaron a estudiosos del área, y crearon oportunidades para su apertura y profundización teórica.</a:t>
            </a:r>
            <a:endParaRPr lang="pt-BR" sz="1200" kern="120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sz="1200" kern="1200" dirty="0" smtClean="0">
                <a:solidFill>
                  <a:schemeClr val="tx1"/>
                </a:solidFill>
                <a:latin typeface="+mn-lt"/>
                <a:ea typeface="+mn-ea"/>
                <a:cs typeface="+mn-cs"/>
              </a:rPr>
              <a:t>Este “reunir en torno de sí” con el fin de enseñar, preparar y enviar a sus discípulos, debidamente equipados y habilitados por el poder del Espíritu Santo, es lo que Robert Coleman llama “un plan maestro”</a:t>
            </a:r>
            <a:r>
              <a:rPr lang="es-ES" sz="1200" b="0" kern="1200" dirty="0" smtClean="0">
                <a:solidFill>
                  <a:schemeClr val="tx1"/>
                </a:solidFill>
                <a:latin typeface="+mn-lt"/>
                <a:ea typeface="+mn-ea"/>
                <a:cs typeface="+mn-cs"/>
              </a:rPr>
              <a:t> de Jesús; y Alberto </a:t>
            </a:r>
            <a:r>
              <a:rPr lang="es-ES" sz="1200" b="0" kern="1200" dirty="0" err="1" smtClean="0">
                <a:solidFill>
                  <a:schemeClr val="tx1"/>
                </a:solidFill>
                <a:latin typeface="+mn-lt"/>
                <a:ea typeface="+mn-ea"/>
                <a:cs typeface="+mn-cs"/>
              </a:rPr>
              <a:t>Timm</a:t>
            </a:r>
            <a:r>
              <a:rPr lang="es-ES" sz="1200" b="0" kern="1200" dirty="0" smtClean="0">
                <a:solidFill>
                  <a:schemeClr val="tx1"/>
                </a:solidFill>
                <a:latin typeface="+mn-lt"/>
                <a:ea typeface="+mn-ea"/>
                <a:cs typeface="+mn-cs"/>
              </a:rPr>
              <a:t> llama “círculo apostólico”. Coleman organiza magistralmente esa experiencia en </a:t>
            </a:r>
            <a:r>
              <a:rPr lang="es-ES" sz="1200" b="0" i="1" kern="1200" dirty="0" smtClean="0">
                <a:solidFill>
                  <a:schemeClr val="tx1"/>
                </a:solidFill>
                <a:latin typeface="+mn-lt"/>
                <a:ea typeface="+mn-ea"/>
                <a:cs typeface="+mn-cs"/>
              </a:rPr>
              <a:t>común unión</a:t>
            </a:r>
            <a:r>
              <a:rPr lang="es-ES" sz="1200" b="0" kern="1200" dirty="0" smtClean="0">
                <a:solidFill>
                  <a:schemeClr val="tx1"/>
                </a:solidFill>
                <a:latin typeface="+mn-lt"/>
                <a:ea typeface="+mn-ea"/>
                <a:cs typeface="+mn-cs"/>
              </a:rPr>
              <a:t> permanente entre Jesús y sus discípulos en ocho niveles: selección, asociación, consagración, transmisión, demostración, delegación, supervisión y reproducción. Mientras </a:t>
            </a:r>
            <a:r>
              <a:rPr lang="es-ES" sz="1200" b="0" kern="1200" dirty="0" err="1" smtClean="0">
                <a:solidFill>
                  <a:schemeClr val="tx1"/>
                </a:solidFill>
                <a:latin typeface="+mn-lt"/>
                <a:ea typeface="+mn-ea"/>
                <a:cs typeface="+mn-cs"/>
              </a:rPr>
              <a:t>Timm</a:t>
            </a:r>
            <a:r>
              <a:rPr lang="es-ES" sz="1200" b="0" kern="1200" dirty="0" smtClean="0">
                <a:solidFill>
                  <a:schemeClr val="tx1"/>
                </a:solidFill>
                <a:latin typeface="+mn-lt"/>
                <a:ea typeface="+mn-ea"/>
                <a:cs typeface="+mn-cs"/>
              </a:rPr>
              <a:t> declara que “en el círculo apostólico, formado por doce personas, ellos (1) mantenían comunión con Cristo, (2) socializaban entre ellos; (3) eran enseñados por el Maestro; (4) eran entrenados para la misión, y (5) participaban del esfuerzo evangelizador”.</a:t>
            </a:r>
            <a:endParaRPr lang="pt-BR" sz="1200" kern="1200" dirty="0" smtClean="0">
              <a:solidFill>
                <a:schemeClr val="tx1"/>
              </a:solidFill>
              <a:latin typeface="+mn-lt"/>
              <a:ea typeface="+mn-ea"/>
              <a:cs typeface="+mn-cs"/>
            </a:endParaRPr>
          </a:p>
          <a:p>
            <a:r>
              <a:rPr lang="es-CL" sz="1200" kern="1200" dirty="0" smtClean="0">
                <a:solidFill>
                  <a:schemeClr val="tx1"/>
                </a:solidFill>
                <a:latin typeface="+mn-lt"/>
                <a:ea typeface="+mn-ea"/>
                <a:cs typeface="+mn-cs"/>
              </a:rPr>
              <a:t>Robert E. Coleman, </a:t>
            </a:r>
            <a:r>
              <a:rPr lang="es-CL" sz="1200" i="1" kern="1200" dirty="0" smtClean="0">
                <a:solidFill>
                  <a:schemeClr val="tx1"/>
                </a:solidFill>
                <a:latin typeface="+mn-lt"/>
                <a:ea typeface="+mn-ea"/>
                <a:cs typeface="+mn-cs"/>
              </a:rPr>
              <a:t>O plano </a:t>
            </a:r>
            <a:r>
              <a:rPr lang="es-CL" sz="1200" i="1" kern="1200" dirty="0" err="1" smtClean="0">
                <a:solidFill>
                  <a:schemeClr val="tx1"/>
                </a:solidFill>
                <a:latin typeface="+mn-lt"/>
                <a:ea typeface="+mn-ea"/>
                <a:cs typeface="+mn-cs"/>
              </a:rPr>
              <a:t>mestre</a:t>
            </a:r>
            <a:r>
              <a:rPr lang="es-CL" sz="1200" i="1" kern="1200" dirty="0" smtClean="0">
                <a:solidFill>
                  <a:schemeClr val="tx1"/>
                </a:solidFill>
                <a:latin typeface="+mn-lt"/>
                <a:ea typeface="+mn-ea"/>
                <a:cs typeface="+mn-cs"/>
              </a:rPr>
              <a:t> de evangelismo</a:t>
            </a:r>
            <a:r>
              <a:rPr lang="es-CL" sz="1200" kern="1200" dirty="0" smtClean="0">
                <a:solidFill>
                  <a:schemeClr val="tx1"/>
                </a:solidFill>
                <a:latin typeface="+mn-lt"/>
                <a:ea typeface="+mn-ea"/>
                <a:cs typeface="+mn-cs"/>
              </a:rPr>
              <a:t> [El plan maestro de evangelismo] (São Paulo: Mundo </a:t>
            </a:r>
            <a:r>
              <a:rPr lang="es-CL" sz="1200" kern="1200" dirty="0" err="1" smtClean="0">
                <a:solidFill>
                  <a:schemeClr val="tx1"/>
                </a:solidFill>
                <a:latin typeface="+mn-lt"/>
                <a:ea typeface="+mn-ea"/>
                <a:cs typeface="+mn-cs"/>
              </a:rPr>
              <a:t>Cristão</a:t>
            </a:r>
            <a:r>
              <a:rPr lang="es-CL" sz="1200" kern="1200" dirty="0" smtClean="0">
                <a:solidFill>
                  <a:schemeClr val="tx1"/>
                </a:solidFill>
                <a:latin typeface="+mn-lt"/>
                <a:ea typeface="+mn-ea"/>
                <a:cs typeface="+mn-cs"/>
              </a:rPr>
              <a:t>, 1987). </a:t>
            </a:r>
            <a:endParaRPr lang="pt-BR" sz="1200" kern="1200" dirty="0" smtClean="0">
              <a:solidFill>
                <a:schemeClr val="tx1"/>
              </a:solidFill>
              <a:latin typeface="+mn-lt"/>
              <a:ea typeface="+mn-ea"/>
              <a:cs typeface="+mn-cs"/>
            </a:endParaRPr>
          </a:p>
          <a:p>
            <a:r>
              <a:rPr lang="es-CL" sz="1200" kern="1200" dirty="0" smtClean="0">
                <a:solidFill>
                  <a:schemeClr val="tx1"/>
                </a:solidFill>
                <a:latin typeface="+mn-lt"/>
                <a:ea typeface="+mn-ea"/>
                <a:cs typeface="+mn-cs"/>
              </a:rPr>
              <a:t>Alberto R. </a:t>
            </a:r>
            <a:r>
              <a:rPr lang="es-CL" sz="1200" kern="1200" dirty="0" err="1" smtClean="0">
                <a:solidFill>
                  <a:schemeClr val="tx1"/>
                </a:solidFill>
                <a:latin typeface="+mn-lt"/>
                <a:ea typeface="+mn-ea"/>
                <a:cs typeface="+mn-cs"/>
              </a:rPr>
              <a:t>Timm</a:t>
            </a:r>
            <a:r>
              <a:rPr lang="es-CL" sz="1200" kern="1200" dirty="0" smtClean="0">
                <a:solidFill>
                  <a:schemeClr val="tx1"/>
                </a:solidFill>
                <a:latin typeface="+mn-lt"/>
                <a:ea typeface="+mn-ea"/>
                <a:cs typeface="+mn-cs"/>
              </a:rPr>
              <a:t>, “</a:t>
            </a:r>
            <a:r>
              <a:rPr lang="es-CL" sz="1200" kern="1200" dirty="0" err="1" smtClean="0">
                <a:solidFill>
                  <a:schemeClr val="tx1"/>
                </a:solidFill>
                <a:latin typeface="+mn-lt"/>
                <a:ea typeface="+mn-ea"/>
                <a:cs typeface="+mn-cs"/>
              </a:rPr>
              <a:t>Comunhão</a:t>
            </a:r>
            <a:r>
              <a:rPr lang="es-CL" sz="1200" kern="1200" dirty="0" smtClean="0">
                <a:solidFill>
                  <a:schemeClr val="tx1"/>
                </a:solidFill>
                <a:latin typeface="+mn-lt"/>
                <a:ea typeface="+mn-ea"/>
                <a:cs typeface="+mn-cs"/>
              </a:rPr>
              <a:t> e </a:t>
            </a:r>
            <a:r>
              <a:rPr lang="es-CL" sz="1200" kern="1200" dirty="0" err="1" smtClean="0">
                <a:solidFill>
                  <a:schemeClr val="tx1"/>
                </a:solidFill>
                <a:latin typeface="+mn-lt"/>
                <a:ea typeface="+mn-ea"/>
                <a:cs typeface="+mn-cs"/>
              </a:rPr>
              <a:t>Missão</a:t>
            </a:r>
            <a:r>
              <a:rPr lang="es-CL" sz="1200" kern="1200" dirty="0" smtClean="0">
                <a:solidFill>
                  <a:schemeClr val="tx1"/>
                </a:solidFill>
                <a:latin typeface="+mn-lt"/>
                <a:ea typeface="+mn-ea"/>
                <a:cs typeface="+mn-cs"/>
              </a:rPr>
              <a:t>”, </a:t>
            </a:r>
            <a:r>
              <a:rPr lang="es-CL" sz="1200" i="1" kern="1200" dirty="0" smtClean="0">
                <a:solidFill>
                  <a:schemeClr val="tx1"/>
                </a:solidFill>
                <a:latin typeface="+mn-lt"/>
                <a:ea typeface="+mn-ea"/>
                <a:cs typeface="+mn-cs"/>
              </a:rPr>
              <a:t>Revista do </a:t>
            </a:r>
            <a:r>
              <a:rPr lang="es-CL" sz="1200" i="1" kern="1200" dirty="0" err="1" smtClean="0">
                <a:solidFill>
                  <a:schemeClr val="tx1"/>
                </a:solidFill>
                <a:latin typeface="+mn-lt"/>
                <a:ea typeface="+mn-ea"/>
                <a:cs typeface="+mn-cs"/>
              </a:rPr>
              <a:t>Ancião</a:t>
            </a:r>
            <a:r>
              <a:rPr lang="es-CL" sz="1200" i="1" kern="1200" dirty="0" smtClean="0">
                <a:solidFill>
                  <a:schemeClr val="tx1"/>
                </a:solidFill>
                <a:latin typeface="+mn-lt"/>
                <a:ea typeface="+mn-ea"/>
                <a:cs typeface="+mn-cs"/>
              </a:rPr>
              <a:t> </a:t>
            </a:r>
            <a:r>
              <a:rPr lang="es-CL" sz="1200" kern="1200" dirty="0" smtClean="0">
                <a:solidFill>
                  <a:schemeClr val="tx1"/>
                </a:solidFill>
                <a:latin typeface="+mn-lt"/>
                <a:ea typeface="+mn-ea"/>
                <a:cs typeface="+mn-cs"/>
              </a:rPr>
              <a:t>(julio-septiembre de 2009), p. 10.</a:t>
            </a:r>
            <a:endParaRPr lang="pt-BR" sz="1200" kern="1200" dirty="0" smtClean="0">
              <a:solidFill>
                <a:schemeClr val="tx1"/>
              </a:solidFill>
              <a:latin typeface="+mn-lt"/>
              <a:ea typeface="+mn-ea"/>
              <a:cs typeface="+mn-cs"/>
            </a:endParaRPr>
          </a:p>
          <a:p>
            <a:r>
              <a:rPr lang="es-CL" sz="1200" kern="1200" dirty="0" smtClean="0">
                <a:solidFill>
                  <a:schemeClr val="tx1"/>
                </a:solidFill>
                <a:latin typeface="+mn-lt"/>
                <a:ea typeface="+mn-ea"/>
                <a:cs typeface="+mn-cs"/>
              </a:rPr>
              <a:t>Coleman.</a:t>
            </a:r>
            <a:endParaRPr lang="pt-BR" sz="1200" kern="1200" dirty="0" smtClean="0">
              <a:solidFill>
                <a:schemeClr val="tx1"/>
              </a:solidFill>
              <a:latin typeface="+mn-lt"/>
              <a:ea typeface="+mn-ea"/>
              <a:cs typeface="+mn-cs"/>
            </a:endParaRPr>
          </a:p>
          <a:p>
            <a:r>
              <a:rPr lang="es-CL" sz="1200" kern="1200" dirty="0" smtClean="0">
                <a:solidFill>
                  <a:schemeClr val="tx1"/>
                </a:solidFill>
                <a:latin typeface="+mn-lt"/>
                <a:ea typeface="+mn-ea"/>
                <a:cs typeface="+mn-cs"/>
              </a:rPr>
              <a:t>Alberto </a:t>
            </a:r>
            <a:r>
              <a:rPr lang="es-CL" sz="1200" kern="1200" dirty="0" err="1" smtClean="0">
                <a:solidFill>
                  <a:schemeClr val="tx1"/>
                </a:solidFill>
                <a:latin typeface="+mn-lt"/>
                <a:ea typeface="+mn-ea"/>
                <a:cs typeface="+mn-cs"/>
              </a:rPr>
              <a:t>Timm</a:t>
            </a:r>
            <a:r>
              <a:rPr lang="es-CL" sz="1200" kern="1200" dirty="0" smtClean="0">
                <a:solidFill>
                  <a:schemeClr val="tx1"/>
                </a:solidFill>
                <a:latin typeface="+mn-lt"/>
                <a:ea typeface="+mn-ea"/>
                <a:cs typeface="+mn-cs"/>
              </a:rPr>
              <a:t>, </a:t>
            </a:r>
            <a:r>
              <a:rPr lang="es-CL" sz="1200" i="1" kern="1200" dirty="0" smtClean="0">
                <a:solidFill>
                  <a:schemeClr val="tx1"/>
                </a:solidFill>
                <a:latin typeface="+mn-lt"/>
                <a:ea typeface="+mn-ea"/>
                <a:cs typeface="+mn-cs"/>
              </a:rPr>
              <a:t>ibíd</a:t>
            </a:r>
            <a:r>
              <a:rPr lang="es-CL" sz="1200" kern="1200" dirty="0" smtClean="0">
                <a:solidFill>
                  <a:schemeClr val="tx1"/>
                </a:solidFill>
                <a:latin typeface="+mn-lt"/>
                <a:ea typeface="+mn-ea"/>
                <a:cs typeface="+mn-cs"/>
              </a:rPr>
              <a:t>.</a:t>
            </a:r>
            <a:endParaRPr lang="pt-BR" sz="1200" kern="120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15</a:t>
            </a:fld>
            <a:endParaRPr lang="pt-BR"/>
          </a:p>
        </p:txBody>
      </p:sp>
    </p:spTree>
    <p:extLst>
      <p:ext uri="{BB962C8B-B14F-4D97-AF65-F5344CB8AC3E}">
        <p14:creationId xmlns:p14="http://schemas.microsoft.com/office/powerpoint/2010/main" xmlns="" val="3568092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spcBef>
                <a:spcPct val="0"/>
              </a:spcBef>
            </a:pPr>
            <a:r>
              <a:rPr lang="pt-BR" b="1" dirty="0" smtClean="0"/>
              <a:t>Círculo apostólico </a:t>
            </a:r>
          </a:p>
          <a:p>
            <a:r>
              <a:rPr lang="es-ES" sz="1200" b="0" kern="1200" dirty="0" smtClean="0">
                <a:solidFill>
                  <a:schemeClr val="tx1"/>
                </a:solidFill>
                <a:latin typeface="+mn-lt"/>
                <a:ea typeface="+mn-ea"/>
                <a:cs typeface="+mn-cs"/>
              </a:rPr>
              <a:t>Los evangelios declaran que “subió Jesús a una montaña y llamó a los que quiso, los cuales se reunieron con él. Designó a doce, a quienes nombró apóstoles, para que lo acompañaran y para enviarlos a predicar” (Mar. 3:13, 14).</a:t>
            </a:r>
            <a:endParaRPr lang="pt-BR" sz="1200" kern="1200" dirty="0" smtClean="0">
              <a:solidFill>
                <a:schemeClr val="tx1"/>
              </a:solidFill>
              <a:latin typeface="+mn-lt"/>
              <a:ea typeface="+mn-ea"/>
              <a:cs typeface="+mn-cs"/>
            </a:endParaRPr>
          </a:p>
          <a:p>
            <a:r>
              <a:rPr lang="es-ES" sz="1200" b="0" kern="1200" dirty="0" smtClean="0">
                <a:solidFill>
                  <a:schemeClr val="tx1"/>
                </a:solidFill>
                <a:latin typeface="+mn-lt"/>
                <a:ea typeface="+mn-ea"/>
                <a:cs typeface="+mn-cs"/>
              </a:rPr>
              <a:t>El grupo pequeño</a:t>
            </a:r>
            <a:r>
              <a:rPr lang="es-ES" sz="1200" b="0" i="1" kern="1200" dirty="0" smtClean="0">
                <a:solidFill>
                  <a:schemeClr val="tx1"/>
                </a:solidFill>
                <a:latin typeface="+mn-lt"/>
                <a:ea typeface="+mn-ea"/>
                <a:cs typeface="+mn-cs"/>
              </a:rPr>
              <a:t> </a:t>
            </a:r>
            <a:r>
              <a:rPr lang="es-ES" sz="1200" b="0" kern="1200" dirty="0" smtClean="0">
                <a:solidFill>
                  <a:schemeClr val="tx1"/>
                </a:solidFill>
                <a:latin typeface="+mn-lt"/>
                <a:ea typeface="+mn-ea"/>
                <a:cs typeface="+mn-cs"/>
              </a:rPr>
              <a:t>de Cristo tenía claramente dos propósitos: (1) estar con él en comunión espiritual, y (2) proclamar su evangelio con poder. Con esas palabras, Jesús parece sugerir que comunión y misión, en grupos pequeños, es la fórmula divina para la consecución del evangelio.</a:t>
            </a:r>
            <a:endParaRPr lang="pt-BR" sz="1200" kern="1200" dirty="0" smtClean="0">
              <a:solidFill>
                <a:schemeClr val="tx1"/>
              </a:solidFill>
              <a:latin typeface="+mn-lt"/>
              <a:ea typeface="+mn-ea"/>
              <a:cs typeface="+mn-cs"/>
            </a:endParaRPr>
          </a:p>
          <a:p>
            <a:r>
              <a:rPr lang="es-ES" sz="1200" b="0" kern="1200" dirty="0" smtClean="0">
                <a:solidFill>
                  <a:schemeClr val="tx1"/>
                </a:solidFill>
                <a:latin typeface="+mn-lt"/>
                <a:ea typeface="+mn-ea"/>
                <a:cs typeface="+mn-cs"/>
              </a:rPr>
              <a:t>En Marcos 3:13, Jesús llama a los discípulos para que estén con él (esa es la comunión). En Mateo 28:20, Jesús les promete que </a:t>
            </a:r>
            <a:r>
              <a:rPr lang="es-ES" sz="1200" b="0" i="1" kern="1200" dirty="0" smtClean="0">
                <a:solidFill>
                  <a:schemeClr val="tx1"/>
                </a:solidFill>
                <a:latin typeface="+mn-lt"/>
                <a:ea typeface="+mn-ea"/>
                <a:cs typeface="+mn-cs"/>
              </a:rPr>
              <a:t>estará con ellos</a:t>
            </a:r>
            <a:r>
              <a:rPr lang="es-ES" sz="1200" b="0" kern="1200" dirty="0" smtClean="0">
                <a:solidFill>
                  <a:schemeClr val="tx1"/>
                </a:solidFill>
                <a:latin typeface="+mn-lt"/>
                <a:ea typeface="+mn-ea"/>
                <a:cs typeface="+mn-cs"/>
              </a:rPr>
              <a:t> en su labor (es la misión en comunión). Y, en Hechos 1:4, Jesús reúne las dos marcas del discipulado: comunión y misión.</a:t>
            </a:r>
          </a:p>
          <a:p>
            <a:r>
              <a:rPr lang="es-ES" sz="1200" kern="1200" dirty="0" smtClean="0">
                <a:solidFill>
                  <a:schemeClr val="tx1"/>
                </a:solidFill>
                <a:latin typeface="+mn-lt"/>
                <a:ea typeface="+mn-ea"/>
                <a:cs typeface="+mn-cs"/>
              </a:rPr>
              <a:t>Para la importante “realización de su obra, Cristo no escogió la erudición o la elocuencia del Sanedrín judío o el poder de Roma”</a:t>
            </a:r>
            <a:r>
              <a:rPr lang="es-ES" sz="1200" b="0" kern="1200" dirty="0" smtClean="0">
                <a:solidFill>
                  <a:schemeClr val="tx1"/>
                </a:solidFill>
                <a:latin typeface="+mn-lt"/>
                <a:ea typeface="+mn-ea"/>
                <a:cs typeface="+mn-cs"/>
              </a:rPr>
              <a:t> o la sabiduría griega. Jesús eligió un grupo de doce personas a quienes llamó familia, hermanos (Mar. 3:31-35). Ahora, su familia sería aquellos que estaban comprometidos con su obra y su misión.</a:t>
            </a:r>
            <a:endParaRPr lang="pt-BR" sz="1200" kern="1200" dirty="0" smtClean="0">
              <a:solidFill>
                <a:schemeClr val="tx1"/>
              </a:solidFill>
              <a:latin typeface="+mn-lt"/>
              <a:ea typeface="+mn-ea"/>
              <a:cs typeface="+mn-cs"/>
            </a:endParaRPr>
          </a:p>
          <a:p>
            <a:r>
              <a:rPr lang="es-ES" sz="1200" b="0" kern="1200" dirty="0" smtClean="0">
                <a:solidFill>
                  <a:schemeClr val="tx1"/>
                </a:solidFill>
                <a:latin typeface="+mn-lt"/>
                <a:ea typeface="+mn-ea"/>
                <a:cs typeface="+mn-cs"/>
              </a:rPr>
              <a:t>Esta relación guarda un sentido de intencionalidad en la comunión: Jesús sabía que no demoraría mucho en separarse físicamente de sus discípulos; antes de ello, sin embargo, necesitaba cautivarles el corazón con su gracia, con su amor, para enseguida dotarlos de poder. Este es el ambiente en el que va a nacer la iglesia “en Cristo”, la iglesia cristiana, el cristianismo apostólico.</a:t>
            </a:r>
            <a:r>
              <a:rPr lang="pt-BR" dirty="0" smtClean="0"/>
              <a:t> </a:t>
            </a:r>
            <a:r>
              <a:rPr lang="es-AR" sz="1200" kern="1200" dirty="0" smtClean="0">
                <a:solidFill>
                  <a:schemeClr val="tx1"/>
                </a:solidFill>
                <a:latin typeface="+mn-lt"/>
                <a:ea typeface="+mn-ea"/>
                <a:cs typeface="+mn-cs"/>
              </a:rPr>
              <a:t>Elena de White, </a:t>
            </a:r>
            <a:r>
              <a:rPr lang="es-AR" sz="1200" i="1" kern="1200" dirty="0" smtClean="0">
                <a:solidFill>
                  <a:schemeClr val="tx1"/>
                </a:solidFill>
                <a:latin typeface="+mn-lt"/>
                <a:ea typeface="+mn-ea"/>
                <a:cs typeface="+mn-cs"/>
              </a:rPr>
              <a:t>Los hechos de los apóstoles</a:t>
            </a:r>
            <a:r>
              <a:rPr lang="es-AR" sz="1200" kern="1200" dirty="0" smtClean="0">
                <a:solidFill>
                  <a:schemeClr val="tx1"/>
                </a:solidFill>
                <a:latin typeface="+mn-lt"/>
                <a:ea typeface="+mn-ea"/>
                <a:cs typeface="+mn-cs"/>
              </a:rPr>
              <a:t> (Buenos Aires, ACES, 1977), p. 15</a:t>
            </a:r>
            <a:endParaRPr lang="pt-B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 Best, </a:t>
            </a:r>
            <a:r>
              <a:rPr lang="en-US" sz="1200" i="1" kern="1200" dirty="0" smtClean="0">
                <a:solidFill>
                  <a:schemeClr val="tx1"/>
                </a:solidFill>
                <a:latin typeface="+mn-lt"/>
                <a:ea typeface="+mn-ea"/>
                <a:cs typeface="+mn-cs"/>
              </a:rPr>
              <a:t>Following Jesus: Discipleship in Mark</a:t>
            </a:r>
            <a:r>
              <a:rPr lang="en-US" sz="1200" kern="1200" dirty="0" smtClean="0">
                <a:solidFill>
                  <a:schemeClr val="tx1"/>
                </a:solidFill>
                <a:latin typeface="+mn-lt"/>
                <a:ea typeface="+mn-ea"/>
                <a:cs typeface="+mn-cs"/>
              </a:rPr>
              <a:t> (Edinburg: T. &amp; T. Clark, 1981), pp. 227, 228.</a:t>
            </a:r>
            <a:endParaRPr lang="pt-BR" sz="1200" kern="1200" dirty="0" smtClean="0">
              <a:solidFill>
                <a:schemeClr val="tx1"/>
              </a:solidFill>
              <a:latin typeface="+mn-lt"/>
              <a:ea typeface="+mn-ea"/>
              <a:cs typeface="+mn-cs"/>
            </a:endParaRPr>
          </a:p>
          <a:p>
            <a:endParaRPr lang="pt-BR" dirty="0" smtClean="0"/>
          </a:p>
          <a:p>
            <a:pPr>
              <a:spcBef>
                <a:spcPct val="0"/>
              </a:spcBef>
            </a:pPr>
            <a:endParaRPr lang="pt-BR" dirty="0" smtClean="0"/>
          </a:p>
          <a:p>
            <a:pPr>
              <a:spcBef>
                <a:spcPct val="0"/>
              </a:spcBef>
            </a:pPr>
            <a:endParaRPr lang="pt-BR" dirty="0" smtClean="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16</a:t>
            </a:fld>
            <a:endParaRPr lang="pt-BR"/>
          </a:p>
        </p:txBody>
      </p:sp>
    </p:spTree>
    <p:extLst>
      <p:ext uri="{BB962C8B-B14F-4D97-AF65-F5344CB8AC3E}">
        <p14:creationId xmlns:p14="http://schemas.microsoft.com/office/powerpoint/2010/main" xmlns="" val="285999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spcBef>
                <a:spcPct val="0"/>
              </a:spcBef>
            </a:pPr>
            <a:r>
              <a:rPr lang="pt-BR" b="1" dirty="0" smtClean="0"/>
              <a:t>Círculo apostólico </a:t>
            </a:r>
          </a:p>
          <a:p>
            <a:r>
              <a:rPr lang="es-ES" sz="1200" b="0" kern="1200" dirty="0" smtClean="0">
                <a:solidFill>
                  <a:schemeClr val="tx1"/>
                </a:solidFill>
                <a:latin typeface="+mn-lt"/>
                <a:ea typeface="+mn-ea"/>
                <a:cs typeface="+mn-cs"/>
              </a:rPr>
              <a:t>Los evangelios declaran que “subió Jesús a una montaña y llamó a los que quiso, los cuales se reunieron con él. Designó a doce, a quienes nombró apóstoles, para que lo acompañaran y para enviarlos a predicar” (Mar. 3:13, 14).</a:t>
            </a:r>
            <a:endParaRPr lang="pt-BR" sz="1200" kern="1200" dirty="0" smtClean="0">
              <a:solidFill>
                <a:schemeClr val="tx1"/>
              </a:solidFill>
              <a:latin typeface="+mn-lt"/>
              <a:ea typeface="+mn-ea"/>
              <a:cs typeface="+mn-cs"/>
            </a:endParaRPr>
          </a:p>
          <a:p>
            <a:r>
              <a:rPr lang="es-ES" sz="1200" b="0" kern="1200" dirty="0" smtClean="0">
                <a:solidFill>
                  <a:schemeClr val="tx1"/>
                </a:solidFill>
                <a:latin typeface="+mn-lt"/>
                <a:ea typeface="+mn-ea"/>
                <a:cs typeface="+mn-cs"/>
              </a:rPr>
              <a:t>El grupo pequeño</a:t>
            </a:r>
            <a:r>
              <a:rPr lang="es-ES" sz="1200" b="0" i="1" kern="1200" dirty="0" smtClean="0">
                <a:solidFill>
                  <a:schemeClr val="tx1"/>
                </a:solidFill>
                <a:latin typeface="+mn-lt"/>
                <a:ea typeface="+mn-ea"/>
                <a:cs typeface="+mn-cs"/>
              </a:rPr>
              <a:t> </a:t>
            </a:r>
            <a:r>
              <a:rPr lang="es-ES" sz="1200" b="0" kern="1200" dirty="0" smtClean="0">
                <a:solidFill>
                  <a:schemeClr val="tx1"/>
                </a:solidFill>
                <a:latin typeface="+mn-lt"/>
                <a:ea typeface="+mn-ea"/>
                <a:cs typeface="+mn-cs"/>
              </a:rPr>
              <a:t>de Cristo tenía claramente dos propósitos: (1) estar con él en comunión espiritual, y (2) proclamar su evangelio con poder. Con esas palabras, Jesús parece sugerir que comunión y misión, en grupos pequeños, es la fórmula divina para la consecución del evangelio.</a:t>
            </a:r>
            <a:endParaRPr lang="pt-BR" sz="1200" kern="1200" dirty="0" smtClean="0">
              <a:solidFill>
                <a:schemeClr val="tx1"/>
              </a:solidFill>
              <a:latin typeface="+mn-lt"/>
              <a:ea typeface="+mn-ea"/>
              <a:cs typeface="+mn-cs"/>
            </a:endParaRPr>
          </a:p>
          <a:p>
            <a:r>
              <a:rPr lang="es-ES" sz="1200" b="0" kern="1200" dirty="0" smtClean="0">
                <a:solidFill>
                  <a:schemeClr val="tx1"/>
                </a:solidFill>
                <a:latin typeface="+mn-lt"/>
                <a:ea typeface="+mn-ea"/>
                <a:cs typeface="+mn-cs"/>
              </a:rPr>
              <a:t>En Marcos 3:13, Jesús llama a los discípulos para que estén con él (esa es la comunión). En Mateo 28:20, Jesús les promete que </a:t>
            </a:r>
            <a:r>
              <a:rPr lang="es-ES" sz="1200" b="0" i="1" kern="1200" dirty="0" smtClean="0">
                <a:solidFill>
                  <a:schemeClr val="tx1"/>
                </a:solidFill>
                <a:latin typeface="+mn-lt"/>
                <a:ea typeface="+mn-ea"/>
                <a:cs typeface="+mn-cs"/>
              </a:rPr>
              <a:t>estará con ellos</a:t>
            </a:r>
            <a:r>
              <a:rPr lang="es-ES" sz="1200" b="0" kern="1200" dirty="0" smtClean="0">
                <a:solidFill>
                  <a:schemeClr val="tx1"/>
                </a:solidFill>
                <a:latin typeface="+mn-lt"/>
                <a:ea typeface="+mn-ea"/>
                <a:cs typeface="+mn-cs"/>
              </a:rPr>
              <a:t> en su labor (es la misión en comunión). Y, en Hechos 1:4, Jesús reúne las dos marcas del discipulado: comunión y misión.</a:t>
            </a:r>
          </a:p>
          <a:p>
            <a:r>
              <a:rPr lang="es-ES" sz="1200" kern="1200" dirty="0" smtClean="0">
                <a:solidFill>
                  <a:schemeClr val="tx1"/>
                </a:solidFill>
                <a:latin typeface="+mn-lt"/>
                <a:ea typeface="+mn-ea"/>
                <a:cs typeface="+mn-cs"/>
              </a:rPr>
              <a:t>Para la importante “realización de su obra, Cristo no escogió la erudición o la elocuencia del Sanedrín judío o el poder de Roma”</a:t>
            </a:r>
            <a:r>
              <a:rPr lang="es-ES" sz="1200" b="0" kern="1200" dirty="0" smtClean="0">
                <a:solidFill>
                  <a:schemeClr val="tx1"/>
                </a:solidFill>
                <a:latin typeface="+mn-lt"/>
                <a:ea typeface="+mn-ea"/>
                <a:cs typeface="+mn-cs"/>
              </a:rPr>
              <a:t> o la sabiduría griega. Jesús eligió un grupo de doce personas a quienes llamó familia, hermanos (Mar. 3:31-35). Ahora, su familia sería aquellos que estaban comprometidos con su obra y su misión.</a:t>
            </a:r>
            <a:endParaRPr lang="pt-BR" sz="1200" kern="1200" dirty="0" smtClean="0">
              <a:solidFill>
                <a:schemeClr val="tx1"/>
              </a:solidFill>
              <a:latin typeface="+mn-lt"/>
              <a:ea typeface="+mn-ea"/>
              <a:cs typeface="+mn-cs"/>
            </a:endParaRPr>
          </a:p>
          <a:p>
            <a:r>
              <a:rPr lang="es-ES" sz="1200" b="0" kern="1200" dirty="0" smtClean="0">
                <a:solidFill>
                  <a:schemeClr val="tx1"/>
                </a:solidFill>
                <a:latin typeface="+mn-lt"/>
                <a:ea typeface="+mn-ea"/>
                <a:cs typeface="+mn-cs"/>
              </a:rPr>
              <a:t>Esta relación guarda un sentido de intencionalidad en la comunión: Jesús sabía que no demoraría mucho en separarse físicamente de sus discípulos; antes de ello, sin embargo, necesitaba cautivarles el corazón con su gracia, con su amor, para enseguida dotarlos de poder. Este es el ambiente en el que va a nacer la iglesia “en Cristo”, la iglesia cristiana, el cristianismo apostólico.</a:t>
            </a:r>
            <a:r>
              <a:rPr lang="pt-BR" dirty="0" smtClean="0"/>
              <a:t> </a:t>
            </a:r>
            <a:r>
              <a:rPr lang="es-AR" sz="1200" kern="1200" dirty="0" smtClean="0">
                <a:solidFill>
                  <a:schemeClr val="tx1"/>
                </a:solidFill>
                <a:latin typeface="+mn-lt"/>
                <a:ea typeface="+mn-ea"/>
                <a:cs typeface="+mn-cs"/>
              </a:rPr>
              <a:t>Elena de White, </a:t>
            </a:r>
            <a:r>
              <a:rPr lang="es-AR" sz="1200" i="1" kern="1200" dirty="0" smtClean="0">
                <a:solidFill>
                  <a:schemeClr val="tx1"/>
                </a:solidFill>
                <a:latin typeface="+mn-lt"/>
                <a:ea typeface="+mn-ea"/>
                <a:cs typeface="+mn-cs"/>
              </a:rPr>
              <a:t>Los hechos de los apóstoles</a:t>
            </a:r>
            <a:r>
              <a:rPr lang="es-AR" sz="1200" kern="1200" dirty="0" smtClean="0">
                <a:solidFill>
                  <a:schemeClr val="tx1"/>
                </a:solidFill>
                <a:latin typeface="+mn-lt"/>
                <a:ea typeface="+mn-ea"/>
                <a:cs typeface="+mn-cs"/>
              </a:rPr>
              <a:t> (Buenos Aires, ACES, 1977), p. 15</a:t>
            </a:r>
            <a:endParaRPr lang="pt-B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 Best, </a:t>
            </a:r>
            <a:r>
              <a:rPr lang="en-US" sz="1200" i="1" kern="1200" dirty="0" smtClean="0">
                <a:solidFill>
                  <a:schemeClr val="tx1"/>
                </a:solidFill>
                <a:latin typeface="+mn-lt"/>
                <a:ea typeface="+mn-ea"/>
                <a:cs typeface="+mn-cs"/>
              </a:rPr>
              <a:t>Following Jesus: Discipleship in Mark</a:t>
            </a:r>
            <a:r>
              <a:rPr lang="en-US" sz="1200" kern="1200" dirty="0" smtClean="0">
                <a:solidFill>
                  <a:schemeClr val="tx1"/>
                </a:solidFill>
                <a:latin typeface="+mn-lt"/>
                <a:ea typeface="+mn-ea"/>
                <a:cs typeface="+mn-cs"/>
              </a:rPr>
              <a:t> (Edinburg: T. &amp; T. Clark, 1981), pp. 227, 228.</a:t>
            </a:r>
            <a:endParaRPr lang="pt-BR" sz="1200" kern="1200" dirty="0" smtClean="0">
              <a:solidFill>
                <a:schemeClr val="tx1"/>
              </a:solidFill>
              <a:latin typeface="+mn-lt"/>
              <a:ea typeface="+mn-ea"/>
              <a:cs typeface="+mn-cs"/>
            </a:endParaRPr>
          </a:p>
          <a:p>
            <a:endParaRPr lang="pt-BR" dirty="0" smtClean="0"/>
          </a:p>
          <a:p>
            <a:pPr>
              <a:spcBef>
                <a:spcPct val="0"/>
              </a:spcBef>
            </a:pPr>
            <a:endParaRPr lang="pt-BR" dirty="0" smtClean="0"/>
          </a:p>
          <a:p>
            <a:pPr>
              <a:spcBef>
                <a:spcPct val="0"/>
              </a:spcBef>
            </a:pPr>
            <a:endParaRPr lang="pt-BR" dirty="0" smtClean="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17</a:t>
            </a:fld>
            <a:endParaRPr lang="pt-BR"/>
          </a:p>
        </p:txBody>
      </p:sp>
    </p:spTree>
    <p:extLst>
      <p:ext uri="{BB962C8B-B14F-4D97-AF65-F5344CB8AC3E}">
        <p14:creationId xmlns:p14="http://schemas.microsoft.com/office/powerpoint/2010/main" xmlns="" val="1443507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sz="1200" b="1" kern="1200" dirty="0" smtClean="0">
                <a:solidFill>
                  <a:schemeClr val="tx1"/>
                </a:solidFill>
                <a:latin typeface="+mn-lt"/>
                <a:ea typeface="+mn-ea"/>
                <a:cs typeface="+mn-cs"/>
              </a:rPr>
              <a:t>Cristianismo apostólico</a:t>
            </a:r>
            <a:endParaRPr lang="pt-BR" sz="1200" kern="1200" dirty="0" smtClean="0">
              <a:solidFill>
                <a:schemeClr val="tx1"/>
              </a:solidFill>
              <a:latin typeface="+mn-lt"/>
              <a:ea typeface="+mn-ea"/>
              <a:cs typeface="+mn-cs"/>
            </a:endParaRPr>
          </a:p>
          <a:p>
            <a:r>
              <a:rPr lang="es-ES" sz="1200" b="0" kern="1200" dirty="0" smtClean="0">
                <a:solidFill>
                  <a:schemeClr val="tx1"/>
                </a:solidFill>
                <a:latin typeface="+mn-lt"/>
                <a:ea typeface="+mn-ea"/>
                <a:cs typeface="+mn-cs"/>
              </a:rPr>
              <a:t>La iglesia apostólica tenía un modelo operacional cuya característica sobresaliente era la iglesia en las casas, reunida en los hogares de los hermanos; consecuentemente, en pequeños grupos. Independientemente de existir o no mandatos en relación con esto, era así que la iglesia estaba, era y existía. La iglesia era entendida de esa manera: la iglesia de la casa de Aquila y Priscila (1 </a:t>
            </a:r>
            <a:r>
              <a:rPr lang="es-ES" sz="1200" b="0" kern="1200" dirty="0" err="1" smtClean="0">
                <a:solidFill>
                  <a:schemeClr val="tx1"/>
                </a:solidFill>
                <a:latin typeface="+mn-lt"/>
                <a:ea typeface="+mn-ea"/>
                <a:cs typeface="+mn-cs"/>
              </a:rPr>
              <a:t>Cor</a:t>
            </a:r>
            <a:r>
              <a:rPr lang="es-ES" sz="1200" b="0" kern="1200" dirty="0" smtClean="0">
                <a:solidFill>
                  <a:schemeClr val="tx1"/>
                </a:solidFill>
                <a:latin typeface="+mn-lt"/>
                <a:ea typeface="+mn-ea"/>
                <a:cs typeface="+mn-cs"/>
              </a:rPr>
              <a:t>. 16:19); la iglesia de la casa de Ninfa (Col. 4:15); la iglesia de la casa de Filemón (File. 2); etc.</a:t>
            </a:r>
            <a:endParaRPr lang="pt-BR" sz="1200" kern="1200" dirty="0" smtClean="0">
              <a:solidFill>
                <a:schemeClr val="tx1"/>
              </a:solidFill>
              <a:latin typeface="+mn-lt"/>
              <a:ea typeface="+mn-ea"/>
              <a:cs typeface="+mn-cs"/>
            </a:endParaRPr>
          </a:p>
          <a:p>
            <a:pPr eaLnBrk="1" hangingPunct="1">
              <a:spcBef>
                <a:spcPct val="0"/>
              </a:spcBef>
            </a:pPr>
            <a:r>
              <a:rPr lang="pt-BR" dirty="0" smtClean="0"/>
              <a:t>. </a:t>
            </a:r>
          </a:p>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19</a:t>
            </a:fld>
            <a:endParaRPr lang="pt-BR"/>
          </a:p>
        </p:txBody>
      </p:sp>
    </p:spTree>
    <p:extLst>
      <p:ext uri="{BB962C8B-B14F-4D97-AF65-F5344CB8AC3E}">
        <p14:creationId xmlns:p14="http://schemas.microsoft.com/office/powerpoint/2010/main" xmlns="" val="319040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sz="1200" b="1" kern="1200" dirty="0" smtClean="0">
                <a:solidFill>
                  <a:schemeClr val="tx1"/>
                </a:solidFill>
                <a:latin typeface="+mn-lt"/>
                <a:ea typeface="+mn-ea"/>
                <a:cs typeface="+mn-cs"/>
              </a:rPr>
              <a:t>Casas como lugar de culto</a:t>
            </a:r>
            <a:endParaRPr lang="pt-BR" sz="1200" kern="1200" dirty="0" smtClean="0">
              <a:solidFill>
                <a:schemeClr val="tx1"/>
              </a:solidFill>
              <a:latin typeface="+mn-lt"/>
              <a:ea typeface="+mn-ea"/>
              <a:cs typeface="+mn-cs"/>
            </a:endParaRPr>
          </a:p>
          <a:p>
            <a:r>
              <a:rPr lang="es-ES" sz="1200" b="0" kern="1200" dirty="0" smtClean="0">
                <a:solidFill>
                  <a:schemeClr val="tx1"/>
                </a:solidFill>
                <a:latin typeface="+mn-lt"/>
                <a:ea typeface="+mn-ea"/>
                <a:cs typeface="+mn-cs"/>
              </a:rPr>
              <a:t>La historia de la iglesia del Nuevo Testamento está tan relacionada con las casas como la iglesia de la Edad Media está relacionada con las catedrales. Es difícil pensar en la iglesia medieval sin imaginarla dentro de enormes castillos; así también, es imposible pensar en la iglesia del Nuevo Testamento sin imaginarlas en casas, en grupos pequeños. La fuerza y el sentido lógico de la casa en la construcción de la religión apostólica son innegables. La religión sucedía en las casas, en grupos pequeños. Se puede observar, por ejemplo, que las casas eran el lugar donde la iglesia se reunía para fines de culto (</a:t>
            </a:r>
            <a:r>
              <a:rPr lang="es-ES" sz="1200" b="0" kern="1200" dirty="0" err="1" smtClean="0">
                <a:solidFill>
                  <a:schemeClr val="tx1"/>
                </a:solidFill>
                <a:latin typeface="+mn-lt"/>
                <a:ea typeface="+mn-ea"/>
                <a:cs typeface="+mn-cs"/>
              </a:rPr>
              <a:t>Rom</a:t>
            </a:r>
            <a:r>
              <a:rPr lang="es-ES" sz="1200" b="0" kern="1200" dirty="0" smtClean="0">
                <a:solidFill>
                  <a:schemeClr val="tx1"/>
                </a:solidFill>
                <a:latin typeface="+mn-lt"/>
                <a:ea typeface="+mn-ea"/>
                <a:cs typeface="+mn-cs"/>
              </a:rPr>
              <a:t>. 16:5; 1 </a:t>
            </a:r>
            <a:r>
              <a:rPr lang="es-ES" sz="1200" b="0" kern="1200" dirty="0" err="1" smtClean="0">
                <a:solidFill>
                  <a:schemeClr val="tx1"/>
                </a:solidFill>
                <a:latin typeface="+mn-lt"/>
                <a:ea typeface="+mn-ea"/>
                <a:cs typeface="+mn-cs"/>
              </a:rPr>
              <a:t>Cor</a:t>
            </a:r>
            <a:r>
              <a:rPr lang="es-ES" sz="1200" b="0" kern="1200" dirty="0" smtClean="0">
                <a:solidFill>
                  <a:schemeClr val="tx1"/>
                </a:solidFill>
                <a:latin typeface="+mn-lt"/>
                <a:ea typeface="+mn-ea"/>
                <a:cs typeface="+mn-cs"/>
              </a:rPr>
              <a:t>. 16:19; Col. 4:15; File. 2), con un mínimo de liturgia. En esta, constaba la comunión, por ejemplo, compartir el pan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2:46; 6:4; 1 </a:t>
            </a:r>
            <a:r>
              <a:rPr lang="es-ES" sz="1200" b="0" kern="1200" dirty="0" err="1" smtClean="0">
                <a:solidFill>
                  <a:schemeClr val="tx1"/>
                </a:solidFill>
                <a:latin typeface="+mn-lt"/>
                <a:ea typeface="+mn-ea"/>
                <a:cs typeface="+mn-cs"/>
              </a:rPr>
              <a:t>Cor</a:t>
            </a:r>
            <a:r>
              <a:rPr lang="es-ES" sz="1200" b="0" kern="1200" dirty="0" smtClean="0">
                <a:solidFill>
                  <a:schemeClr val="tx1"/>
                </a:solidFill>
                <a:latin typeface="+mn-lt"/>
                <a:ea typeface="+mn-ea"/>
                <a:cs typeface="+mn-cs"/>
              </a:rPr>
              <a:t>. 11:20-27); la experiencia de la oración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1:14; 12:5; 12:1-19), la lectura de la Palabra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15:30, 31) y el poder del testimonio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1:8; 10:39). Se observa, también, que de los seis bautismos del Espíritu Santo narrados en el libro de Hechos, por lo menos cuatro ocurrieron en casas, en grupos pequeños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2:4; 4:31; 8:17; 9:17; 10:44; 19:6). Mientras tanto, la iglesia se fortalecía en la fe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16:5), se edificaba y caminaba en el temor del Señor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9:31), crecía y se esparcía por el mundo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8:5, 14; 9:3).</a:t>
            </a:r>
            <a:endParaRPr lang="pt-BR" sz="1200" kern="1200" dirty="0" smtClean="0">
              <a:solidFill>
                <a:schemeClr val="tx1"/>
              </a:solidFill>
              <a:latin typeface="+mn-lt"/>
              <a:ea typeface="+mn-ea"/>
              <a:cs typeface="+mn-cs"/>
            </a:endParaRPr>
          </a:p>
          <a:p>
            <a:pPr>
              <a:spcBef>
                <a:spcPct val="0"/>
              </a:spcBef>
            </a:pPr>
            <a:endParaRPr lang="pt-BR" dirty="0" smtClean="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21</a:t>
            </a:fld>
            <a:endParaRPr lang="pt-BR"/>
          </a:p>
        </p:txBody>
      </p:sp>
    </p:spTree>
    <p:extLst>
      <p:ext uri="{BB962C8B-B14F-4D97-AF65-F5344CB8AC3E}">
        <p14:creationId xmlns:p14="http://schemas.microsoft.com/office/powerpoint/2010/main" xmlns="" val="1751558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sz="1200" b="1" kern="1200" dirty="0" smtClean="0">
                <a:solidFill>
                  <a:schemeClr val="tx1"/>
                </a:solidFill>
                <a:latin typeface="+mn-lt"/>
                <a:ea typeface="+mn-ea"/>
                <a:cs typeface="+mn-cs"/>
              </a:rPr>
              <a:t>Casas como lugar de culto</a:t>
            </a:r>
            <a:endParaRPr lang="pt-BR" sz="1200" kern="1200" dirty="0" smtClean="0">
              <a:solidFill>
                <a:schemeClr val="tx1"/>
              </a:solidFill>
              <a:latin typeface="+mn-lt"/>
              <a:ea typeface="+mn-ea"/>
              <a:cs typeface="+mn-cs"/>
            </a:endParaRPr>
          </a:p>
          <a:p>
            <a:r>
              <a:rPr lang="es-ES" sz="1200" b="0" kern="1200" dirty="0" smtClean="0">
                <a:solidFill>
                  <a:schemeClr val="tx1"/>
                </a:solidFill>
                <a:latin typeface="+mn-lt"/>
                <a:ea typeface="+mn-ea"/>
                <a:cs typeface="+mn-cs"/>
              </a:rPr>
              <a:t>La historia de la iglesia del Nuevo Testamento está tan relacionada con las casas como la iglesia de la Edad Media está relacionada con las catedrales. Es difícil pensar en la iglesia medieval sin imaginarla dentro de enormes castillos; así también, es imposible pensar en la iglesia del Nuevo Testamento sin imaginarlas en casas, en grupos pequeños. La fuerza y el sentido lógico de la casa en la construcción de la religión apostólica son innegables. La religión sucedía en las casas, en grupos pequeños. Se puede observar, por ejemplo, que las casas eran el lugar donde la iglesia se reunía para fines de culto (</a:t>
            </a:r>
            <a:r>
              <a:rPr lang="es-ES" sz="1200" b="0" kern="1200" dirty="0" err="1" smtClean="0">
                <a:solidFill>
                  <a:schemeClr val="tx1"/>
                </a:solidFill>
                <a:latin typeface="+mn-lt"/>
                <a:ea typeface="+mn-ea"/>
                <a:cs typeface="+mn-cs"/>
              </a:rPr>
              <a:t>Rom</a:t>
            </a:r>
            <a:r>
              <a:rPr lang="es-ES" sz="1200" b="0" kern="1200" dirty="0" smtClean="0">
                <a:solidFill>
                  <a:schemeClr val="tx1"/>
                </a:solidFill>
                <a:latin typeface="+mn-lt"/>
                <a:ea typeface="+mn-ea"/>
                <a:cs typeface="+mn-cs"/>
              </a:rPr>
              <a:t>. 16:5; 1 </a:t>
            </a:r>
            <a:r>
              <a:rPr lang="es-ES" sz="1200" b="0" kern="1200" dirty="0" err="1" smtClean="0">
                <a:solidFill>
                  <a:schemeClr val="tx1"/>
                </a:solidFill>
                <a:latin typeface="+mn-lt"/>
                <a:ea typeface="+mn-ea"/>
                <a:cs typeface="+mn-cs"/>
              </a:rPr>
              <a:t>Cor</a:t>
            </a:r>
            <a:r>
              <a:rPr lang="es-ES" sz="1200" b="0" kern="1200" dirty="0" smtClean="0">
                <a:solidFill>
                  <a:schemeClr val="tx1"/>
                </a:solidFill>
                <a:latin typeface="+mn-lt"/>
                <a:ea typeface="+mn-ea"/>
                <a:cs typeface="+mn-cs"/>
              </a:rPr>
              <a:t>. 16:19; Col. 4:15; File. 2), con un mínimo de liturgia. En esta, constaba la comunión, por ejemplo, compartir el pan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2:46; 6:4; 1 </a:t>
            </a:r>
            <a:r>
              <a:rPr lang="es-ES" sz="1200" b="0" kern="1200" dirty="0" err="1" smtClean="0">
                <a:solidFill>
                  <a:schemeClr val="tx1"/>
                </a:solidFill>
                <a:latin typeface="+mn-lt"/>
                <a:ea typeface="+mn-ea"/>
                <a:cs typeface="+mn-cs"/>
              </a:rPr>
              <a:t>Cor</a:t>
            </a:r>
            <a:r>
              <a:rPr lang="es-ES" sz="1200" b="0" kern="1200" dirty="0" smtClean="0">
                <a:solidFill>
                  <a:schemeClr val="tx1"/>
                </a:solidFill>
                <a:latin typeface="+mn-lt"/>
                <a:ea typeface="+mn-ea"/>
                <a:cs typeface="+mn-cs"/>
              </a:rPr>
              <a:t>. 11:20-27); la experiencia de la oración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1:14; 12:5; 12:1-19), la lectura de la Palabra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15:30, 31) y el poder del testimonio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1:8; 10:39). Se observa, también, que de los seis bautismos del Espíritu Santo narrados en el libro de Hechos, por lo menos cuatro ocurrieron en casas, en grupos pequeños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2:4; 4:31; 8:17; 9:17; 10:44; 19:6). Mientras tanto, la iglesia se fortalecía en la fe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16:5), se edificaba y caminaba en el temor del Señor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9:31), crecía y se esparcía por el mundo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8:5, 14; 9:3).</a:t>
            </a:r>
            <a:endParaRPr lang="pt-BR" sz="1200" kern="120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22</a:t>
            </a:fld>
            <a:endParaRPr lang="pt-BR"/>
          </a:p>
        </p:txBody>
      </p:sp>
    </p:spTree>
    <p:extLst>
      <p:ext uri="{BB962C8B-B14F-4D97-AF65-F5344CB8AC3E}">
        <p14:creationId xmlns:p14="http://schemas.microsoft.com/office/powerpoint/2010/main" xmlns="" val="1751558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spcBef>
                <a:spcPct val="0"/>
              </a:spcBef>
            </a:pPr>
            <a:r>
              <a:rPr lang="pt-BR" b="1" dirty="0" smtClean="0"/>
              <a:t>Casas como lugar de culto </a:t>
            </a:r>
          </a:p>
          <a:p>
            <a:r>
              <a:rPr lang="es-ES" sz="1200" b="0" kern="1200" dirty="0" smtClean="0">
                <a:solidFill>
                  <a:schemeClr val="tx1"/>
                </a:solidFill>
                <a:latin typeface="+mn-lt"/>
                <a:ea typeface="+mn-ea"/>
                <a:cs typeface="+mn-cs"/>
              </a:rPr>
              <a:t>El Nuevo Testamento registra, por lo menos, 229 veces la palabra “casa”. En su importante estudio sobre esta palabra, casa, en el Nuevo Testamento, Otto Michel, en el tópico “La casa como un grupo en la estructura de la comunidad cristiana”, declara:</a:t>
            </a:r>
            <a:endParaRPr lang="pt-BR" sz="1200" kern="1200" dirty="0" smtClean="0">
              <a:solidFill>
                <a:schemeClr val="tx1"/>
              </a:solidFill>
              <a:latin typeface="+mn-lt"/>
              <a:ea typeface="+mn-ea"/>
              <a:cs typeface="+mn-cs"/>
            </a:endParaRPr>
          </a:p>
          <a:p>
            <a:r>
              <a:rPr lang="es-ES" sz="1200" b="0" kern="1200" dirty="0" smtClean="0">
                <a:solidFill>
                  <a:schemeClr val="tx1"/>
                </a:solidFill>
                <a:latin typeface="+mn-lt"/>
                <a:ea typeface="+mn-ea"/>
                <a:cs typeface="+mn-cs"/>
              </a:rPr>
              <a:t>“El primitivo cristianismo estructura su congregación en familias, grupos y ‘casas’. La casa era tanto un local de comunión como un local de encuentro. Así, leemos de la casa de </a:t>
            </a:r>
            <a:r>
              <a:rPr lang="es-ES" sz="1200" b="0" kern="1200" dirty="0" err="1" smtClean="0">
                <a:solidFill>
                  <a:schemeClr val="tx1"/>
                </a:solidFill>
                <a:latin typeface="+mn-lt"/>
                <a:ea typeface="+mn-ea"/>
                <a:cs typeface="+mn-cs"/>
              </a:rPr>
              <a:t>Estéfanas</a:t>
            </a:r>
            <a:r>
              <a:rPr lang="es-ES" sz="1200" b="0" kern="1200" dirty="0" smtClean="0">
                <a:solidFill>
                  <a:schemeClr val="tx1"/>
                </a:solidFill>
                <a:latin typeface="+mn-lt"/>
                <a:ea typeface="+mn-ea"/>
                <a:cs typeface="+mn-cs"/>
              </a:rPr>
              <a:t> (1 </a:t>
            </a:r>
            <a:r>
              <a:rPr lang="es-ES" sz="1200" b="0" kern="1200" dirty="0" err="1" smtClean="0">
                <a:solidFill>
                  <a:schemeClr val="tx1"/>
                </a:solidFill>
                <a:latin typeface="+mn-lt"/>
                <a:ea typeface="+mn-ea"/>
                <a:cs typeface="+mn-cs"/>
              </a:rPr>
              <a:t>Cor</a:t>
            </a:r>
            <a:r>
              <a:rPr lang="es-ES" sz="1200" b="0" kern="1200" dirty="0" smtClean="0">
                <a:solidFill>
                  <a:schemeClr val="tx1"/>
                </a:solidFill>
                <a:latin typeface="+mn-lt"/>
                <a:ea typeface="+mn-ea"/>
                <a:cs typeface="+mn-cs"/>
              </a:rPr>
              <a:t>. 1:16), la casa de Filemón (Fil. 2), la casa de Cornelio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11:14), la casa de Lidia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16:15), la casa de la prisión del gobernador en </a:t>
            </a:r>
            <a:r>
              <a:rPr lang="es-ES" sz="1200" b="0" kern="1200" dirty="0" err="1" smtClean="0">
                <a:solidFill>
                  <a:schemeClr val="tx1"/>
                </a:solidFill>
                <a:latin typeface="+mn-lt"/>
                <a:ea typeface="+mn-ea"/>
                <a:cs typeface="+mn-cs"/>
              </a:rPr>
              <a:t>Filipos</a:t>
            </a:r>
            <a:r>
              <a:rPr lang="es-ES" sz="1200" b="0" kern="1200" dirty="0" smtClean="0">
                <a:solidFill>
                  <a:schemeClr val="tx1"/>
                </a:solidFill>
                <a:latin typeface="+mn-lt"/>
                <a:ea typeface="+mn-ea"/>
                <a:cs typeface="+mn-cs"/>
              </a:rPr>
              <a:t>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16:31, 34), etc. La casa y la familia son los grupos naturales menores, en la estructura de la congregación. Hay una interesante observación en Hechos 20:20: ‘Ustedes saben que no he vacilado en predicarles nada que les fuera de provecho, sino que les he enseñado públicamente y en las casas’. Como predicador público, el apóstol [Pablo] dio instrucciones en las casas en los encuentros de la comunidad”</a:t>
            </a:r>
            <a:r>
              <a:rPr lang="pt-BR" dirty="0" smtClean="0"/>
              <a:t> </a:t>
            </a:r>
            <a:r>
              <a:rPr lang="es-ES" sz="1200" kern="1200" dirty="0" smtClean="0">
                <a:solidFill>
                  <a:schemeClr val="tx1"/>
                </a:solidFill>
                <a:latin typeface="+mn-lt"/>
                <a:ea typeface="+mn-ea"/>
                <a:cs typeface="+mn-cs"/>
              </a:rPr>
              <a:t>J. </a:t>
            </a:r>
            <a:r>
              <a:rPr lang="es-ES" sz="1200" kern="1200" dirty="0" err="1" smtClean="0">
                <a:solidFill>
                  <a:schemeClr val="tx1"/>
                </a:solidFill>
                <a:latin typeface="+mn-lt"/>
                <a:ea typeface="+mn-ea"/>
                <a:cs typeface="+mn-cs"/>
              </a:rPr>
              <a:t>Goetzmann</a:t>
            </a:r>
            <a:r>
              <a:rPr lang="es-ES" sz="1200" kern="1200" dirty="0" smtClean="0">
                <a:solidFill>
                  <a:schemeClr val="tx1"/>
                </a:solidFill>
                <a:latin typeface="+mn-lt"/>
                <a:ea typeface="+mn-ea"/>
                <a:cs typeface="+mn-cs"/>
              </a:rPr>
              <a:t>, “</a:t>
            </a:r>
            <a:r>
              <a:rPr lang="es-AR" sz="1200" i="1" kern="1200" dirty="0" err="1" smtClean="0">
                <a:solidFill>
                  <a:schemeClr val="tx1"/>
                </a:solidFill>
                <a:latin typeface="+mn-lt"/>
                <a:ea typeface="+mn-ea"/>
                <a:cs typeface="+mn-cs"/>
              </a:rPr>
              <a:t>Οἶκος</a:t>
            </a:r>
            <a:r>
              <a:rPr lang="es-ES" sz="1200" kern="1200" dirty="0" smtClean="0">
                <a:solidFill>
                  <a:schemeClr val="tx1"/>
                </a:solidFill>
                <a:latin typeface="+mn-lt"/>
                <a:ea typeface="+mn-ea"/>
                <a:cs typeface="+mn-cs"/>
              </a:rPr>
              <a:t>”, </a:t>
            </a:r>
            <a:r>
              <a:rPr lang="es-ES" sz="1200" i="1" kern="1200" dirty="0" smtClean="0">
                <a:solidFill>
                  <a:schemeClr val="tx1"/>
                </a:solidFill>
                <a:latin typeface="+mn-lt"/>
                <a:ea typeface="+mn-ea"/>
                <a:cs typeface="+mn-cs"/>
              </a:rPr>
              <a:t>O Novo </a:t>
            </a:r>
            <a:r>
              <a:rPr lang="es-ES" sz="1200" i="1" kern="1200" dirty="0" err="1" smtClean="0">
                <a:solidFill>
                  <a:schemeClr val="tx1"/>
                </a:solidFill>
                <a:latin typeface="+mn-lt"/>
                <a:ea typeface="+mn-ea"/>
                <a:cs typeface="+mn-cs"/>
              </a:rPr>
              <a:t>Dicionário</a:t>
            </a:r>
            <a:r>
              <a:rPr lang="es-ES" sz="1200" i="1" kern="1200" dirty="0" smtClean="0">
                <a:solidFill>
                  <a:schemeClr val="tx1"/>
                </a:solidFill>
                <a:latin typeface="+mn-lt"/>
                <a:ea typeface="+mn-ea"/>
                <a:cs typeface="+mn-cs"/>
              </a:rPr>
              <a:t> Internacional de </a:t>
            </a:r>
            <a:r>
              <a:rPr lang="es-ES" sz="1200" i="1" kern="1200" dirty="0" err="1" smtClean="0">
                <a:solidFill>
                  <a:schemeClr val="tx1"/>
                </a:solidFill>
                <a:latin typeface="+mn-lt"/>
                <a:ea typeface="+mn-ea"/>
                <a:cs typeface="+mn-cs"/>
              </a:rPr>
              <a:t>Teologia</a:t>
            </a:r>
            <a:r>
              <a:rPr lang="es-ES" sz="1200" i="1" kern="1200" dirty="0" smtClean="0">
                <a:solidFill>
                  <a:schemeClr val="tx1"/>
                </a:solidFill>
                <a:latin typeface="+mn-lt"/>
                <a:ea typeface="+mn-ea"/>
                <a:cs typeface="+mn-cs"/>
              </a:rPr>
              <a:t> do Novo Testamento </a:t>
            </a:r>
            <a:r>
              <a:rPr lang="es-ES" sz="1200" kern="1200" dirty="0" smtClean="0">
                <a:solidFill>
                  <a:schemeClr val="tx1"/>
                </a:solidFill>
                <a:latin typeface="+mn-lt"/>
                <a:ea typeface="+mn-ea"/>
                <a:cs typeface="+mn-cs"/>
              </a:rPr>
              <a:t>[El nuevo diccionario internacional de teología del Nuevo Testamento]</a:t>
            </a:r>
            <a:r>
              <a:rPr lang="es-ES" sz="1200" i="1" kern="1200" dirty="0" smtClean="0">
                <a:solidFill>
                  <a:schemeClr val="tx1"/>
                </a:solidFill>
                <a:latin typeface="+mn-lt"/>
                <a:ea typeface="+mn-ea"/>
                <a:cs typeface="+mn-cs"/>
              </a:rPr>
              <a:t> </a:t>
            </a:r>
            <a:r>
              <a:rPr lang="es-ES" sz="1200" kern="1200" dirty="0" smtClean="0">
                <a:solidFill>
                  <a:schemeClr val="tx1"/>
                </a:solidFill>
                <a:latin typeface="+mn-lt"/>
                <a:ea typeface="+mn-ea"/>
                <a:cs typeface="+mn-cs"/>
              </a:rPr>
              <a:t>(São Paulo: Vida Nova, 1981), t. 1, pp. 365-368.</a:t>
            </a:r>
            <a:endParaRPr lang="pt-BR" sz="1200" kern="1200" dirty="0" smtClean="0">
              <a:solidFill>
                <a:schemeClr val="tx1"/>
              </a:solidFill>
              <a:latin typeface="+mn-lt"/>
              <a:ea typeface="+mn-ea"/>
              <a:cs typeface="+mn-cs"/>
            </a:endParaRPr>
          </a:p>
          <a:p>
            <a:pPr eaLnBrk="1" hangingPunct="1">
              <a:spcBef>
                <a:spcPct val="0"/>
              </a:spcBef>
            </a:pPr>
            <a:endParaRPr lang="pt-BR" dirty="0" smtClean="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23</a:t>
            </a:fld>
            <a:endParaRPr lang="pt-BR"/>
          </a:p>
        </p:txBody>
      </p:sp>
    </p:spTree>
    <p:extLst>
      <p:ext uri="{BB962C8B-B14F-4D97-AF65-F5344CB8AC3E}">
        <p14:creationId xmlns:p14="http://schemas.microsoft.com/office/powerpoint/2010/main" xmlns="" val="1751558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spcBef>
                <a:spcPct val="0"/>
              </a:spcBef>
            </a:pPr>
            <a:r>
              <a:rPr lang="pt-BR" b="1" dirty="0" smtClean="0"/>
              <a:t>Casas como lugar de culto </a:t>
            </a:r>
          </a:p>
          <a:p>
            <a:r>
              <a:rPr lang="es-ES" sz="1200" b="0" kern="1200" dirty="0" smtClean="0">
                <a:solidFill>
                  <a:schemeClr val="tx1"/>
                </a:solidFill>
                <a:latin typeface="+mn-lt"/>
                <a:ea typeface="+mn-ea"/>
                <a:cs typeface="+mn-cs"/>
              </a:rPr>
              <a:t>El Nuevo Testamento registra, por lo menos, 229 veces la palabra “casa”. En su importante estudio sobre esta palabra, casa, en el Nuevo Testamento, Otto Michel, en el tópico “La casa como un grupo en la estructura de la comunidad cristiana”, declara:</a:t>
            </a:r>
            <a:endParaRPr lang="pt-BR" sz="1200" kern="1200" dirty="0" smtClean="0">
              <a:solidFill>
                <a:schemeClr val="tx1"/>
              </a:solidFill>
              <a:latin typeface="+mn-lt"/>
              <a:ea typeface="+mn-ea"/>
              <a:cs typeface="+mn-cs"/>
            </a:endParaRPr>
          </a:p>
          <a:p>
            <a:r>
              <a:rPr lang="es-ES" sz="1200" b="0" kern="1200" dirty="0" smtClean="0">
                <a:solidFill>
                  <a:schemeClr val="tx1"/>
                </a:solidFill>
                <a:latin typeface="+mn-lt"/>
                <a:ea typeface="+mn-ea"/>
                <a:cs typeface="+mn-cs"/>
              </a:rPr>
              <a:t>“El primitivo cristianismo estructura su congregación en familias, grupos y ‘casas’. La casa era tanto un local de comunión como un local de encuentro. Así, leemos de la casa de </a:t>
            </a:r>
            <a:r>
              <a:rPr lang="es-ES" sz="1200" b="0" kern="1200" dirty="0" err="1" smtClean="0">
                <a:solidFill>
                  <a:schemeClr val="tx1"/>
                </a:solidFill>
                <a:latin typeface="+mn-lt"/>
                <a:ea typeface="+mn-ea"/>
                <a:cs typeface="+mn-cs"/>
              </a:rPr>
              <a:t>Estéfanas</a:t>
            </a:r>
            <a:r>
              <a:rPr lang="es-ES" sz="1200" b="0" kern="1200" dirty="0" smtClean="0">
                <a:solidFill>
                  <a:schemeClr val="tx1"/>
                </a:solidFill>
                <a:latin typeface="+mn-lt"/>
                <a:ea typeface="+mn-ea"/>
                <a:cs typeface="+mn-cs"/>
              </a:rPr>
              <a:t> (1 </a:t>
            </a:r>
            <a:r>
              <a:rPr lang="es-ES" sz="1200" b="0" kern="1200" dirty="0" err="1" smtClean="0">
                <a:solidFill>
                  <a:schemeClr val="tx1"/>
                </a:solidFill>
                <a:latin typeface="+mn-lt"/>
                <a:ea typeface="+mn-ea"/>
                <a:cs typeface="+mn-cs"/>
              </a:rPr>
              <a:t>Cor</a:t>
            </a:r>
            <a:r>
              <a:rPr lang="es-ES" sz="1200" b="0" kern="1200" dirty="0" smtClean="0">
                <a:solidFill>
                  <a:schemeClr val="tx1"/>
                </a:solidFill>
                <a:latin typeface="+mn-lt"/>
                <a:ea typeface="+mn-ea"/>
                <a:cs typeface="+mn-cs"/>
              </a:rPr>
              <a:t>. 1:16), la casa de Filemón (Fil. 2), la casa de Cornelio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11:14), la casa de Lidia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16:15), la casa de la prisión del gobernador en </a:t>
            </a:r>
            <a:r>
              <a:rPr lang="es-ES" sz="1200" b="0" kern="1200" dirty="0" err="1" smtClean="0">
                <a:solidFill>
                  <a:schemeClr val="tx1"/>
                </a:solidFill>
                <a:latin typeface="+mn-lt"/>
                <a:ea typeface="+mn-ea"/>
                <a:cs typeface="+mn-cs"/>
              </a:rPr>
              <a:t>Filipos</a:t>
            </a:r>
            <a:r>
              <a:rPr lang="es-ES" sz="1200" b="0" kern="1200" dirty="0" smtClean="0">
                <a:solidFill>
                  <a:schemeClr val="tx1"/>
                </a:solidFill>
                <a:latin typeface="+mn-lt"/>
                <a:ea typeface="+mn-ea"/>
                <a:cs typeface="+mn-cs"/>
              </a:rPr>
              <a:t>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16:31, 34), etc. La casa y la familia son los grupos naturales menores, en la estructura de la congregación. Hay una interesante observación en Hechos 20:20: ‘Ustedes saben que no he vacilado en predicarles nada que les fuera de provecho, sino que les he enseñado públicamente y en las casas’. Como predicador público, el apóstol [Pablo] dio instrucciones en las casas en los encuentros de la comunidad”</a:t>
            </a:r>
            <a:r>
              <a:rPr lang="pt-BR" dirty="0" smtClean="0"/>
              <a:t> </a:t>
            </a:r>
            <a:r>
              <a:rPr lang="es-ES" sz="1200" kern="1200" dirty="0" smtClean="0">
                <a:solidFill>
                  <a:schemeClr val="tx1"/>
                </a:solidFill>
                <a:latin typeface="+mn-lt"/>
                <a:ea typeface="+mn-ea"/>
                <a:cs typeface="+mn-cs"/>
              </a:rPr>
              <a:t>J. </a:t>
            </a:r>
            <a:r>
              <a:rPr lang="es-ES" sz="1200" kern="1200" dirty="0" err="1" smtClean="0">
                <a:solidFill>
                  <a:schemeClr val="tx1"/>
                </a:solidFill>
                <a:latin typeface="+mn-lt"/>
                <a:ea typeface="+mn-ea"/>
                <a:cs typeface="+mn-cs"/>
              </a:rPr>
              <a:t>Goetzmann</a:t>
            </a:r>
            <a:r>
              <a:rPr lang="es-ES" sz="1200" kern="1200" dirty="0" smtClean="0">
                <a:solidFill>
                  <a:schemeClr val="tx1"/>
                </a:solidFill>
                <a:latin typeface="+mn-lt"/>
                <a:ea typeface="+mn-ea"/>
                <a:cs typeface="+mn-cs"/>
              </a:rPr>
              <a:t>, “</a:t>
            </a:r>
            <a:r>
              <a:rPr lang="es-AR" sz="1200" i="1" kern="1200" dirty="0" err="1" smtClean="0">
                <a:solidFill>
                  <a:schemeClr val="tx1"/>
                </a:solidFill>
                <a:latin typeface="+mn-lt"/>
                <a:ea typeface="+mn-ea"/>
                <a:cs typeface="+mn-cs"/>
              </a:rPr>
              <a:t>Οἶκος</a:t>
            </a:r>
            <a:r>
              <a:rPr lang="es-ES" sz="1200" kern="1200" dirty="0" smtClean="0">
                <a:solidFill>
                  <a:schemeClr val="tx1"/>
                </a:solidFill>
                <a:latin typeface="+mn-lt"/>
                <a:ea typeface="+mn-ea"/>
                <a:cs typeface="+mn-cs"/>
              </a:rPr>
              <a:t>”, </a:t>
            </a:r>
            <a:r>
              <a:rPr lang="es-ES" sz="1200" i="1" kern="1200" dirty="0" smtClean="0">
                <a:solidFill>
                  <a:schemeClr val="tx1"/>
                </a:solidFill>
                <a:latin typeface="+mn-lt"/>
                <a:ea typeface="+mn-ea"/>
                <a:cs typeface="+mn-cs"/>
              </a:rPr>
              <a:t>O Novo </a:t>
            </a:r>
            <a:r>
              <a:rPr lang="es-ES" sz="1200" i="1" kern="1200" dirty="0" err="1" smtClean="0">
                <a:solidFill>
                  <a:schemeClr val="tx1"/>
                </a:solidFill>
                <a:latin typeface="+mn-lt"/>
                <a:ea typeface="+mn-ea"/>
                <a:cs typeface="+mn-cs"/>
              </a:rPr>
              <a:t>Dicionário</a:t>
            </a:r>
            <a:r>
              <a:rPr lang="es-ES" sz="1200" i="1" kern="1200" dirty="0" smtClean="0">
                <a:solidFill>
                  <a:schemeClr val="tx1"/>
                </a:solidFill>
                <a:latin typeface="+mn-lt"/>
                <a:ea typeface="+mn-ea"/>
                <a:cs typeface="+mn-cs"/>
              </a:rPr>
              <a:t> Internacional de </a:t>
            </a:r>
            <a:r>
              <a:rPr lang="es-ES" sz="1200" i="1" kern="1200" dirty="0" err="1" smtClean="0">
                <a:solidFill>
                  <a:schemeClr val="tx1"/>
                </a:solidFill>
                <a:latin typeface="+mn-lt"/>
                <a:ea typeface="+mn-ea"/>
                <a:cs typeface="+mn-cs"/>
              </a:rPr>
              <a:t>Teologia</a:t>
            </a:r>
            <a:r>
              <a:rPr lang="es-ES" sz="1200" i="1" kern="1200" dirty="0" smtClean="0">
                <a:solidFill>
                  <a:schemeClr val="tx1"/>
                </a:solidFill>
                <a:latin typeface="+mn-lt"/>
                <a:ea typeface="+mn-ea"/>
                <a:cs typeface="+mn-cs"/>
              </a:rPr>
              <a:t> do Novo Testamento </a:t>
            </a:r>
            <a:r>
              <a:rPr lang="es-ES" sz="1200" kern="1200" dirty="0" smtClean="0">
                <a:solidFill>
                  <a:schemeClr val="tx1"/>
                </a:solidFill>
                <a:latin typeface="+mn-lt"/>
                <a:ea typeface="+mn-ea"/>
                <a:cs typeface="+mn-cs"/>
              </a:rPr>
              <a:t>[El nuevo diccionario internacional de teología del Nuevo Testamento]</a:t>
            </a:r>
            <a:r>
              <a:rPr lang="es-ES" sz="1200" i="1" kern="1200" dirty="0" smtClean="0">
                <a:solidFill>
                  <a:schemeClr val="tx1"/>
                </a:solidFill>
                <a:latin typeface="+mn-lt"/>
                <a:ea typeface="+mn-ea"/>
                <a:cs typeface="+mn-cs"/>
              </a:rPr>
              <a:t> </a:t>
            </a:r>
            <a:r>
              <a:rPr lang="es-ES" sz="1200" kern="1200" dirty="0" smtClean="0">
                <a:solidFill>
                  <a:schemeClr val="tx1"/>
                </a:solidFill>
                <a:latin typeface="+mn-lt"/>
                <a:ea typeface="+mn-ea"/>
                <a:cs typeface="+mn-cs"/>
              </a:rPr>
              <a:t>(São Paulo: Vida Nova, 1981), t. 1, pp. 365-368.</a:t>
            </a:r>
            <a:endParaRPr lang="pt-BR" sz="1200" kern="1200" dirty="0" smtClean="0">
              <a:solidFill>
                <a:schemeClr val="tx1"/>
              </a:solidFill>
              <a:latin typeface="+mn-lt"/>
              <a:ea typeface="+mn-ea"/>
              <a:cs typeface="+mn-cs"/>
            </a:endParaRPr>
          </a:p>
          <a:p>
            <a:pPr>
              <a:spcBef>
                <a:spcPct val="0"/>
              </a:spcBef>
            </a:pPr>
            <a:endParaRPr lang="pt-BR" dirty="0" smtClean="0"/>
          </a:p>
          <a:p>
            <a:pPr>
              <a:spcBef>
                <a:spcPct val="0"/>
              </a:spcBef>
            </a:pPr>
            <a:endParaRPr lang="pt-BR" dirty="0" smtClean="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24</a:t>
            </a:fld>
            <a:endParaRPr lang="pt-BR"/>
          </a:p>
        </p:txBody>
      </p:sp>
    </p:spTree>
    <p:extLst>
      <p:ext uri="{BB962C8B-B14F-4D97-AF65-F5344CB8AC3E}">
        <p14:creationId xmlns:p14="http://schemas.microsoft.com/office/powerpoint/2010/main" xmlns="" val="1751558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spcBef>
                <a:spcPct val="0"/>
              </a:spcBef>
            </a:pPr>
            <a:r>
              <a:rPr lang="pt-BR" b="1" dirty="0" smtClean="0"/>
              <a:t>Casas como lugar de culto </a:t>
            </a:r>
          </a:p>
          <a:p>
            <a:r>
              <a:rPr lang="es-ES" sz="1200" b="0" kern="1200" dirty="0" smtClean="0">
                <a:solidFill>
                  <a:schemeClr val="tx1"/>
                </a:solidFill>
                <a:latin typeface="+mn-lt"/>
                <a:ea typeface="+mn-ea"/>
                <a:cs typeface="+mn-cs"/>
              </a:rPr>
              <a:t>El Nuevo Testamento registra, por lo menos, 229 veces la palabra “casa”. En su importante estudio sobre esta palabra, casa, en el Nuevo Testamento, Otto Michel, en el tópico “La casa como un grupo en la estructura de la comunidad cristiana”, declara:</a:t>
            </a:r>
            <a:endParaRPr lang="pt-BR" sz="1200" kern="1200" dirty="0" smtClean="0">
              <a:solidFill>
                <a:schemeClr val="tx1"/>
              </a:solidFill>
              <a:latin typeface="+mn-lt"/>
              <a:ea typeface="+mn-ea"/>
              <a:cs typeface="+mn-cs"/>
            </a:endParaRPr>
          </a:p>
          <a:p>
            <a:r>
              <a:rPr lang="es-ES" sz="1200" b="0" kern="1200" dirty="0" smtClean="0">
                <a:solidFill>
                  <a:schemeClr val="tx1"/>
                </a:solidFill>
                <a:latin typeface="+mn-lt"/>
                <a:ea typeface="+mn-ea"/>
                <a:cs typeface="+mn-cs"/>
              </a:rPr>
              <a:t>“El primitivo cristianismo estructura su congregación en familias, grupos y ‘casas’. La casa era tanto un local de comunión como un local de encuentro. Así, leemos de la casa de </a:t>
            </a:r>
            <a:r>
              <a:rPr lang="es-ES" sz="1200" b="0" kern="1200" dirty="0" err="1" smtClean="0">
                <a:solidFill>
                  <a:schemeClr val="tx1"/>
                </a:solidFill>
                <a:latin typeface="+mn-lt"/>
                <a:ea typeface="+mn-ea"/>
                <a:cs typeface="+mn-cs"/>
              </a:rPr>
              <a:t>Estéfanas</a:t>
            </a:r>
            <a:r>
              <a:rPr lang="es-ES" sz="1200" b="0" kern="1200" dirty="0" smtClean="0">
                <a:solidFill>
                  <a:schemeClr val="tx1"/>
                </a:solidFill>
                <a:latin typeface="+mn-lt"/>
                <a:ea typeface="+mn-ea"/>
                <a:cs typeface="+mn-cs"/>
              </a:rPr>
              <a:t> (1 </a:t>
            </a:r>
            <a:r>
              <a:rPr lang="es-ES" sz="1200" b="0" kern="1200" dirty="0" err="1" smtClean="0">
                <a:solidFill>
                  <a:schemeClr val="tx1"/>
                </a:solidFill>
                <a:latin typeface="+mn-lt"/>
                <a:ea typeface="+mn-ea"/>
                <a:cs typeface="+mn-cs"/>
              </a:rPr>
              <a:t>Cor</a:t>
            </a:r>
            <a:r>
              <a:rPr lang="es-ES" sz="1200" b="0" kern="1200" dirty="0" smtClean="0">
                <a:solidFill>
                  <a:schemeClr val="tx1"/>
                </a:solidFill>
                <a:latin typeface="+mn-lt"/>
                <a:ea typeface="+mn-ea"/>
                <a:cs typeface="+mn-cs"/>
              </a:rPr>
              <a:t>. 1:16), la casa de Filemón (Fil. 2), la casa de Cornelio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11:14), la casa de Lidia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16:15), la casa de la prisión del gobernador en </a:t>
            </a:r>
            <a:r>
              <a:rPr lang="es-ES" sz="1200" b="0" kern="1200" dirty="0" err="1" smtClean="0">
                <a:solidFill>
                  <a:schemeClr val="tx1"/>
                </a:solidFill>
                <a:latin typeface="+mn-lt"/>
                <a:ea typeface="+mn-ea"/>
                <a:cs typeface="+mn-cs"/>
              </a:rPr>
              <a:t>Filipos</a:t>
            </a:r>
            <a:r>
              <a:rPr lang="es-ES" sz="1200" b="0" kern="1200" dirty="0" smtClean="0">
                <a:solidFill>
                  <a:schemeClr val="tx1"/>
                </a:solidFill>
                <a:latin typeface="+mn-lt"/>
                <a:ea typeface="+mn-ea"/>
                <a:cs typeface="+mn-cs"/>
              </a:rPr>
              <a:t> (</a:t>
            </a:r>
            <a:r>
              <a:rPr lang="es-ES" sz="1200" b="0" kern="1200" dirty="0" err="1" smtClean="0">
                <a:solidFill>
                  <a:schemeClr val="tx1"/>
                </a:solidFill>
                <a:latin typeface="+mn-lt"/>
                <a:ea typeface="+mn-ea"/>
                <a:cs typeface="+mn-cs"/>
              </a:rPr>
              <a:t>Hech</a:t>
            </a:r>
            <a:r>
              <a:rPr lang="es-ES" sz="1200" b="0" kern="1200" dirty="0" smtClean="0">
                <a:solidFill>
                  <a:schemeClr val="tx1"/>
                </a:solidFill>
                <a:latin typeface="+mn-lt"/>
                <a:ea typeface="+mn-ea"/>
                <a:cs typeface="+mn-cs"/>
              </a:rPr>
              <a:t>. 16:31, 34), etc. La casa y la familia son los grupos naturales menores, en la estructura de la congregación. Hay una interesante observación en Hechos 20:20: ‘Ustedes saben que no he vacilado en predicarles nada que les fuera de provecho, sino que les he enseñado públicamente y en las casas’. Como predicador público, el apóstol [Pablo] dio instrucciones en las casas en los encuentros de la comunidad”</a:t>
            </a:r>
            <a:r>
              <a:rPr lang="pt-BR" dirty="0" smtClean="0"/>
              <a:t> </a:t>
            </a:r>
            <a:r>
              <a:rPr lang="es-ES" sz="1200" kern="1200" dirty="0" smtClean="0">
                <a:solidFill>
                  <a:schemeClr val="tx1"/>
                </a:solidFill>
                <a:latin typeface="+mn-lt"/>
                <a:ea typeface="+mn-ea"/>
                <a:cs typeface="+mn-cs"/>
              </a:rPr>
              <a:t>J. </a:t>
            </a:r>
            <a:r>
              <a:rPr lang="es-ES" sz="1200" kern="1200" dirty="0" err="1" smtClean="0">
                <a:solidFill>
                  <a:schemeClr val="tx1"/>
                </a:solidFill>
                <a:latin typeface="+mn-lt"/>
                <a:ea typeface="+mn-ea"/>
                <a:cs typeface="+mn-cs"/>
              </a:rPr>
              <a:t>Goetzmann</a:t>
            </a:r>
            <a:r>
              <a:rPr lang="es-ES" sz="1200" kern="1200" dirty="0" smtClean="0">
                <a:solidFill>
                  <a:schemeClr val="tx1"/>
                </a:solidFill>
                <a:latin typeface="+mn-lt"/>
                <a:ea typeface="+mn-ea"/>
                <a:cs typeface="+mn-cs"/>
              </a:rPr>
              <a:t>, “</a:t>
            </a:r>
            <a:r>
              <a:rPr lang="es-AR" sz="1200" i="1" kern="1200" dirty="0" err="1" smtClean="0">
                <a:solidFill>
                  <a:schemeClr val="tx1"/>
                </a:solidFill>
                <a:latin typeface="+mn-lt"/>
                <a:ea typeface="+mn-ea"/>
                <a:cs typeface="+mn-cs"/>
              </a:rPr>
              <a:t>Οἶκος</a:t>
            </a:r>
            <a:r>
              <a:rPr lang="es-ES" sz="1200" kern="1200" dirty="0" smtClean="0">
                <a:solidFill>
                  <a:schemeClr val="tx1"/>
                </a:solidFill>
                <a:latin typeface="+mn-lt"/>
                <a:ea typeface="+mn-ea"/>
                <a:cs typeface="+mn-cs"/>
              </a:rPr>
              <a:t>”, </a:t>
            </a:r>
            <a:r>
              <a:rPr lang="es-ES" sz="1200" i="1" kern="1200" dirty="0" smtClean="0">
                <a:solidFill>
                  <a:schemeClr val="tx1"/>
                </a:solidFill>
                <a:latin typeface="+mn-lt"/>
                <a:ea typeface="+mn-ea"/>
                <a:cs typeface="+mn-cs"/>
              </a:rPr>
              <a:t>O Novo </a:t>
            </a:r>
            <a:r>
              <a:rPr lang="es-ES" sz="1200" i="1" kern="1200" dirty="0" err="1" smtClean="0">
                <a:solidFill>
                  <a:schemeClr val="tx1"/>
                </a:solidFill>
                <a:latin typeface="+mn-lt"/>
                <a:ea typeface="+mn-ea"/>
                <a:cs typeface="+mn-cs"/>
              </a:rPr>
              <a:t>Dicionário</a:t>
            </a:r>
            <a:r>
              <a:rPr lang="es-ES" sz="1200" i="1" kern="1200" dirty="0" smtClean="0">
                <a:solidFill>
                  <a:schemeClr val="tx1"/>
                </a:solidFill>
                <a:latin typeface="+mn-lt"/>
                <a:ea typeface="+mn-ea"/>
                <a:cs typeface="+mn-cs"/>
              </a:rPr>
              <a:t> Internacional de </a:t>
            </a:r>
            <a:r>
              <a:rPr lang="es-ES" sz="1200" i="1" kern="1200" dirty="0" err="1" smtClean="0">
                <a:solidFill>
                  <a:schemeClr val="tx1"/>
                </a:solidFill>
                <a:latin typeface="+mn-lt"/>
                <a:ea typeface="+mn-ea"/>
                <a:cs typeface="+mn-cs"/>
              </a:rPr>
              <a:t>Teologia</a:t>
            </a:r>
            <a:r>
              <a:rPr lang="es-ES" sz="1200" i="1" kern="1200" dirty="0" smtClean="0">
                <a:solidFill>
                  <a:schemeClr val="tx1"/>
                </a:solidFill>
                <a:latin typeface="+mn-lt"/>
                <a:ea typeface="+mn-ea"/>
                <a:cs typeface="+mn-cs"/>
              </a:rPr>
              <a:t> do Novo Testamento </a:t>
            </a:r>
            <a:r>
              <a:rPr lang="es-ES" sz="1200" kern="1200" dirty="0" smtClean="0">
                <a:solidFill>
                  <a:schemeClr val="tx1"/>
                </a:solidFill>
                <a:latin typeface="+mn-lt"/>
                <a:ea typeface="+mn-ea"/>
                <a:cs typeface="+mn-cs"/>
              </a:rPr>
              <a:t>[El nuevo diccionario internacional de teología del Nuevo Testamento]</a:t>
            </a:r>
            <a:r>
              <a:rPr lang="es-ES" sz="1200" i="1" kern="1200" dirty="0" smtClean="0">
                <a:solidFill>
                  <a:schemeClr val="tx1"/>
                </a:solidFill>
                <a:latin typeface="+mn-lt"/>
                <a:ea typeface="+mn-ea"/>
                <a:cs typeface="+mn-cs"/>
              </a:rPr>
              <a:t> </a:t>
            </a:r>
            <a:r>
              <a:rPr lang="es-ES" sz="1200" kern="1200" dirty="0" smtClean="0">
                <a:solidFill>
                  <a:schemeClr val="tx1"/>
                </a:solidFill>
                <a:latin typeface="+mn-lt"/>
                <a:ea typeface="+mn-ea"/>
                <a:cs typeface="+mn-cs"/>
              </a:rPr>
              <a:t>(São Paulo: Vida Nova, 1981), t. 1, pp. 365-368.</a:t>
            </a:r>
            <a:endParaRPr lang="pt-BR" sz="1200" kern="1200" dirty="0" smtClean="0">
              <a:solidFill>
                <a:schemeClr val="tx1"/>
              </a:solidFill>
              <a:latin typeface="+mn-lt"/>
              <a:ea typeface="+mn-ea"/>
              <a:cs typeface="+mn-cs"/>
            </a:endParaRPr>
          </a:p>
          <a:p>
            <a:pPr>
              <a:spcBef>
                <a:spcPct val="0"/>
              </a:spcBef>
            </a:pPr>
            <a:endParaRPr lang="pt-BR" dirty="0" smtClean="0"/>
          </a:p>
          <a:p>
            <a:pPr>
              <a:spcBef>
                <a:spcPct val="0"/>
              </a:spcBef>
            </a:pPr>
            <a:endParaRPr lang="pt-BR" dirty="0" smtClean="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25</a:t>
            </a:fld>
            <a:endParaRPr lang="pt-BR"/>
          </a:p>
        </p:txBody>
      </p:sp>
    </p:spTree>
    <p:extLst>
      <p:ext uri="{BB962C8B-B14F-4D97-AF65-F5344CB8AC3E}">
        <p14:creationId xmlns:p14="http://schemas.microsoft.com/office/powerpoint/2010/main" xmlns="" val="1751558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spcBef>
                <a:spcPct val="0"/>
              </a:spcBef>
            </a:pPr>
            <a:r>
              <a:rPr lang="pt-BR" b="1" dirty="0" smtClean="0"/>
              <a:t>Casas como lugar de culto </a:t>
            </a:r>
            <a:endParaRPr lang="pt-BR" dirty="0" smtClean="0"/>
          </a:p>
          <a:p>
            <a:r>
              <a:rPr lang="es-ES" sz="1200" kern="1200" dirty="0" smtClean="0">
                <a:solidFill>
                  <a:schemeClr val="tx1"/>
                </a:solidFill>
                <a:latin typeface="+mn-lt"/>
                <a:ea typeface="+mn-ea"/>
                <a:cs typeface="+mn-cs"/>
              </a:rPr>
              <a:t>Wolfgang </a:t>
            </a:r>
            <a:r>
              <a:rPr lang="es-ES" sz="1200" kern="1200" dirty="0" err="1" smtClean="0">
                <a:solidFill>
                  <a:schemeClr val="tx1"/>
                </a:solidFill>
                <a:latin typeface="+mn-lt"/>
                <a:ea typeface="+mn-ea"/>
                <a:cs typeface="+mn-cs"/>
              </a:rPr>
              <a:t>Simson</a:t>
            </a:r>
            <a:r>
              <a:rPr lang="es-ES" sz="1200" kern="1200" dirty="0" smtClean="0">
                <a:solidFill>
                  <a:schemeClr val="tx1"/>
                </a:solidFill>
                <a:latin typeface="+mn-lt"/>
                <a:ea typeface="+mn-ea"/>
                <a:cs typeface="+mn-cs"/>
              </a:rPr>
              <a:t> entiende que la iglesia en el periodo apostólico funcionaba en las casas no como una estrategia, sino como </a:t>
            </a:r>
            <a:r>
              <a:rPr lang="es-ES" sz="1200" i="1" kern="1200" dirty="0" smtClean="0">
                <a:solidFill>
                  <a:schemeClr val="tx1"/>
                </a:solidFill>
                <a:latin typeface="+mn-lt"/>
                <a:ea typeface="+mn-ea"/>
                <a:cs typeface="+mn-cs"/>
              </a:rPr>
              <a:t>la única manera por la cual podría subsistir</a:t>
            </a:r>
            <a:r>
              <a:rPr lang="es-ES" sz="1200" kern="1200" dirty="0" smtClean="0">
                <a:solidFill>
                  <a:schemeClr val="tx1"/>
                </a:solidFill>
                <a:latin typeface="+mn-lt"/>
                <a:ea typeface="+mn-ea"/>
                <a:cs typeface="+mn-cs"/>
              </a:rPr>
              <a:t>. Declara que “los primeros cristianos –incluso durante muchos años después de la conclusión del canon bíblico- se reunían en casas, generalmente en el recinto mayor que uno de los miembros disponía”.</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“Antes del periodo del gobierno de [Alejandro] Severo (222–235 a.C.) era expresamente prohibido por decreto construir templos cristianos o predios eclesiásticos. Eso significaba que las iglesias en los hogares representaban la única forma de iglesia viable o más o menos tolerable”</a:t>
            </a:r>
            <a:r>
              <a:rPr lang="pt-BR" dirty="0" smtClean="0"/>
              <a:t> </a:t>
            </a:r>
            <a:r>
              <a:rPr lang="es-CL" sz="1200" kern="1200" dirty="0" smtClean="0">
                <a:solidFill>
                  <a:schemeClr val="tx1"/>
                </a:solidFill>
                <a:latin typeface="+mn-lt"/>
                <a:ea typeface="+mn-ea"/>
                <a:cs typeface="+mn-cs"/>
              </a:rPr>
              <a:t>Wolfgang </a:t>
            </a:r>
            <a:r>
              <a:rPr lang="es-CL" sz="1200" kern="1200" dirty="0" err="1" smtClean="0">
                <a:solidFill>
                  <a:schemeClr val="tx1"/>
                </a:solidFill>
                <a:latin typeface="+mn-lt"/>
                <a:ea typeface="+mn-ea"/>
                <a:cs typeface="+mn-cs"/>
              </a:rPr>
              <a:t>Simson</a:t>
            </a:r>
            <a:r>
              <a:rPr lang="es-CL" sz="1200" kern="1200" dirty="0" smtClean="0">
                <a:solidFill>
                  <a:schemeClr val="tx1"/>
                </a:solidFill>
                <a:latin typeface="+mn-lt"/>
                <a:ea typeface="+mn-ea"/>
                <a:cs typeface="+mn-cs"/>
              </a:rPr>
              <a:t>, </a:t>
            </a:r>
            <a:r>
              <a:rPr lang="es-CL" sz="1200" i="1" kern="1200" dirty="0" smtClean="0">
                <a:solidFill>
                  <a:schemeClr val="tx1"/>
                </a:solidFill>
                <a:latin typeface="+mn-lt"/>
                <a:ea typeface="+mn-ea"/>
                <a:cs typeface="+mn-cs"/>
              </a:rPr>
              <a:t>Casas que </a:t>
            </a:r>
            <a:r>
              <a:rPr lang="es-CL" sz="1200" i="1" kern="1200" dirty="0" err="1" smtClean="0">
                <a:solidFill>
                  <a:schemeClr val="tx1"/>
                </a:solidFill>
                <a:latin typeface="+mn-lt"/>
                <a:ea typeface="+mn-ea"/>
                <a:cs typeface="+mn-cs"/>
              </a:rPr>
              <a:t>transformam</a:t>
            </a:r>
            <a:r>
              <a:rPr lang="es-CL" sz="1200" i="1" kern="1200" dirty="0" smtClean="0">
                <a:solidFill>
                  <a:schemeClr val="tx1"/>
                </a:solidFill>
                <a:latin typeface="+mn-lt"/>
                <a:ea typeface="+mn-ea"/>
                <a:cs typeface="+mn-cs"/>
              </a:rPr>
              <a:t> o mundo</a:t>
            </a:r>
            <a:r>
              <a:rPr lang="es-CL" sz="1200" kern="1200" dirty="0" smtClean="0">
                <a:solidFill>
                  <a:schemeClr val="tx1"/>
                </a:solidFill>
                <a:latin typeface="+mn-lt"/>
                <a:ea typeface="+mn-ea"/>
                <a:cs typeface="+mn-cs"/>
              </a:rPr>
              <a:t> [Casas que transforman el mundo] (Curitiba, PR: Editora Evangélica </a:t>
            </a:r>
            <a:r>
              <a:rPr lang="es-CL" sz="1200" kern="1200" dirty="0" err="1" smtClean="0">
                <a:solidFill>
                  <a:schemeClr val="tx1"/>
                </a:solidFill>
                <a:latin typeface="+mn-lt"/>
                <a:ea typeface="+mn-ea"/>
                <a:cs typeface="+mn-cs"/>
              </a:rPr>
              <a:t>Esperança</a:t>
            </a:r>
            <a:r>
              <a:rPr lang="es-CL" sz="1200" kern="1200" dirty="0" smtClean="0">
                <a:solidFill>
                  <a:schemeClr val="tx1"/>
                </a:solidFill>
                <a:latin typeface="+mn-lt"/>
                <a:ea typeface="+mn-ea"/>
                <a:cs typeface="+mn-cs"/>
              </a:rPr>
              <a:t>, 2001), p. 63.</a:t>
            </a:r>
            <a:endParaRPr lang="pt-BR"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s-ES" sz="1200" kern="1200" dirty="0" err="1" smtClean="0">
                <a:solidFill>
                  <a:schemeClr val="tx1"/>
                </a:solidFill>
                <a:latin typeface="+mn-lt"/>
                <a:ea typeface="+mn-ea"/>
                <a:cs typeface="+mn-cs"/>
              </a:rPr>
              <a:t>Gareth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Weldon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Icenogle</a:t>
            </a:r>
            <a:r>
              <a:rPr lang="es-ES" sz="1200" kern="1200" dirty="0" smtClean="0">
                <a:solidFill>
                  <a:schemeClr val="tx1"/>
                </a:solidFill>
                <a:latin typeface="+mn-lt"/>
                <a:ea typeface="+mn-ea"/>
                <a:cs typeface="+mn-cs"/>
              </a:rPr>
              <a:t> refuerza la importancia de los grupos pequeños del Nuevo Testamento al declarar que, “durante los tiempos del Nuevo Testamento, el pueblo de Dios continuó teniendo encuentros en grupos pequeños llamados </a:t>
            </a:r>
            <a:r>
              <a:rPr lang="es-ES" sz="1200" i="1" kern="1200" dirty="0" err="1" smtClean="0">
                <a:solidFill>
                  <a:schemeClr val="tx1"/>
                </a:solidFill>
                <a:latin typeface="+mn-lt"/>
                <a:ea typeface="+mn-ea"/>
                <a:cs typeface="+mn-cs"/>
              </a:rPr>
              <a:t>ekklesía</a:t>
            </a:r>
            <a:r>
              <a:rPr lang="es-ES" sz="1200" kern="1200" dirty="0" smtClean="0">
                <a:solidFill>
                  <a:schemeClr val="tx1"/>
                </a:solidFill>
                <a:latin typeface="+mn-lt"/>
                <a:ea typeface="+mn-ea"/>
                <a:cs typeface="+mn-cs"/>
              </a:rPr>
              <a:t> (reuniones o iglesias)”. La iglesia del período </a:t>
            </a:r>
            <a:r>
              <a:rPr lang="es-ES" sz="1200" kern="1200" dirty="0" err="1" smtClean="0">
                <a:solidFill>
                  <a:schemeClr val="tx1"/>
                </a:solidFill>
                <a:latin typeface="+mn-lt"/>
                <a:ea typeface="+mn-ea"/>
                <a:cs typeface="+mn-cs"/>
              </a:rPr>
              <a:t>neotestamentario</a:t>
            </a:r>
            <a:r>
              <a:rPr lang="es-ES" sz="1200" kern="1200" dirty="0" smtClean="0">
                <a:solidFill>
                  <a:schemeClr val="tx1"/>
                </a:solidFill>
                <a:latin typeface="+mn-lt"/>
                <a:ea typeface="+mn-ea"/>
                <a:cs typeface="+mn-cs"/>
              </a:rPr>
              <a:t> existía como iglesias en casas, es decir, sus reuniones, encuentros y cultos eran realizados en las casas de los hermanos, probablemente en pequeños grupos (</a:t>
            </a:r>
            <a:r>
              <a:rPr lang="es-ES" sz="1200" kern="1200" dirty="0" err="1" smtClean="0">
                <a:solidFill>
                  <a:schemeClr val="tx1"/>
                </a:solidFill>
                <a:latin typeface="+mn-lt"/>
                <a:ea typeface="+mn-ea"/>
                <a:cs typeface="+mn-cs"/>
              </a:rPr>
              <a:t>Hech</a:t>
            </a:r>
            <a:r>
              <a:rPr lang="es-ES" sz="1200" kern="1200" dirty="0" smtClean="0">
                <a:solidFill>
                  <a:schemeClr val="tx1"/>
                </a:solidFill>
                <a:latin typeface="+mn-lt"/>
                <a:ea typeface="+mn-ea"/>
                <a:cs typeface="+mn-cs"/>
              </a:rPr>
              <a:t>. 4:23-31). Este es un consistente principio de funcionamiento de los grupos pequeños del presente: las reuniones en la casas</a:t>
            </a:r>
            <a:r>
              <a:rPr lang="pt-BR" dirty="0" smtClean="0"/>
              <a:t> </a:t>
            </a:r>
            <a:r>
              <a:rPr lang="es-ES" sz="1200" kern="1200" dirty="0" err="1" smtClean="0">
                <a:solidFill>
                  <a:schemeClr val="tx1"/>
                </a:solidFill>
                <a:latin typeface="+mn-lt"/>
                <a:ea typeface="+mn-ea"/>
                <a:cs typeface="+mn-cs"/>
              </a:rPr>
              <a:t>Icenogle</a:t>
            </a:r>
            <a:r>
              <a:rPr lang="es-ES" sz="1200" kern="1200" dirty="0" smtClean="0">
                <a:solidFill>
                  <a:schemeClr val="tx1"/>
                </a:solidFill>
                <a:latin typeface="+mn-lt"/>
                <a:ea typeface="+mn-ea"/>
                <a:cs typeface="+mn-cs"/>
              </a:rPr>
              <a:t>, </a:t>
            </a:r>
            <a:r>
              <a:rPr lang="es-ES" sz="1200" i="1" kern="1200" dirty="0" err="1" smtClean="0">
                <a:solidFill>
                  <a:schemeClr val="tx1"/>
                </a:solidFill>
                <a:latin typeface="+mn-lt"/>
                <a:ea typeface="+mn-ea"/>
                <a:cs typeface="+mn-cs"/>
              </a:rPr>
              <a:t>Biblical</a:t>
            </a:r>
            <a:r>
              <a:rPr lang="es-ES" sz="1200" i="1" kern="1200" dirty="0" smtClean="0">
                <a:solidFill>
                  <a:schemeClr val="tx1"/>
                </a:solidFill>
                <a:latin typeface="+mn-lt"/>
                <a:ea typeface="+mn-ea"/>
                <a:cs typeface="+mn-cs"/>
              </a:rPr>
              <a:t> </a:t>
            </a:r>
            <a:r>
              <a:rPr lang="es-ES" sz="1200" i="1" kern="1200" dirty="0" err="1" smtClean="0">
                <a:solidFill>
                  <a:schemeClr val="tx1"/>
                </a:solidFill>
                <a:latin typeface="+mn-lt"/>
                <a:ea typeface="+mn-ea"/>
                <a:cs typeface="+mn-cs"/>
              </a:rPr>
              <a:t>Foundation</a:t>
            </a:r>
            <a:r>
              <a:rPr lang="es-ES" sz="1200" kern="1200" dirty="0" smtClean="0">
                <a:solidFill>
                  <a:schemeClr val="tx1"/>
                </a:solidFill>
                <a:latin typeface="+mn-lt"/>
                <a:ea typeface="+mn-ea"/>
                <a:cs typeface="+mn-cs"/>
              </a:rPr>
              <a:t>, p. 14.</a:t>
            </a:r>
            <a:endParaRPr lang="pt-BR" sz="1200" kern="1200" dirty="0" smtClean="0">
              <a:solidFill>
                <a:schemeClr val="tx1"/>
              </a:solidFill>
              <a:latin typeface="+mn-lt"/>
              <a:ea typeface="+mn-ea"/>
              <a:cs typeface="+mn-cs"/>
            </a:endParaRPr>
          </a:p>
          <a:p>
            <a:pPr>
              <a:spcBef>
                <a:spcPct val="0"/>
              </a:spcBef>
            </a:pPr>
            <a:endParaRPr lang="pt-BR" dirty="0" smtClean="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26</a:t>
            </a:fld>
            <a:endParaRPr lang="pt-BR"/>
          </a:p>
        </p:txBody>
      </p:sp>
    </p:spTree>
    <p:extLst>
      <p:ext uri="{BB962C8B-B14F-4D97-AF65-F5344CB8AC3E}">
        <p14:creationId xmlns:p14="http://schemas.microsoft.com/office/powerpoint/2010/main" xmlns="" val="175155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spcBef>
                <a:spcPct val="0"/>
              </a:spcBef>
            </a:pPr>
            <a:r>
              <a:rPr lang="pt-BR" b="1" dirty="0" err="1" smtClean="0"/>
              <a:t>Teología</a:t>
            </a:r>
            <a:r>
              <a:rPr lang="pt-BR" b="1" dirty="0" smtClean="0"/>
              <a:t> antes de</a:t>
            </a:r>
            <a:r>
              <a:rPr lang="pt-BR" b="1" baseline="0" dirty="0" smtClean="0"/>
              <a:t> </a:t>
            </a:r>
            <a:r>
              <a:rPr lang="pt-BR" b="1" baseline="0" dirty="0" err="1" smtClean="0"/>
              <a:t>la</a:t>
            </a:r>
            <a:r>
              <a:rPr lang="pt-BR" b="1" dirty="0" smtClean="0"/>
              <a:t> prática </a:t>
            </a:r>
            <a:endParaRPr lang="pt-BR" dirty="0" smtClean="0"/>
          </a:p>
          <a:p>
            <a:r>
              <a:rPr lang="es-ES" sz="1200" kern="1200" dirty="0" smtClean="0">
                <a:solidFill>
                  <a:schemeClr val="tx1"/>
                </a:solidFill>
                <a:latin typeface="+mn-lt"/>
                <a:ea typeface="+mn-ea"/>
                <a:cs typeface="+mn-cs"/>
              </a:rPr>
              <a:t>William </a:t>
            </a:r>
            <a:r>
              <a:rPr lang="es-ES" sz="1200" kern="1200" dirty="0" err="1" smtClean="0">
                <a:solidFill>
                  <a:schemeClr val="tx1"/>
                </a:solidFill>
                <a:latin typeface="+mn-lt"/>
                <a:ea typeface="+mn-ea"/>
                <a:cs typeface="+mn-cs"/>
              </a:rPr>
              <a:t>Beckham</a:t>
            </a:r>
            <a:r>
              <a:rPr lang="es-ES" sz="1200" kern="1200" dirty="0" smtClean="0">
                <a:solidFill>
                  <a:schemeClr val="tx1"/>
                </a:solidFill>
                <a:latin typeface="+mn-lt"/>
                <a:ea typeface="+mn-ea"/>
                <a:cs typeface="+mn-cs"/>
              </a:rPr>
              <a:t> está en lo correcto al afirmar que “un movimiento cristiano no se puede sostener, a no ser que se defina teológicamente”. Sin embargo, para algunas iglesias no es suficiente con que los movimientos se definan teológicamente, también es necesario que tengan una teología correcta y bíblicamente saludable.</a:t>
            </a:r>
            <a:endParaRPr lang="pt-BR"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s-ES" sz="1200" kern="1200" dirty="0" smtClean="0">
                <a:solidFill>
                  <a:schemeClr val="tx1"/>
                </a:solidFill>
                <a:latin typeface="+mn-lt"/>
                <a:ea typeface="+mn-ea"/>
                <a:cs typeface="+mn-cs"/>
              </a:rPr>
              <a:t>La existencia de un movimiento, o incluso de una teología, no es suficiente para ser acepto sin una rigurosa revisión doctrinaria, sostenida en el “Así dice el Señor”. Para la Iglesia Adventista del Séptimo Día, la Biblia es más importante que el movimiento, y la teología más que el éxito. No está procurando la iglesia, por lo tanto, una base bíblica para sostener el movimiento, sino desarrollando un movimiento apoyado en su propia fundamentación bíblica. Tampoco es tan importante que los textos bíblicos o los argumentos teológicos ya hayan sido encontrados y ya haya sido descubierta una base bíblica. Lo importante es que existan, de hecho.</a:t>
            </a:r>
            <a:endParaRPr lang="pt-BR" sz="1200" kern="1200" dirty="0" smtClean="0">
              <a:solidFill>
                <a:schemeClr val="tx1"/>
              </a:solidFill>
              <a:latin typeface="+mn-lt"/>
              <a:ea typeface="+mn-ea"/>
              <a:cs typeface="+mn-cs"/>
            </a:endParaRP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5</a:t>
            </a:fld>
            <a:endParaRPr lang="pt-BR"/>
          </a:p>
        </p:txBody>
      </p:sp>
    </p:spTree>
    <p:extLst>
      <p:ext uri="{BB962C8B-B14F-4D97-AF65-F5344CB8AC3E}">
        <p14:creationId xmlns:p14="http://schemas.microsoft.com/office/powerpoint/2010/main" xmlns="" val="2684992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spcBef>
                <a:spcPct val="0"/>
              </a:spcBef>
            </a:pPr>
            <a:r>
              <a:rPr lang="pt-BR" b="1" dirty="0" smtClean="0"/>
              <a:t>Casas como lugar de culto </a:t>
            </a:r>
            <a:endParaRPr lang="pt-BR" dirty="0" smtClean="0"/>
          </a:p>
          <a:p>
            <a:r>
              <a:rPr lang="es-ES" sz="1200" kern="1200" dirty="0" smtClean="0">
                <a:solidFill>
                  <a:schemeClr val="tx1"/>
                </a:solidFill>
                <a:latin typeface="+mn-lt"/>
                <a:ea typeface="+mn-ea"/>
                <a:cs typeface="+mn-cs"/>
              </a:rPr>
              <a:t>Wolfgang </a:t>
            </a:r>
            <a:r>
              <a:rPr lang="es-ES" sz="1200" kern="1200" dirty="0" err="1" smtClean="0">
                <a:solidFill>
                  <a:schemeClr val="tx1"/>
                </a:solidFill>
                <a:latin typeface="+mn-lt"/>
                <a:ea typeface="+mn-ea"/>
                <a:cs typeface="+mn-cs"/>
              </a:rPr>
              <a:t>Simson</a:t>
            </a:r>
            <a:r>
              <a:rPr lang="es-ES" sz="1200" kern="1200" dirty="0" smtClean="0">
                <a:solidFill>
                  <a:schemeClr val="tx1"/>
                </a:solidFill>
                <a:latin typeface="+mn-lt"/>
                <a:ea typeface="+mn-ea"/>
                <a:cs typeface="+mn-cs"/>
              </a:rPr>
              <a:t> entiende que la iglesia en el periodo apostólico funcionaba en las casas no como una estrategia, sino como </a:t>
            </a:r>
            <a:r>
              <a:rPr lang="es-ES" sz="1200" i="1" kern="1200" dirty="0" smtClean="0">
                <a:solidFill>
                  <a:schemeClr val="tx1"/>
                </a:solidFill>
                <a:latin typeface="+mn-lt"/>
                <a:ea typeface="+mn-ea"/>
                <a:cs typeface="+mn-cs"/>
              </a:rPr>
              <a:t>la única manera por la cual podría subsistir</a:t>
            </a:r>
            <a:r>
              <a:rPr lang="es-ES" sz="1200" kern="1200" dirty="0" smtClean="0">
                <a:solidFill>
                  <a:schemeClr val="tx1"/>
                </a:solidFill>
                <a:latin typeface="+mn-lt"/>
                <a:ea typeface="+mn-ea"/>
                <a:cs typeface="+mn-cs"/>
              </a:rPr>
              <a:t>. Declara que “los primeros cristianos –incluso durante muchos años después de la conclusión del canon bíblico- se reunían en casas, generalmente en el recinto mayor que uno de los miembros disponía”.</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“Antes del periodo del gobierno de [Alejandro] Severo (222–235 a.C.) era expresamente prohibido por decreto construir templos cristianos o predios eclesiásticos. Eso significaba que las iglesias en los hogares representaban la única forma de iglesia viable o más o menos tolerable”</a:t>
            </a:r>
            <a:r>
              <a:rPr lang="pt-BR" dirty="0" smtClean="0"/>
              <a:t> </a:t>
            </a:r>
            <a:r>
              <a:rPr lang="es-CL" sz="1200" kern="1200" dirty="0" smtClean="0">
                <a:solidFill>
                  <a:schemeClr val="tx1"/>
                </a:solidFill>
                <a:latin typeface="+mn-lt"/>
                <a:ea typeface="+mn-ea"/>
                <a:cs typeface="+mn-cs"/>
              </a:rPr>
              <a:t>Wolfgang </a:t>
            </a:r>
            <a:r>
              <a:rPr lang="es-CL" sz="1200" kern="1200" dirty="0" err="1" smtClean="0">
                <a:solidFill>
                  <a:schemeClr val="tx1"/>
                </a:solidFill>
                <a:latin typeface="+mn-lt"/>
                <a:ea typeface="+mn-ea"/>
                <a:cs typeface="+mn-cs"/>
              </a:rPr>
              <a:t>Simson</a:t>
            </a:r>
            <a:r>
              <a:rPr lang="es-CL" sz="1200" kern="1200" dirty="0" smtClean="0">
                <a:solidFill>
                  <a:schemeClr val="tx1"/>
                </a:solidFill>
                <a:latin typeface="+mn-lt"/>
                <a:ea typeface="+mn-ea"/>
                <a:cs typeface="+mn-cs"/>
              </a:rPr>
              <a:t>, </a:t>
            </a:r>
            <a:r>
              <a:rPr lang="es-CL" sz="1200" i="1" kern="1200" dirty="0" smtClean="0">
                <a:solidFill>
                  <a:schemeClr val="tx1"/>
                </a:solidFill>
                <a:latin typeface="+mn-lt"/>
                <a:ea typeface="+mn-ea"/>
                <a:cs typeface="+mn-cs"/>
              </a:rPr>
              <a:t>Casas que </a:t>
            </a:r>
            <a:r>
              <a:rPr lang="es-CL" sz="1200" i="1" kern="1200" dirty="0" err="1" smtClean="0">
                <a:solidFill>
                  <a:schemeClr val="tx1"/>
                </a:solidFill>
                <a:latin typeface="+mn-lt"/>
                <a:ea typeface="+mn-ea"/>
                <a:cs typeface="+mn-cs"/>
              </a:rPr>
              <a:t>transformam</a:t>
            </a:r>
            <a:r>
              <a:rPr lang="es-CL" sz="1200" i="1" kern="1200" dirty="0" smtClean="0">
                <a:solidFill>
                  <a:schemeClr val="tx1"/>
                </a:solidFill>
                <a:latin typeface="+mn-lt"/>
                <a:ea typeface="+mn-ea"/>
                <a:cs typeface="+mn-cs"/>
              </a:rPr>
              <a:t> o mundo</a:t>
            </a:r>
            <a:r>
              <a:rPr lang="es-CL" sz="1200" kern="1200" dirty="0" smtClean="0">
                <a:solidFill>
                  <a:schemeClr val="tx1"/>
                </a:solidFill>
                <a:latin typeface="+mn-lt"/>
                <a:ea typeface="+mn-ea"/>
                <a:cs typeface="+mn-cs"/>
              </a:rPr>
              <a:t> [Casas que transforman el mundo] (Curitiba, PR: Editora Evangélica </a:t>
            </a:r>
            <a:r>
              <a:rPr lang="es-CL" sz="1200" kern="1200" dirty="0" err="1" smtClean="0">
                <a:solidFill>
                  <a:schemeClr val="tx1"/>
                </a:solidFill>
                <a:latin typeface="+mn-lt"/>
                <a:ea typeface="+mn-ea"/>
                <a:cs typeface="+mn-cs"/>
              </a:rPr>
              <a:t>Esperança</a:t>
            </a:r>
            <a:r>
              <a:rPr lang="es-CL" sz="1200" kern="1200" dirty="0" smtClean="0">
                <a:solidFill>
                  <a:schemeClr val="tx1"/>
                </a:solidFill>
                <a:latin typeface="+mn-lt"/>
                <a:ea typeface="+mn-ea"/>
                <a:cs typeface="+mn-cs"/>
              </a:rPr>
              <a:t>, 2001), p. 63.</a:t>
            </a:r>
            <a:endParaRPr lang="pt-BR"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s-ES" sz="1200" kern="1200" dirty="0" err="1" smtClean="0">
                <a:solidFill>
                  <a:schemeClr val="tx1"/>
                </a:solidFill>
                <a:latin typeface="+mn-lt"/>
                <a:ea typeface="+mn-ea"/>
                <a:cs typeface="+mn-cs"/>
              </a:rPr>
              <a:t>Gareth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Weldon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Icenogle</a:t>
            </a:r>
            <a:r>
              <a:rPr lang="es-ES" sz="1200" kern="1200" dirty="0" smtClean="0">
                <a:solidFill>
                  <a:schemeClr val="tx1"/>
                </a:solidFill>
                <a:latin typeface="+mn-lt"/>
                <a:ea typeface="+mn-ea"/>
                <a:cs typeface="+mn-cs"/>
              </a:rPr>
              <a:t> refuerza la importancia de los grupos pequeños del Nuevo Testamento al declarar que, “durante los tiempos del Nuevo Testamento, el pueblo de Dios continuó teniendo encuentros en grupos pequeños llamados </a:t>
            </a:r>
            <a:r>
              <a:rPr lang="es-ES" sz="1200" i="1" kern="1200" dirty="0" err="1" smtClean="0">
                <a:solidFill>
                  <a:schemeClr val="tx1"/>
                </a:solidFill>
                <a:latin typeface="+mn-lt"/>
                <a:ea typeface="+mn-ea"/>
                <a:cs typeface="+mn-cs"/>
              </a:rPr>
              <a:t>ekklesía</a:t>
            </a:r>
            <a:r>
              <a:rPr lang="es-ES" sz="1200" kern="1200" dirty="0" smtClean="0">
                <a:solidFill>
                  <a:schemeClr val="tx1"/>
                </a:solidFill>
                <a:latin typeface="+mn-lt"/>
                <a:ea typeface="+mn-ea"/>
                <a:cs typeface="+mn-cs"/>
              </a:rPr>
              <a:t> (reuniones o iglesias)”. La iglesia del período </a:t>
            </a:r>
            <a:r>
              <a:rPr lang="es-ES" sz="1200" kern="1200" dirty="0" err="1" smtClean="0">
                <a:solidFill>
                  <a:schemeClr val="tx1"/>
                </a:solidFill>
                <a:latin typeface="+mn-lt"/>
                <a:ea typeface="+mn-ea"/>
                <a:cs typeface="+mn-cs"/>
              </a:rPr>
              <a:t>neotestamentario</a:t>
            </a:r>
            <a:r>
              <a:rPr lang="es-ES" sz="1200" kern="1200" dirty="0" smtClean="0">
                <a:solidFill>
                  <a:schemeClr val="tx1"/>
                </a:solidFill>
                <a:latin typeface="+mn-lt"/>
                <a:ea typeface="+mn-ea"/>
                <a:cs typeface="+mn-cs"/>
              </a:rPr>
              <a:t> existía como iglesias en casas, es decir, sus reuniones, encuentros y cultos eran realizados en las casas de los hermanos, probablemente en pequeños grupos (</a:t>
            </a:r>
            <a:r>
              <a:rPr lang="es-ES" sz="1200" kern="1200" dirty="0" err="1" smtClean="0">
                <a:solidFill>
                  <a:schemeClr val="tx1"/>
                </a:solidFill>
                <a:latin typeface="+mn-lt"/>
                <a:ea typeface="+mn-ea"/>
                <a:cs typeface="+mn-cs"/>
              </a:rPr>
              <a:t>Hech</a:t>
            </a:r>
            <a:r>
              <a:rPr lang="es-ES" sz="1200" kern="1200" dirty="0" smtClean="0">
                <a:solidFill>
                  <a:schemeClr val="tx1"/>
                </a:solidFill>
                <a:latin typeface="+mn-lt"/>
                <a:ea typeface="+mn-ea"/>
                <a:cs typeface="+mn-cs"/>
              </a:rPr>
              <a:t>. 4:23-31). Este es un consistente principio de funcionamiento de los grupos pequeños del presente: las reuniones en la casas</a:t>
            </a:r>
            <a:r>
              <a:rPr lang="pt-BR" dirty="0" smtClean="0"/>
              <a:t> </a:t>
            </a:r>
            <a:r>
              <a:rPr lang="es-ES" sz="1200" kern="1200" dirty="0" err="1" smtClean="0">
                <a:solidFill>
                  <a:schemeClr val="tx1"/>
                </a:solidFill>
                <a:latin typeface="+mn-lt"/>
                <a:ea typeface="+mn-ea"/>
                <a:cs typeface="+mn-cs"/>
              </a:rPr>
              <a:t>Icenogle</a:t>
            </a:r>
            <a:r>
              <a:rPr lang="es-ES" sz="1200" kern="1200" dirty="0" smtClean="0">
                <a:solidFill>
                  <a:schemeClr val="tx1"/>
                </a:solidFill>
                <a:latin typeface="+mn-lt"/>
                <a:ea typeface="+mn-ea"/>
                <a:cs typeface="+mn-cs"/>
              </a:rPr>
              <a:t>, </a:t>
            </a:r>
            <a:r>
              <a:rPr lang="es-ES" sz="1200" i="1" kern="1200" dirty="0" err="1" smtClean="0">
                <a:solidFill>
                  <a:schemeClr val="tx1"/>
                </a:solidFill>
                <a:latin typeface="+mn-lt"/>
                <a:ea typeface="+mn-ea"/>
                <a:cs typeface="+mn-cs"/>
              </a:rPr>
              <a:t>Biblical</a:t>
            </a:r>
            <a:r>
              <a:rPr lang="es-ES" sz="1200" i="1" kern="1200" dirty="0" smtClean="0">
                <a:solidFill>
                  <a:schemeClr val="tx1"/>
                </a:solidFill>
                <a:latin typeface="+mn-lt"/>
                <a:ea typeface="+mn-ea"/>
                <a:cs typeface="+mn-cs"/>
              </a:rPr>
              <a:t> </a:t>
            </a:r>
            <a:r>
              <a:rPr lang="es-ES" sz="1200" i="1" kern="1200" dirty="0" err="1" smtClean="0">
                <a:solidFill>
                  <a:schemeClr val="tx1"/>
                </a:solidFill>
                <a:latin typeface="+mn-lt"/>
                <a:ea typeface="+mn-ea"/>
                <a:cs typeface="+mn-cs"/>
              </a:rPr>
              <a:t>Foundation</a:t>
            </a:r>
            <a:r>
              <a:rPr lang="es-ES" sz="1200" kern="1200" dirty="0" smtClean="0">
                <a:solidFill>
                  <a:schemeClr val="tx1"/>
                </a:solidFill>
                <a:latin typeface="+mn-lt"/>
                <a:ea typeface="+mn-ea"/>
                <a:cs typeface="+mn-cs"/>
              </a:rPr>
              <a:t>, p. 14.</a:t>
            </a:r>
            <a:endParaRPr lang="pt-BR" sz="1200" kern="1200" dirty="0" smtClean="0">
              <a:solidFill>
                <a:schemeClr val="tx1"/>
              </a:solidFill>
              <a:latin typeface="+mn-lt"/>
              <a:ea typeface="+mn-ea"/>
              <a:cs typeface="+mn-cs"/>
            </a:endParaRPr>
          </a:p>
          <a:p>
            <a:pPr>
              <a:spcBef>
                <a:spcPct val="0"/>
              </a:spcBef>
            </a:pPr>
            <a:endParaRPr lang="pt-BR" dirty="0" smtClean="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27</a:t>
            </a:fld>
            <a:endParaRPr lang="pt-BR"/>
          </a:p>
        </p:txBody>
      </p:sp>
    </p:spTree>
    <p:extLst>
      <p:ext uri="{BB962C8B-B14F-4D97-AF65-F5344CB8AC3E}">
        <p14:creationId xmlns:p14="http://schemas.microsoft.com/office/powerpoint/2010/main" xmlns="" val="1751558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spcBef>
                <a:spcPct val="0"/>
              </a:spcBef>
            </a:pPr>
            <a:r>
              <a:rPr lang="pt-BR" b="1" dirty="0" smtClean="0"/>
              <a:t>Casas como lugar de culto </a:t>
            </a:r>
            <a:endParaRPr lang="pt-BR" dirty="0" smtClean="0"/>
          </a:p>
          <a:p>
            <a:r>
              <a:rPr lang="es-ES" sz="1200" kern="1200" dirty="0" err="1" smtClean="0">
                <a:solidFill>
                  <a:schemeClr val="tx1"/>
                </a:solidFill>
                <a:latin typeface="+mn-lt"/>
                <a:ea typeface="+mn-ea"/>
                <a:cs typeface="+mn-cs"/>
              </a:rPr>
              <a:t>Ernest</a:t>
            </a:r>
            <a:r>
              <a:rPr lang="es-ES" sz="1200" kern="1200" dirty="0" smtClean="0">
                <a:solidFill>
                  <a:schemeClr val="tx1"/>
                </a:solidFill>
                <a:latin typeface="+mn-lt"/>
                <a:ea typeface="+mn-ea"/>
                <a:cs typeface="+mn-cs"/>
              </a:rPr>
              <a:t> Martin, que también clasifica el crecimiento de las iglesias en casa como “fenómeno”, presenta algunos argumentos que refuerzan su importancia:</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1. La iglesia adoptó el sistema de iglesias en casas, incluso antes del momento en que sufrieron persecución.</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2. No todos los creyentes eran pobres; algunos fueron capaces de ofrecer casas de tamaño adecuado para las reuniones.</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3. En grandes ciudades, tales como Corintio y Roma, había más de una iglesia en casas. Esto puede explicar, en parte, las divisiones en Corintio. Se reunían grandes asambleas, compuestas por grupos menores (</a:t>
            </a:r>
            <a:r>
              <a:rPr lang="es-ES" sz="1200" kern="1200" dirty="0" err="1" smtClean="0">
                <a:solidFill>
                  <a:schemeClr val="tx1"/>
                </a:solidFill>
                <a:latin typeface="+mn-lt"/>
                <a:ea typeface="+mn-ea"/>
                <a:cs typeface="+mn-cs"/>
              </a:rPr>
              <a:t>Rom</a:t>
            </a:r>
            <a:r>
              <a:rPr lang="es-ES" sz="1200" kern="1200" dirty="0" smtClean="0">
                <a:solidFill>
                  <a:schemeClr val="tx1"/>
                </a:solidFill>
                <a:latin typeface="+mn-lt"/>
                <a:ea typeface="+mn-ea"/>
                <a:cs typeface="+mn-cs"/>
              </a:rPr>
              <a:t>. 16:23).</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4. Esta modalidad facilitó la naturaleza del grupo primario de la iglesia en su esencia, promoviendo intimidad, responsabilidad, adoración y comunión.</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5. Este patrón de funcionamiento permitió la flexibilidad que la movilidad requiere. Ajustándose bien al énfasis en la hospitalidad.</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6. El fenómeno de la iglesia en casas explica la propagación de la fe cristiana y la vitalidad de las iglesias en el inicio en los primeros siglos.</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Corroborando también la posición de </a:t>
            </a:r>
            <a:r>
              <a:rPr lang="es-ES" sz="1200" kern="1200" dirty="0" err="1" smtClean="0">
                <a:solidFill>
                  <a:schemeClr val="tx1"/>
                </a:solidFill>
                <a:latin typeface="+mn-lt"/>
                <a:ea typeface="+mn-ea"/>
                <a:cs typeface="+mn-cs"/>
              </a:rPr>
              <a:t>Simson</a:t>
            </a:r>
            <a:r>
              <a:rPr lang="es-ES" sz="1200" kern="1200" dirty="0" smtClean="0">
                <a:solidFill>
                  <a:schemeClr val="tx1"/>
                </a:solidFill>
                <a:latin typeface="+mn-lt"/>
                <a:ea typeface="+mn-ea"/>
                <a:cs typeface="+mn-cs"/>
              </a:rPr>
              <a:t>, Martin dice:</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“Excavaciones arqueológicas de 1930 y 1931, en el emplazamiento donde hoy es Siria, descubrieron una casa- iglesia del tercer siglo. Este edificio en Dura-</a:t>
            </a:r>
            <a:r>
              <a:rPr lang="es-ES" sz="1200" kern="1200" dirty="0" err="1" smtClean="0">
                <a:solidFill>
                  <a:schemeClr val="tx1"/>
                </a:solidFill>
                <a:latin typeface="+mn-lt"/>
                <a:ea typeface="+mn-ea"/>
                <a:cs typeface="+mn-cs"/>
              </a:rPr>
              <a:t>Europos</a:t>
            </a:r>
            <a:r>
              <a:rPr lang="es-ES" sz="1200" kern="1200" dirty="0" smtClean="0">
                <a:solidFill>
                  <a:schemeClr val="tx1"/>
                </a:solidFill>
                <a:latin typeface="+mn-lt"/>
                <a:ea typeface="+mn-ea"/>
                <a:cs typeface="+mn-cs"/>
              </a:rPr>
              <a:t> muestra evidencias de haber sido remodelado a partir de una residencia privada, en un lugar para acomodar también encuentros de la iglesia cristiana. Cuando las iglesias comenzaron a erguir sus propios edificios (a partir del cuarto siglo), las iglesias en casas se hicieron obsoletas, y la naturaleza de la iglesia cambió”.</a:t>
            </a:r>
            <a:r>
              <a:rPr lang="pt-BR" dirty="0" smtClean="0"/>
              <a:t> </a:t>
            </a:r>
            <a:r>
              <a:rPr lang="en-US" sz="1200" kern="1200" dirty="0" smtClean="0">
                <a:solidFill>
                  <a:schemeClr val="tx1"/>
                </a:solidFill>
                <a:latin typeface="+mn-lt"/>
                <a:ea typeface="+mn-ea"/>
                <a:cs typeface="+mn-cs"/>
              </a:rPr>
              <a:t>Ernest Martin, </a:t>
            </a:r>
            <a:r>
              <a:rPr lang="en-US" sz="1200" i="1" kern="1200" dirty="0" smtClean="0">
                <a:solidFill>
                  <a:schemeClr val="tx1"/>
                </a:solidFill>
                <a:latin typeface="+mn-lt"/>
                <a:ea typeface="+mn-ea"/>
                <a:cs typeface="+mn-cs"/>
              </a:rPr>
              <a:t>Believers Church Bible Commentary: Colossians, Philemon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Scottdale</a:t>
            </a:r>
            <a:r>
              <a:rPr lang="en-US" sz="1200" kern="1200" dirty="0" smtClean="0">
                <a:solidFill>
                  <a:schemeClr val="tx1"/>
                </a:solidFill>
                <a:latin typeface="+mn-lt"/>
                <a:ea typeface="+mn-ea"/>
                <a:cs typeface="+mn-cs"/>
              </a:rPr>
              <a:t>, PA: Herald Press, 1993), p. 297.</a:t>
            </a:r>
            <a:endParaRPr lang="pt-BR" sz="1200" kern="1200" dirty="0" smtClean="0">
              <a:solidFill>
                <a:schemeClr val="tx1"/>
              </a:solidFill>
              <a:latin typeface="+mn-lt"/>
              <a:ea typeface="+mn-ea"/>
              <a:cs typeface="+mn-cs"/>
            </a:endParaRPr>
          </a:p>
          <a:p>
            <a:pPr>
              <a:spcBef>
                <a:spcPct val="0"/>
              </a:spcBef>
            </a:pPr>
            <a:endParaRPr lang="pt-BR" dirty="0" smtClean="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28</a:t>
            </a:fld>
            <a:endParaRPr lang="pt-BR"/>
          </a:p>
        </p:txBody>
      </p:sp>
    </p:spTree>
    <p:extLst>
      <p:ext uri="{BB962C8B-B14F-4D97-AF65-F5344CB8AC3E}">
        <p14:creationId xmlns:p14="http://schemas.microsoft.com/office/powerpoint/2010/main" xmlns="" val="1751558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spcBef>
                <a:spcPct val="0"/>
              </a:spcBef>
            </a:pPr>
            <a:r>
              <a:rPr lang="pt-BR" b="1" dirty="0" smtClean="0"/>
              <a:t>Casas como lugar de culto </a:t>
            </a:r>
            <a:endParaRPr lang="pt-BR" dirty="0" smtClean="0"/>
          </a:p>
          <a:p>
            <a:r>
              <a:rPr lang="es-ES" sz="1200" kern="1200" dirty="0" err="1" smtClean="0">
                <a:solidFill>
                  <a:schemeClr val="tx1"/>
                </a:solidFill>
                <a:latin typeface="+mn-lt"/>
                <a:ea typeface="+mn-ea"/>
                <a:cs typeface="+mn-cs"/>
              </a:rPr>
              <a:t>Ernest</a:t>
            </a:r>
            <a:r>
              <a:rPr lang="es-ES" sz="1200" kern="1200" dirty="0" smtClean="0">
                <a:solidFill>
                  <a:schemeClr val="tx1"/>
                </a:solidFill>
                <a:latin typeface="+mn-lt"/>
                <a:ea typeface="+mn-ea"/>
                <a:cs typeface="+mn-cs"/>
              </a:rPr>
              <a:t> Martin, que también clasifica el crecimiento de las iglesias en casa como “fenómeno”, presenta algunos argumentos que refuerzan su importancia:</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1. La iglesia adoptó el sistema de iglesias en casas, incluso antes del momento en que sufrieron persecución.</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2. No todos los creyentes eran pobres; algunos fueron capaces de ofrecer casas de tamaño adecuado para las reuniones.</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3. En grandes ciudades, tales como Corintio y Roma, había más de una iglesia en casas. Esto puede explicar, en parte, las divisiones en Corintio. Se reunían grandes asambleas, compuestas por grupos menores (</a:t>
            </a:r>
            <a:r>
              <a:rPr lang="es-ES" sz="1200" kern="1200" dirty="0" err="1" smtClean="0">
                <a:solidFill>
                  <a:schemeClr val="tx1"/>
                </a:solidFill>
                <a:latin typeface="+mn-lt"/>
                <a:ea typeface="+mn-ea"/>
                <a:cs typeface="+mn-cs"/>
              </a:rPr>
              <a:t>Rom</a:t>
            </a:r>
            <a:r>
              <a:rPr lang="es-ES" sz="1200" kern="1200" dirty="0" smtClean="0">
                <a:solidFill>
                  <a:schemeClr val="tx1"/>
                </a:solidFill>
                <a:latin typeface="+mn-lt"/>
                <a:ea typeface="+mn-ea"/>
                <a:cs typeface="+mn-cs"/>
              </a:rPr>
              <a:t>. 16:23).</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4. Esta modalidad facilitó la naturaleza del grupo primario de la iglesia en su esencia, promoviendo intimidad, responsabilidad, adoración y comunión.</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5. Este patrón de funcionamiento permitió la flexibilidad que la movilidad requiere. Ajustándose bien al énfasis en la hospitalidad.</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6. El fenómeno de la iglesia en casas explica la propagación de la fe cristiana y la vitalidad de las iglesias en el inicio en los primeros siglos.</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Corroborando también la posición de </a:t>
            </a:r>
            <a:r>
              <a:rPr lang="es-ES" sz="1200" kern="1200" dirty="0" err="1" smtClean="0">
                <a:solidFill>
                  <a:schemeClr val="tx1"/>
                </a:solidFill>
                <a:latin typeface="+mn-lt"/>
                <a:ea typeface="+mn-ea"/>
                <a:cs typeface="+mn-cs"/>
              </a:rPr>
              <a:t>Simson</a:t>
            </a:r>
            <a:r>
              <a:rPr lang="es-ES" sz="1200" kern="1200" dirty="0" smtClean="0">
                <a:solidFill>
                  <a:schemeClr val="tx1"/>
                </a:solidFill>
                <a:latin typeface="+mn-lt"/>
                <a:ea typeface="+mn-ea"/>
                <a:cs typeface="+mn-cs"/>
              </a:rPr>
              <a:t>, Martin dice:</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“Excavaciones arqueológicas de 1930 y 1931, en el emplazamiento donde hoy es Siria, descubrieron una casa- iglesia del tercer siglo. Este edificio en Dura-</a:t>
            </a:r>
            <a:r>
              <a:rPr lang="es-ES" sz="1200" kern="1200" dirty="0" err="1" smtClean="0">
                <a:solidFill>
                  <a:schemeClr val="tx1"/>
                </a:solidFill>
                <a:latin typeface="+mn-lt"/>
                <a:ea typeface="+mn-ea"/>
                <a:cs typeface="+mn-cs"/>
              </a:rPr>
              <a:t>Europos</a:t>
            </a:r>
            <a:r>
              <a:rPr lang="es-ES" sz="1200" kern="1200" dirty="0" smtClean="0">
                <a:solidFill>
                  <a:schemeClr val="tx1"/>
                </a:solidFill>
                <a:latin typeface="+mn-lt"/>
                <a:ea typeface="+mn-ea"/>
                <a:cs typeface="+mn-cs"/>
              </a:rPr>
              <a:t> muestra evidencias de haber sido remodelado a partir de una residencia privada, en un lugar para acomodar también encuentros de la iglesia cristiana. Cuando las iglesias comenzaron a erguir sus propios edificios (a partir del cuarto siglo), las iglesias en casas se hicieron obsoletas, y la naturaleza de la iglesia cambió”.</a:t>
            </a:r>
            <a:r>
              <a:rPr lang="pt-BR" dirty="0" smtClean="0"/>
              <a:t> </a:t>
            </a:r>
            <a:r>
              <a:rPr lang="en-US" sz="1200" kern="1200" dirty="0" smtClean="0">
                <a:solidFill>
                  <a:schemeClr val="tx1"/>
                </a:solidFill>
                <a:latin typeface="+mn-lt"/>
                <a:ea typeface="+mn-ea"/>
                <a:cs typeface="+mn-cs"/>
              </a:rPr>
              <a:t>Ernest Martin, </a:t>
            </a:r>
            <a:r>
              <a:rPr lang="en-US" sz="1200" i="1" kern="1200" dirty="0" smtClean="0">
                <a:solidFill>
                  <a:schemeClr val="tx1"/>
                </a:solidFill>
                <a:latin typeface="+mn-lt"/>
                <a:ea typeface="+mn-ea"/>
                <a:cs typeface="+mn-cs"/>
              </a:rPr>
              <a:t>Believers Church Bible Commentary: Colossians, Philemon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Scottdale</a:t>
            </a:r>
            <a:r>
              <a:rPr lang="en-US" sz="1200" kern="1200" dirty="0" smtClean="0">
                <a:solidFill>
                  <a:schemeClr val="tx1"/>
                </a:solidFill>
                <a:latin typeface="+mn-lt"/>
                <a:ea typeface="+mn-ea"/>
                <a:cs typeface="+mn-cs"/>
              </a:rPr>
              <a:t>, PA: Herald Press, 1993), p. 297.</a:t>
            </a:r>
            <a:endParaRPr lang="pt-BR" sz="1200" kern="120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29</a:t>
            </a:fld>
            <a:endParaRPr lang="pt-BR"/>
          </a:p>
        </p:txBody>
      </p:sp>
    </p:spTree>
    <p:extLst>
      <p:ext uri="{BB962C8B-B14F-4D97-AF65-F5344CB8AC3E}">
        <p14:creationId xmlns:p14="http://schemas.microsoft.com/office/powerpoint/2010/main" xmlns="" val="1751558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spcBef>
                <a:spcPct val="0"/>
              </a:spcBef>
            </a:pPr>
            <a:r>
              <a:rPr lang="pt-BR" b="1" dirty="0" smtClean="0"/>
              <a:t>Casas como lugar de culto </a:t>
            </a:r>
            <a:endParaRPr lang="pt-BR" dirty="0" smtClean="0"/>
          </a:p>
          <a:p>
            <a:r>
              <a:rPr lang="es-ES" sz="1200" kern="1200" dirty="0" err="1" smtClean="0">
                <a:solidFill>
                  <a:schemeClr val="tx1"/>
                </a:solidFill>
                <a:latin typeface="+mn-lt"/>
                <a:ea typeface="+mn-ea"/>
                <a:cs typeface="+mn-cs"/>
              </a:rPr>
              <a:t>Ernest</a:t>
            </a:r>
            <a:r>
              <a:rPr lang="es-ES" sz="1200" kern="1200" dirty="0" smtClean="0">
                <a:solidFill>
                  <a:schemeClr val="tx1"/>
                </a:solidFill>
                <a:latin typeface="+mn-lt"/>
                <a:ea typeface="+mn-ea"/>
                <a:cs typeface="+mn-cs"/>
              </a:rPr>
              <a:t> Martin, que también clasifica el crecimiento de las iglesias en casa como “fenómeno”, presenta algunos argumentos que refuerzan su importancia:</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1. La iglesia adoptó el sistema de iglesias en casas, incluso antes del momento en que sufrieron persecución.</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2. No todos los creyentes eran pobres; algunos fueron capaces de ofrecer casas de tamaño adecuado para las reuniones.</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3. En grandes ciudades, tales como Corintio y Roma, había más de una iglesia en casas. Esto puede explicar, en parte, las divisiones en Corintio. Se reunían grandes asambleas, compuestas por grupos menores (</a:t>
            </a:r>
            <a:r>
              <a:rPr lang="es-ES" sz="1200" kern="1200" dirty="0" err="1" smtClean="0">
                <a:solidFill>
                  <a:schemeClr val="tx1"/>
                </a:solidFill>
                <a:latin typeface="+mn-lt"/>
                <a:ea typeface="+mn-ea"/>
                <a:cs typeface="+mn-cs"/>
              </a:rPr>
              <a:t>Rom</a:t>
            </a:r>
            <a:r>
              <a:rPr lang="es-ES" sz="1200" kern="1200" dirty="0" smtClean="0">
                <a:solidFill>
                  <a:schemeClr val="tx1"/>
                </a:solidFill>
                <a:latin typeface="+mn-lt"/>
                <a:ea typeface="+mn-ea"/>
                <a:cs typeface="+mn-cs"/>
              </a:rPr>
              <a:t>. 16:23).</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4. Esta modalidad facilitó la naturaleza del grupo primario de la iglesia en su esencia, promoviendo intimidad, responsabilidad, adoración y comunión.</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5. Este patrón de funcionamiento permitió la flexibilidad que la movilidad requiere. Ajustándose bien al énfasis en la hospitalidad.</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6. El fenómeno de la iglesia en casas explica la propagación de la fe cristiana y la vitalidad de las iglesias en el inicio en los primeros siglos.</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Corroborando también la posición de </a:t>
            </a:r>
            <a:r>
              <a:rPr lang="es-ES" sz="1200" kern="1200" dirty="0" err="1" smtClean="0">
                <a:solidFill>
                  <a:schemeClr val="tx1"/>
                </a:solidFill>
                <a:latin typeface="+mn-lt"/>
                <a:ea typeface="+mn-ea"/>
                <a:cs typeface="+mn-cs"/>
              </a:rPr>
              <a:t>Simson</a:t>
            </a:r>
            <a:r>
              <a:rPr lang="es-ES" sz="1200" kern="1200" dirty="0" smtClean="0">
                <a:solidFill>
                  <a:schemeClr val="tx1"/>
                </a:solidFill>
                <a:latin typeface="+mn-lt"/>
                <a:ea typeface="+mn-ea"/>
                <a:cs typeface="+mn-cs"/>
              </a:rPr>
              <a:t>, Martin dice:</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“Excavaciones arqueológicas de 1930 y 1931, en el emplazamiento donde hoy es Siria, descubrieron una casa- iglesia del tercer siglo. Este edificio en Dura-</a:t>
            </a:r>
            <a:r>
              <a:rPr lang="es-ES" sz="1200" kern="1200" dirty="0" err="1" smtClean="0">
                <a:solidFill>
                  <a:schemeClr val="tx1"/>
                </a:solidFill>
                <a:latin typeface="+mn-lt"/>
                <a:ea typeface="+mn-ea"/>
                <a:cs typeface="+mn-cs"/>
              </a:rPr>
              <a:t>Europos</a:t>
            </a:r>
            <a:r>
              <a:rPr lang="es-ES" sz="1200" kern="1200" dirty="0" smtClean="0">
                <a:solidFill>
                  <a:schemeClr val="tx1"/>
                </a:solidFill>
                <a:latin typeface="+mn-lt"/>
                <a:ea typeface="+mn-ea"/>
                <a:cs typeface="+mn-cs"/>
              </a:rPr>
              <a:t> muestra evidencias de haber sido remodelado a partir de una residencia privada, en un lugar para acomodar también encuentros de la iglesia cristiana. Cuando las iglesias comenzaron a erguir sus propios edificios (a partir del cuarto siglo), las iglesias en casas se hicieron obsoletas, y la naturaleza de la iglesia cambió”.</a:t>
            </a:r>
            <a:r>
              <a:rPr lang="pt-BR" dirty="0" smtClean="0"/>
              <a:t> </a:t>
            </a:r>
            <a:r>
              <a:rPr lang="en-US" sz="1200" kern="1200" dirty="0" smtClean="0">
                <a:solidFill>
                  <a:schemeClr val="tx1"/>
                </a:solidFill>
                <a:latin typeface="+mn-lt"/>
                <a:ea typeface="+mn-ea"/>
                <a:cs typeface="+mn-cs"/>
              </a:rPr>
              <a:t>Ernest Martin, </a:t>
            </a:r>
            <a:r>
              <a:rPr lang="en-US" sz="1200" i="1" kern="1200" dirty="0" smtClean="0">
                <a:solidFill>
                  <a:schemeClr val="tx1"/>
                </a:solidFill>
                <a:latin typeface="+mn-lt"/>
                <a:ea typeface="+mn-ea"/>
                <a:cs typeface="+mn-cs"/>
              </a:rPr>
              <a:t>Believers Church Bible Commentary: Colossians, Philemon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Scottdale</a:t>
            </a:r>
            <a:r>
              <a:rPr lang="en-US" sz="1200" kern="1200" dirty="0" smtClean="0">
                <a:solidFill>
                  <a:schemeClr val="tx1"/>
                </a:solidFill>
                <a:latin typeface="+mn-lt"/>
                <a:ea typeface="+mn-ea"/>
                <a:cs typeface="+mn-cs"/>
              </a:rPr>
              <a:t>, PA: Herald Press, 1993), p. 297.</a:t>
            </a:r>
            <a:endParaRPr lang="pt-BR" sz="1200" kern="120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30</a:t>
            </a:fld>
            <a:endParaRPr lang="pt-BR"/>
          </a:p>
        </p:txBody>
      </p:sp>
    </p:spTree>
    <p:extLst>
      <p:ext uri="{BB962C8B-B14F-4D97-AF65-F5344CB8AC3E}">
        <p14:creationId xmlns:p14="http://schemas.microsoft.com/office/powerpoint/2010/main" xmlns="" val="1751558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spcBef>
                <a:spcPct val="0"/>
              </a:spcBef>
            </a:pPr>
            <a:r>
              <a:rPr lang="pt-BR" b="1" dirty="0" smtClean="0"/>
              <a:t>Casas como lugar de culto </a:t>
            </a:r>
            <a:endParaRPr lang="pt-BR" dirty="0" smtClean="0"/>
          </a:p>
          <a:p>
            <a:r>
              <a:rPr lang="es-ES" sz="1200" kern="1200" dirty="0" smtClean="0">
                <a:solidFill>
                  <a:schemeClr val="tx1"/>
                </a:solidFill>
                <a:latin typeface="+mn-lt"/>
                <a:ea typeface="+mn-ea"/>
                <a:cs typeface="+mn-cs"/>
              </a:rPr>
              <a:t>Cuando Lucas, al escribir el libro de los Hechos, y Pablo, al escribir sus cartas, hacen referencia a las iglesias en las casas (</a:t>
            </a:r>
            <a:r>
              <a:rPr lang="es-ES" sz="1200" kern="1200" dirty="0" err="1" smtClean="0">
                <a:solidFill>
                  <a:schemeClr val="tx1"/>
                </a:solidFill>
                <a:latin typeface="+mn-lt"/>
                <a:ea typeface="+mn-ea"/>
                <a:cs typeface="+mn-cs"/>
              </a:rPr>
              <a:t>Hech</a:t>
            </a:r>
            <a:r>
              <a:rPr lang="es-ES" sz="1200" kern="1200" dirty="0" smtClean="0">
                <a:solidFill>
                  <a:schemeClr val="tx1"/>
                </a:solidFill>
                <a:latin typeface="+mn-lt"/>
                <a:ea typeface="+mn-ea"/>
                <a:cs typeface="+mn-cs"/>
              </a:rPr>
              <a:t>. 2:46; 5:42; 16:40; 20:20; </a:t>
            </a:r>
            <a:r>
              <a:rPr lang="es-ES" sz="1200" kern="1200" dirty="0" err="1" smtClean="0">
                <a:solidFill>
                  <a:schemeClr val="tx1"/>
                </a:solidFill>
                <a:latin typeface="+mn-lt"/>
                <a:ea typeface="+mn-ea"/>
                <a:cs typeface="+mn-cs"/>
              </a:rPr>
              <a:t>Rom</a:t>
            </a:r>
            <a:r>
              <a:rPr lang="es-ES" sz="1200" kern="1200" dirty="0" smtClean="0">
                <a:solidFill>
                  <a:schemeClr val="tx1"/>
                </a:solidFill>
                <a:latin typeface="+mn-lt"/>
                <a:ea typeface="+mn-ea"/>
                <a:cs typeface="+mn-cs"/>
              </a:rPr>
              <a:t>. 16:5; 1 </a:t>
            </a:r>
            <a:r>
              <a:rPr lang="es-ES" sz="1200" kern="1200" dirty="0" err="1" smtClean="0">
                <a:solidFill>
                  <a:schemeClr val="tx1"/>
                </a:solidFill>
                <a:latin typeface="+mn-lt"/>
                <a:ea typeface="+mn-ea"/>
                <a:cs typeface="+mn-cs"/>
              </a:rPr>
              <a:t>Cor</a:t>
            </a:r>
            <a:r>
              <a:rPr lang="es-ES" sz="1200" kern="1200" dirty="0" smtClean="0">
                <a:solidFill>
                  <a:schemeClr val="tx1"/>
                </a:solidFill>
                <a:latin typeface="+mn-lt"/>
                <a:ea typeface="+mn-ea"/>
                <a:cs typeface="+mn-cs"/>
              </a:rPr>
              <a:t>. 16:19; Col. 4:15; Filemón 2), demuestran exactamente cómo era la iglesia: una comunidad de creyentes que se reunía en las casas.</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Las iglesias del período apostólico funcionaban en los hogares, no en predios, edificios o catedrales. El límite de miembros dependía de su estructura física. En algunas, cabían hasta “cerca de ciento veinte personas” (</a:t>
            </a:r>
            <a:r>
              <a:rPr lang="es-ES" sz="1200" kern="1200" dirty="0" err="1" smtClean="0">
                <a:solidFill>
                  <a:schemeClr val="tx1"/>
                </a:solidFill>
                <a:latin typeface="+mn-lt"/>
                <a:ea typeface="+mn-ea"/>
                <a:cs typeface="+mn-cs"/>
              </a:rPr>
              <a:t>Hech</a:t>
            </a:r>
            <a:r>
              <a:rPr lang="es-ES" sz="1200" kern="1200" dirty="0" smtClean="0">
                <a:solidFill>
                  <a:schemeClr val="tx1"/>
                </a:solidFill>
                <a:latin typeface="+mn-lt"/>
                <a:ea typeface="+mn-ea"/>
                <a:cs typeface="+mn-cs"/>
              </a:rPr>
              <a:t>. 1:15); sus cultos eran marcados “por una gran simplicidad”, dirigidos a la comunión, a compartir el pan y a las oraciones (</a:t>
            </a:r>
            <a:r>
              <a:rPr lang="es-ES" sz="1200" kern="1200" dirty="0" err="1" smtClean="0">
                <a:solidFill>
                  <a:schemeClr val="tx1"/>
                </a:solidFill>
                <a:latin typeface="+mn-lt"/>
                <a:ea typeface="+mn-ea"/>
                <a:cs typeface="+mn-cs"/>
              </a:rPr>
              <a:t>Hech</a:t>
            </a:r>
            <a:r>
              <a:rPr lang="es-ES" sz="1200" kern="1200" dirty="0" smtClean="0">
                <a:solidFill>
                  <a:schemeClr val="tx1"/>
                </a:solidFill>
                <a:latin typeface="+mn-lt"/>
                <a:ea typeface="+mn-ea"/>
                <a:cs typeface="+mn-cs"/>
              </a:rPr>
              <a:t>. 2:46; 6:4; 1 </a:t>
            </a:r>
            <a:r>
              <a:rPr lang="es-ES" sz="1200" kern="1200" dirty="0" err="1" smtClean="0">
                <a:solidFill>
                  <a:schemeClr val="tx1"/>
                </a:solidFill>
                <a:latin typeface="+mn-lt"/>
                <a:ea typeface="+mn-ea"/>
                <a:cs typeface="+mn-cs"/>
              </a:rPr>
              <a:t>Cor</a:t>
            </a:r>
            <a:r>
              <a:rPr lang="es-ES" sz="1200" kern="1200" dirty="0" smtClean="0">
                <a:solidFill>
                  <a:schemeClr val="tx1"/>
                </a:solidFill>
                <a:latin typeface="+mn-lt"/>
                <a:ea typeface="+mn-ea"/>
                <a:cs typeface="+mn-cs"/>
              </a:rPr>
              <a:t>. 11:20-27).</a:t>
            </a:r>
            <a:endParaRPr lang="pt-BR" sz="1200" kern="1200" dirty="0" smtClean="0">
              <a:solidFill>
                <a:schemeClr val="tx1"/>
              </a:solidFill>
              <a:latin typeface="+mn-lt"/>
              <a:ea typeface="+mn-ea"/>
              <a:cs typeface="+mn-cs"/>
            </a:endParaRPr>
          </a:p>
          <a:p>
            <a:r>
              <a:rPr lang="es-ES" sz="1200" kern="1200" dirty="0" err="1" smtClean="0">
                <a:solidFill>
                  <a:schemeClr val="tx1"/>
                </a:solidFill>
                <a:latin typeface="+mn-lt"/>
                <a:ea typeface="+mn-ea"/>
                <a:cs typeface="+mn-cs"/>
              </a:rPr>
              <a:t>Simson</a:t>
            </a:r>
            <a:r>
              <a:rPr lang="es-ES" sz="1200" kern="1200" dirty="0" smtClean="0">
                <a:solidFill>
                  <a:schemeClr val="tx1"/>
                </a:solidFill>
                <a:latin typeface="+mn-lt"/>
                <a:ea typeface="+mn-ea"/>
                <a:cs typeface="+mn-cs"/>
              </a:rPr>
              <a:t> es bastante enfático al declarar que las iglesias en casas “siguen un modelo del Nuevo Testamento y no un modelo de la historia eclesiástica posterior”. Utiliza textos, como los que se encuentran a continuación, para caracterizar aquel período:</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“Saluden igualmente a la iglesia que se reúne en la casa de ellos. Saluden a mi querido hermano </a:t>
            </a:r>
            <a:r>
              <a:rPr lang="es-ES" sz="1200" kern="1200" dirty="0" err="1" smtClean="0">
                <a:solidFill>
                  <a:schemeClr val="tx1"/>
                </a:solidFill>
                <a:latin typeface="+mn-lt"/>
                <a:ea typeface="+mn-ea"/>
                <a:cs typeface="+mn-cs"/>
              </a:rPr>
              <a:t>Epeneto</a:t>
            </a:r>
            <a:r>
              <a:rPr lang="es-ES" sz="1200" kern="1200" dirty="0" smtClean="0">
                <a:solidFill>
                  <a:schemeClr val="tx1"/>
                </a:solidFill>
                <a:latin typeface="+mn-lt"/>
                <a:ea typeface="+mn-ea"/>
                <a:cs typeface="+mn-cs"/>
              </a:rPr>
              <a:t>, el primer convertido a Cristo en la provincia de Asia” (</a:t>
            </a:r>
            <a:r>
              <a:rPr lang="es-ES" sz="1200" kern="1200" dirty="0" err="1" smtClean="0">
                <a:solidFill>
                  <a:schemeClr val="tx1"/>
                </a:solidFill>
                <a:latin typeface="+mn-lt"/>
                <a:ea typeface="+mn-ea"/>
                <a:cs typeface="+mn-cs"/>
              </a:rPr>
              <a:t>Rom</a:t>
            </a:r>
            <a:r>
              <a:rPr lang="es-ES" sz="1200" kern="1200" dirty="0" smtClean="0">
                <a:solidFill>
                  <a:schemeClr val="tx1"/>
                </a:solidFill>
                <a:latin typeface="+mn-lt"/>
                <a:ea typeface="+mn-ea"/>
                <a:cs typeface="+mn-cs"/>
              </a:rPr>
              <a:t>. 16:5).</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“Las iglesias de la provincia de Asia les mandan saludos. Aquila y Priscila los saludan cordialmente en el Señor, como también la iglesia que se reúne en la casa de ellos” (1 </a:t>
            </a:r>
            <a:r>
              <a:rPr lang="es-ES" sz="1200" kern="1200" dirty="0" err="1" smtClean="0">
                <a:solidFill>
                  <a:schemeClr val="tx1"/>
                </a:solidFill>
                <a:latin typeface="+mn-lt"/>
                <a:ea typeface="+mn-ea"/>
                <a:cs typeface="+mn-cs"/>
              </a:rPr>
              <a:t>Cor</a:t>
            </a:r>
            <a:r>
              <a:rPr lang="es-ES" sz="1200" kern="1200" dirty="0" smtClean="0">
                <a:solidFill>
                  <a:schemeClr val="tx1"/>
                </a:solidFill>
                <a:latin typeface="+mn-lt"/>
                <a:ea typeface="+mn-ea"/>
                <a:cs typeface="+mn-cs"/>
              </a:rPr>
              <a:t>. 16:19).</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“Saluden a los hermanos que están en </a:t>
            </a:r>
            <a:r>
              <a:rPr lang="es-ES" sz="1200" kern="1200" dirty="0" err="1" smtClean="0">
                <a:solidFill>
                  <a:schemeClr val="tx1"/>
                </a:solidFill>
                <a:latin typeface="+mn-lt"/>
                <a:ea typeface="+mn-ea"/>
                <a:cs typeface="+mn-cs"/>
              </a:rPr>
              <a:t>Laodicea</a:t>
            </a:r>
            <a:r>
              <a:rPr lang="es-ES" sz="1200" kern="1200" dirty="0" smtClean="0">
                <a:solidFill>
                  <a:schemeClr val="tx1"/>
                </a:solidFill>
                <a:latin typeface="+mn-lt"/>
                <a:ea typeface="+mn-ea"/>
                <a:cs typeface="+mn-cs"/>
              </a:rPr>
              <a:t>, como también a Ninfas y a la iglesia que se reúne en su casa” (Col. 4:15).</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“A la hermana Apia, a </a:t>
            </a:r>
            <a:r>
              <a:rPr lang="es-ES" sz="1200" kern="1200" dirty="0" err="1" smtClean="0">
                <a:solidFill>
                  <a:schemeClr val="tx1"/>
                </a:solidFill>
                <a:latin typeface="+mn-lt"/>
                <a:ea typeface="+mn-ea"/>
                <a:cs typeface="+mn-cs"/>
              </a:rPr>
              <a:t>Arquipo</a:t>
            </a:r>
            <a:r>
              <a:rPr lang="es-ES" sz="1200" kern="1200" dirty="0" smtClean="0">
                <a:solidFill>
                  <a:schemeClr val="tx1"/>
                </a:solidFill>
                <a:latin typeface="+mn-lt"/>
                <a:ea typeface="+mn-ea"/>
                <a:cs typeface="+mn-cs"/>
              </a:rPr>
              <a:t> nuestro compañero de lucha, y a la iglesia que se reúne en tu casa” (Fil. 2)</a:t>
            </a:r>
            <a:endParaRPr lang="pt-BR" dirty="0" smtClean="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31</a:t>
            </a:fld>
            <a:endParaRPr lang="pt-BR"/>
          </a:p>
        </p:txBody>
      </p:sp>
    </p:spTree>
    <p:extLst>
      <p:ext uri="{BB962C8B-B14F-4D97-AF65-F5344CB8AC3E}">
        <p14:creationId xmlns:p14="http://schemas.microsoft.com/office/powerpoint/2010/main" xmlns="" val="1751558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spcBef>
                <a:spcPct val="0"/>
              </a:spcBef>
            </a:pPr>
            <a:r>
              <a:rPr lang="pt-BR" b="1" dirty="0" smtClean="0"/>
              <a:t>Casas como lugar de culto </a:t>
            </a:r>
            <a:endParaRPr lang="pt-BR" dirty="0" smtClean="0"/>
          </a:p>
          <a:p>
            <a:r>
              <a:rPr lang="es-ES" sz="1200" kern="1200" dirty="0" smtClean="0">
                <a:solidFill>
                  <a:schemeClr val="tx1"/>
                </a:solidFill>
                <a:latin typeface="+mn-lt"/>
                <a:ea typeface="+mn-ea"/>
                <a:cs typeface="+mn-cs"/>
              </a:rPr>
              <a:t>Cuando Lucas, al escribir el libro de los Hechos, y Pablo, al escribir sus cartas, hacen referencia a las iglesias en las casas (</a:t>
            </a:r>
            <a:r>
              <a:rPr lang="es-ES" sz="1200" kern="1200" dirty="0" err="1" smtClean="0">
                <a:solidFill>
                  <a:schemeClr val="tx1"/>
                </a:solidFill>
                <a:latin typeface="+mn-lt"/>
                <a:ea typeface="+mn-ea"/>
                <a:cs typeface="+mn-cs"/>
              </a:rPr>
              <a:t>Hech</a:t>
            </a:r>
            <a:r>
              <a:rPr lang="es-ES" sz="1200" kern="1200" dirty="0" smtClean="0">
                <a:solidFill>
                  <a:schemeClr val="tx1"/>
                </a:solidFill>
                <a:latin typeface="+mn-lt"/>
                <a:ea typeface="+mn-ea"/>
                <a:cs typeface="+mn-cs"/>
              </a:rPr>
              <a:t>. 2:46; 5:42; 16:40; 20:20; </a:t>
            </a:r>
            <a:r>
              <a:rPr lang="es-ES" sz="1200" kern="1200" dirty="0" err="1" smtClean="0">
                <a:solidFill>
                  <a:schemeClr val="tx1"/>
                </a:solidFill>
                <a:latin typeface="+mn-lt"/>
                <a:ea typeface="+mn-ea"/>
                <a:cs typeface="+mn-cs"/>
              </a:rPr>
              <a:t>Rom</a:t>
            </a:r>
            <a:r>
              <a:rPr lang="es-ES" sz="1200" kern="1200" dirty="0" smtClean="0">
                <a:solidFill>
                  <a:schemeClr val="tx1"/>
                </a:solidFill>
                <a:latin typeface="+mn-lt"/>
                <a:ea typeface="+mn-ea"/>
                <a:cs typeface="+mn-cs"/>
              </a:rPr>
              <a:t>. 16:5; 1 </a:t>
            </a:r>
            <a:r>
              <a:rPr lang="es-ES" sz="1200" kern="1200" dirty="0" err="1" smtClean="0">
                <a:solidFill>
                  <a:schemeClr val="tx1"/>
                </a:solidFill>
                <a:latin typeface="+mn-lt"/>
                <a:ea typeface="+mn-ea"/>
                <a:cs typeface="+mn-cs"/>
              </a:rPr>
              <a:t>Cor</a:t>
            </a:r>
            <a:r>
              <a:rPr lang="es-ES" sz="1200" kern="1200" dirty="0" smtClean="0">
                <a:solidFill>
                  <a:schemeClr val="tx1"/>
                </a:solidFill>
                <a:latin typeface="+mn-lt"/>
                <a:ea typeface="+mn-ea"/>
                <a:cs typeface="+mn-cs"/>
              </a:rPr>
              <a:t>. 16:19; Col. 4:15; Filemón 2), demuestran exactamente cómo era la iglesia: una comunidad de creyentes que se reunía en las casas.</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Las iglesias del período apostólico funcionaban en los hogares, no en predios, edificios o catedrales. El límite de miembros dependía de su estructura física. En algunas, cabían hasta “cerca de ciento veinte personas” (</a:t>
            </a:r>
            <a:r>
              <a:rPr lang="es-ES" sz="1200" kern="1200" dirty="0" err="1" smtClean="0">
                <a:solidFill>
                  <a:schemeClr val="tx1"/>
                </a:solidFill>
                <a:latin typeface="+mn-lt"/>
                <a:ea typeface="+mn-ea"/>
                <a:cs typeface="+mn-cs"/>
              </a:rPr>
              <a:t>Hech</a:t>
            </a:r>
            <a:r>
              <a:rPr lang="es-ES" sz="1200" kern="1200" dirty="0" smtClean="0">
                <a:solidFill>
                  <a:schemeClr val="tx1"/>
                </a:solidFill>
                <a:latin typeface="+mn-lt"/>
                <a:ea typeface="+mn-ea"/>
                <a:cs typeface="+mn-cs"/>
              </a:rPr>
              <a:t>. 1:15); sus cultos eran marcados “por una gran simplicidad”, dirigidos a la comunión, a compartir el pan y a las oraciones (</a:t>
            </a:r>
            <a:r>
              <a:rPr lang="es-ES" sz="1200" kern="1200" dirty="0" err="1" smtClean="0">
                <a:solidFill>
                  <a:schemeClr val="tx1"/>
                </a:solidFill>
                <a:latin typeface="+mn-lt"/>
                <a:ea typeface="+mn-ea"/>
                <a:cs typeface="+mn-cs"/>
              </a:rPr>
              <a:t>Hech</a:t>
            </a:r>
            <a:r>
              <a:rPr lang="es-ES" sz="1200" kern="1200" dirty="0" smtClean="0">
                <a:solidFill>
                  <a:schemeClr val="tx1"/>
                </a:solidFill>
                <a:latin typeface="+mn-lt"/>
                <a:ea typeface="+mn-ea"/>
                <a:cs typeface="+mn-cs"/>
              </a:rPr>
              <a:t>. 2:46; 6:4; 1 </a:t>
            </a:r>
            <a:r>
              <a:rPr lang="es-ES" sz="1200" kern="1200" dirty="0" err="1" smtClean="0">
                <a:solidFill>
                  <a:schemeClr val="tx1"/>
                </a:solidFill>
                <a:latin typeface="+mn-lt"/>
                <a:ea typeface="+mn-ea"/>
                <a:cs typeface="+mn-cs"/>
              </a:rPr>
              <a:t>Cor</a:t>
            </a:r>
            <a:r>
              <a:rPr lang="es-ES" sz="1200" kern="1200" dirty="0" smtClean="0">
                <a:solidFill>
                  <a:schemeClr val="tx1"/>
                </a:solidFill>
                <a:latin typeface="+mn-lt"/>
                <a:ea typeface="+mn-ea"/>
                <a:cs typeface="+mn-cs"/>
              </a:rPr>
              <a:t>. 11:20-27).</a:t>
            </a:r>
            <a:endParaRPr lang="pt-BR" sz="1200" kern="1200" dirty="0" smtClean="0">
              <a:solidFill>
                <a:schemeClr val="tx1"/>
              </a:solidFill>
              <a:latin typeface="+mn-lt"/>
              <a:ea typeface="+mn-ea"/>
              <a:cs typeface="+mn-cs"/>
            </a:endParaRPr>
          </a:p>
          <a:p>
            <a:r>
              <a:rPr lang="es-ES" sz="1200" kern="1200" dirty="0" err="1" smtClean="0">
                <a:solidFill>
                  <a:schemeClr val="tx1"/>
                </a:solidFill>
                <a:latin typeface="+mn-lt"/>
                <a:ea typeface="+mn-ea"/>
                <a:cs typeface="+mn-cs"/>
              </a:rPr>
              <a:t>Simson</a:t>
            </a:r>
            <a:r>
              <a:rPr lang="es-ES" sz="1200" kern="1200" dirty="0" smtClean="0">
                <a:solidFill>
                  <a:schemeClr val="tx1"/>
                </a:solidFill>
                <a:latin typeface="+mn-lt"/>
                <a:ea typeface="+mn-ea"/>
                <a:cs typeface="+mn-cs"/>
              </a:rPr>
              <a:t> es bastante enfático al declarar que las iglesias en casas “siguen un modelo del Nuevo Testamento y no un modelo de la historia eclesiástica posterior”. Utiliza textos, como los que se encuentran a continuación, para caracterizar aquel período:</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“Saluden igualmente a la iglesia que se reúne en la casa de ellos. Saluden a mi querido hermano </a:t>
            </a:r>
            <a:r>
              <a:rPr lang="es-ES" sz="1200" kern="1200" dirty="0" err="1" smtClean="0">
                <a:solidFill>
                  <a:schemeClr val="tx1"/>
                </a:solidFill>
                <a:latin typeface="+mn-lt"/>
                <a:ea typeface="+mn-ea"/>
                <a:cs typeface="+mn-cs"/>
              </a:rPr>
              <a:t>Epeneto</a:t>
            </a:r>
            <a:r>
              <a:rPr lang="es-ES" sz="1200" kern="1200" dirty="0" smtClean="0">
                <a:solidFill>
                  <a:schemeClr val="tx1"/>
                </a:solidFill>
                <a:latin typeface="+mn-lt"/>
                <a:ea typeface="+mn-ea"/>
                <a:cs typeface="+mn-cs"/>
              </a:rPr>
              <a:t>, el primer convertido a Cristo en la provincia de Asia” (</a:t>
            </a:r>
            <a:r>
              <a:rPr lang="es-ES" sz="1200" kern="1200" dirty="0" err="1" smtClean="0">
                <a:solidFill>
                  <a:schemeClr val="tx1"/>
                </a:solidFill>
                <a:latin typeface="+mn-lt"/>
                <a:ea typeface="+mn-ea"/>
                <a:cs typeface="+mn-cs"/>
              </a:rPr>
              <a:t>Rom</a:t>
            </a:r>
            <a:r>
              <a:rPr lang="es-ES" sz="1200" kern="1200" dirty="0" smtClean="0">
                <a:solidFill>
                  <a:schemeClr val="tx1"/>
                </a:solidFill>
                <a:latin typeface="+mn-lt"/>
                <a:ea typeface="+mn-ea"/>
                <a:cs typeface="+mn-cs"/>
              </a:rPr>
              <a:t>. 16:5).</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“Las iglesias de la provincia de Asia les mandan saludos. Aquila y Priscila los saludan cordialmente en el Señor, como también la iglesia que se reúne en la casa de ellos” (1 </a:t>
            </a:r>
            <a:r>
              <a:rPr lang="es-ES" sz="1200" kern="1200" dirty="0" err="1" smtClean="0">
                <a:solidFill>
                  <a:schemeClr val="tx1"/>
                </a:solidFill>
                <a:latin typeface="+mn-lt"/>
                <a:ea typeface="+mn-ea"/>
                <a:cs typeface="+mn-cs"/>
              </a:rPr>
              <a:t>Cor</a:t>
            </a:r>
            <a:r>
              <a:rPr lang="es-ES" sz="1200" kern="1200" dirty="0" smtClean="0">
                <a:solidFill>
                  <a:schemeClr val="tx1"/>
                </a:solidFill>
                <a:latin typeface="+mn-lt"/>
                <a:ea typeface="+mn-ea"/>
                <a:cs typeface="+mn-cs"/>
              </a:rPr>
              <a:t>. 16:19).</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“Saluden a los hermanos que están en </a:t>
            </a:r>
            <a:r>
              <a:rPr lang="es-ES" sz="1200" kern="1200" dirty="0" err="1" smtClean="0">
                <a:solidFill>
                  <a:schemeClr val="tx1"/>
                </a:solidFill>
                <a:latin typeface="+mn-lt"/>
                <a:ea typeface="+mn-ea"/>
                <a:cs typeface="+mn-cs"/>
              </a:rPr>
              <a:t>Laodicea</a:t>
            </a:r>
            <a:r>
              <a:rPr lang="es-ES" sz="1200" kern="1200" dirty="0" smtClean="0">
                <a:solidFill>
                  <a:schemeClr val="tx1"/>
                </a:solidFill>
                <a:latin typeface="+mn-lt"/>
                <a:ea typeface="+mn-ea"/>
                <a:cs typeface="+mn-cs"/>
              </a:rPr>
              <a:t>, como también a Ninfas y a la iglesia que se reúne en su casa” (Col. 4:15).</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“A la hermana Apia, a </a:t>
            </a:r>
            <a:r>
              <a:rPr lang="es-ES" sz="1200" kern="1200" dirty="0" err="1" smtClean="0">
                <a:solidFill>
                  <a:schemeClr val="tx1"/>
                </a:solidFill>
                <a:latin typeface="+mn-lt"/>
                <a:ea typeface="+mn-ea"/>
                <a:cs typeface="+mn-cs"/>
              </a:rPr>
              <a:t>Arquipo</a:t>
            </a:r>
            <a:r>
              <a:rPr lang="es-ES" sz="1200" kern="1200" dirty="0" smtClean="0">
                <a:solidFill>
                  <a:schemeClr val="tx1"/>
                </a:solidFill>
                <a:latin typeface="+mn-lt"/>
                <a:ea typeface="+mn-ea"/>
                <a:cs typeface="+mn-cs"/>
              </a:rPr>
              <a:t> nuestro compañero de lucha, y a la iglesia que se reúne en tu casa” (Fil. 2)</a:t>
            </a:r>
            <a:endParaRPr lang="pt-BR" dirty="0" smtClean="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32</a:t>
            </a:fld>
            <a:endParaRPr lang="pt-BR"/>
          </a:p>
        </p:txBody>
      </p:sp>
    </p:spTree>
    <p:extLst>
      <p:ext uri="{BB962C8B-B14F-4D97-AF65-F5344CB8AC3E}">
        <p14:creationId xmlns:p14="http://schemas.microsoft.com/office/powerpoint/2010/main" xmlns="" val="1751558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sz="1200" b="1" kern="1200" dirty="0" smtClean="0">
                <a:solidFill>
                  <a:schemeClr val="tx1"/>
                </a:solidFill>
                <a:latin typeface="+mn-lt"/>
                <a:ea typeface="+mn-ea"/>
                <a:cs typeface="+mn-cs"/>
              </a:rPr>
              <a:t>Casas con propósito de Dios</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Robert </a:t>
            </a:r>
            <a:r>
              <a:rPr lang="es-ES" sz="1200" kern="1200" dirty="0" err="1" smtClean="0">
                <a:solidFill>
                  <a:schemeClr val="tx1"/>
                </a:solidFill>
                <a:latin typeface="+mn-lt"/>
                <a:ea typeface="+mn-ea"/>
                <a:cs typeface="+mn-cs"/>
              </a:rPr>
              <a:t>Fitts</a:t>
            </a:r>
            <a:r>
              <a:rPr lang="es-ES" sz="1200" kern="1200" dirty="0" smtClean="0">
                <a:solidFill>
                  <a:schemeClr val="tx1"/>
                </a:solidFill>
                <a:latin typeface="+mn-lt"/>
                <a:ea typeface="+mn-ea"/>
                <a:cs typeface="+mn-cs"/>
              </a:rPr>
              <a:t>, comentando sobre esos textos, declara lo siguiente:</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“A partir de las Escrituras, es evidente que la iglesia primitiva se reunía en las casas. No tenían edificios de iglesias; tales edificios no aparecerán hasta el año 232 a.C. En aquellos primeros días, no eran llamadas “iglesias–casas”; eran “la Iglesia” que se reunía en la casa de alguien. Es notable que el período más explosivo de crecimiento de la iglesia en la historia, hasta recientemente, tuvo lugar durante aquellos primeros años”.</a:t>
            </a:r>
            <a:endParaRPr lang="pt-BR" sz="1200" kern="120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34</a:t>
            </a:fld>
            <a:endParaRPr lang="pt-BR"/>
          </a:p>
        </p:txBody>
      </p:sp>
    </p:spTree>
    <p:extLst>
      <p:ext uri="{BB962C8B-B14F-4D97-AF65-F5344CB8AC3E}">
        <p14:creationId xmlns:p14="http://schemas.microsoft.com/office/powerpoint/2010/main" xmlns="" val="1751558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ES" sz="1200" b="1" kern="1200" dirty="0" smtClean="0">
                <a:solidFill>
                  <a:schemeClr val="tx1"/>
                </a:solidFill>
                <a:latin typeface="+mn-lt"/>
                <a:ea typeface="+mn-ea"/>
                <a:cs typeface="+mn-cs"/>
              </a:rPr>
              <a:t>Casas con propósito de Dios</a:t>
            </a:r>
            <a:endParaRPr lang="pt-BR" sz="1200" kern="1200" dirty="0" smtClean="0">
              <a:solidFill>
                <a:schemeClr val="tx1"/>
              </a:solidFill>
              <a:latin typeface="+mn-lt"/>
              <a:ea typeface="+mn-ea"/>
              <a:cs typeface="+mn-cs"/>
            </a:endParaRPr>
          </a:p>
          <a:p>
            <a:pPr>
              <a:spcBef>
                <a:spcPct val="0"/>
              </a:spcBef>
            </a:pPr>
            <a:endParaRPr lang="pt-BR" b="1" dirty="0" smtClean="0"/>
          </a:p>
          <a:p>
            <a:r>
              <a:rPr lang="es-ES" sz="1200" kern="1200" dirty="0" smtClean="0">
                <a:solidFill>
                  <a:schemeClr val="tx1"/>
                </a:solidFill>
                <a:latin typeface="+mn-lt"/>
                <a:ea typeface="+mn-ea"/>
                <a:cs typeface="+mn-cs"/>
              </a:rPr>
              <a:t>Steve </a:t>
            </a:r>
            <a:r>
              <a:rPr lang="es-ES" sz="1200" kern="1200" dirty="0" err="1" smtClean="0">
                <a:solidFill>
                  <a:schemeClr val="tx1"/>
                </a:solidFill>
                <a:latin typeface="+mn-lt"/>
                <a:ea typeface="+mn-ea"/>
                <a:cs typeface="+mn-cs"/>
              </a:rPr>
              <a:t>Atkerson</a:t>
            </a:r>
            <a:r>
              <a:rPr lang="es-ES" sz="1200" kern="1200" dirty="0" smtClean="0">
                <a:solidFill>
                  <a:schemeClr val="tx1"/>
                </a:solidFill>
                <a:latin typeface="+mn-lt"/>
                <a:ea typeface="+mn-ea"/>
                <a:cs typeface="+mn-cs"/>
              </a:rPr>
              <a:t> declara que “la iglesia en casas es un proyecto con un propósito específico de Dios. Es el patrón de reunión del Nuevo Testamento”. Otros estudiosos defienden que la iglesia en las casas, en pequeños grupos, es la iglesia bíblica. Floyd </a:t>
            </a:r>
            <a:r>
              <a:rPr lang="es-ES" sz="1200" kern="1200" dirty="0" err="1" smtClean="0">
                <a:solidFill>
                  <a:schemeClr val="tx1"/>
                </a:solidFill>
                <a:latin typeface="+mn-lt"/>
                <a:ea typeface="+mn-ea"/>
                <a:cs typeface="+mn-cs"/>
              </a:rPr>
              <a:t>Filson</a:t>
            </a:r>
            <a:r>
              <a:rPr lang="es-ES" sz="1200" kern="1200" dirty="0" smtClean="0">
                <a:solidFill>
                  <a:schemeClr val="tx1"/>
                </a:solidFill>
                <a:latin typeface="+mn-lt"/>
                <a:ea typeface="+mn-ea"/>
                <a:cs typeface="+mn-cs"/>
              </a:rPr>
              <a:t>, por su parte, hace la siguiente declaración: “Fue la hospitalidad de estos hogares que hizo posible la adoración cristiana, la refección en común y el coraje sustentado por el compañerismo del grupo. El movimiento cristiano realmente se enraizó en esos hogares”</a:t>
            </a:r>
            <a:endParaRPr lang="pt-BR" b="1" dirty="0" smtClean="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35</a:t>
            </a:fld>
            <a:endParaRPr lang="pt-BR"/>
          </a:p>
        </p:txBody>
      </p:sp>
    </p:spTree>
    <p:extLst>
      <p:ext uri="{BB962C8B-B14F-4D97-AF65-F5344CB8AC3E}">
        <p14:creationId xmlns:p14="http://schemas.microsoft.com/office/powerpoint/2010/main" xmlns="" val="1751558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ES" sz="1200" b="1" kern="1200" dirty="0" smtClean="0">
                <a:solidFill>
                  <a:schemeClr val="tx1"/>
                </a:solidFill>
                <a:latin typeface="+mn-lt"/>
                <a:ea typeface="+mn-ea"/>
                <a:cs typeface="+mn-cs"/>
              </a:rPr>
              <a:t>Casas con propósito de Dios</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Martin es de la siguiente opinión:</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“Los movimientos de renovación y de revitalización del concepto iglesia en casas generalmente se han acompañado uno al otro. Un ejemplo notable de la historia es el movimiento anabaptista del siglo XVI. Ellos tenían encuentros de comunión en las casas, no solo porque era ilegal y peligroso mantener encuentros públicos, sino también porque ellos reconocían el valor de este patrón del Nuevo Testamento. Grupos pequeños que funcionaban como iglesias en casas fueron la fuerza del movimiento metodista. Hoy, grupos intencionales cara a cara están surgiendo en muchos lugares del mundo como la más viable forma de iglesia”.</a:t>
            </a:r>
            <a:endParaRPr lang="pt-BR" sz="1200" kern="1200" dirty="0" smtClean="0">
              <a:solidFill>
                <a:schemeClr val="tx1"/>
              </a:solidFill>
              <a:latin typeface="+mn-lt"/>
              <a:ea typeface="+mn-ea"/>
              <a:cs typeface="+mn-cs"/>
            </a:endParaRPr>
          </a:p>
          <a:p>
            <a:r>
              <a:rPr lang="es-ES" sz="1200" kern="1200" dirty="0" err="1" smtClean="0">
                <a:solidFill>
                  <a:schemeClr val="tx1"/>
                </a:solidFill>
                <a:latin typeface="+mn-lt"/>
                <a:ea typeface="+mn-ea"/>
                <a:cs typeface="+mn-cs"/>
              </a:rPr>
              <a:t>Beckham</a:t>
            </a:r>
            <a:r>
              <a:rPr lang="es-ES" sz="1200" kern="1200" dirty="0" smtClean="0">
                <a:solidFill>
                  <a:schemeClr val="tx1"/>
                </a:solidFill>
                <a:latin typeface="+mn-lt"/>
                <a:ea typeface="+mn-ea"/>
                <a:cs typeface="+mn-cs"/>
              </a:rPr>
              <a:t> entiende que “el modelo de la iglesia del Nuevo Testamento era ‘toda la iglesia’ y la ‘iglesia en las casas’. [...] El modelo básico de la iglesia del Nuevo Testamento nunca cambia”. John </a:t>
            </a:r>
            <a:r>
              <a:rPr lang="es-ES" sz="1200" kern="1200" dirty="0" err="1" smtClean="0">
                <a:solidFill>
                  <a:schemeClr val="tx1"/>
                </a:solidFill>
                <a:latin typeface="+mn-lt"/>
                <a:ea typeface="+mn-ea"/>
                <a:cs typeface="+mn-cs"/>
              </a:rPr>
              <a:t>Mallison</a:t>
            </a:r>
            <a:r>
              <a:rPr lang="es-ES" sz="1200" kern="1200" dirty="0" smtClean="0">
                <a:solidFill>
                  <a:schemeClr val="tx1"/>
                </a:solidFill>
                <a:latin typeface="+mn-lt"/>
                <a:ea typeface="+mn-ea"/>
                <a:cs typeface="+mn-cs"/>
              </a:rPr>
              <a:t> también se pronuncia, diciendo: “Es casi cierto que toda mención de una iglesia o encuentro local, sea para la adoración o para la comunión, es en realidad una referencia a un encuentro de la iglesia en una casa”.</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Y </a:t>
            </a:r>
            <a:r>
              <a:rPr lang="es-ES" sz="1200" kern="1200" dirty="0" err="1" smtClean="0">
                <a:solidFill>
                  <a:schemeClr val="tx1"/>
                </a:solidFill>
                <a:latin typeface="+mn-lt"/>
                <a:ea typeface="+mn-ea"/>
                <a:cs typeface="+mn-cs"/>
              </a:rPr>
              <a:t>Comiskey</a:t>
            </a:r>
            <a:r>
              <a:rPr lang="es-ES" sz="1200" kern="1200" dirty="0" smtClean="0">
                <a:solidFill>
                  <a:schemeClr val="tx1"/>
                </a:solidFill>
                <a:latin typeface="+mn-lt"/>
                <a:ea typeface="+mn-ea"/>
                <a:cs typeface="+mn-cs"/>
              </a:rPr>
              <a:t>, uno de los más respetados y citados especialistas del mismo movimiento, en su disertación doctoral concuerda con </a:t>
            </a:r>
            <a:r>
              <a:rPr lang="es-ES" sz="1200" kern="1200" dirty="0" err="1" smtClean="0">
                <a:solidFill>
                  <a:schemeClr val="tx1"/>
                </a:solidFill>
                <a:latin typeface="+mn-lt"/>
                <a:ea typeface="+mn-ea"/>
                <a:cs typeface="+mn-cs"/>
              </a:rPr>
              <a:t>Beckham</a:t>
            </a:r>
            <a:r>
              <a:rPr lang="es-ES" sz="1200" kern="1200" dirty="0" smtClean="0">
                <a:solidFill>
                  <a:schemeClr val="tx1"/>
                </a:solidFill>
                <a:latin typeface="+mn-lt"/>
                <a:ea typeface="+mn-ea"/>
                <a:cs typeface="+mn-cs"/>
              </a:rPr>
              <a:t>, al presentar las palabras de J. </a:t>
            </a:r>
            <a:r>
              <a:rPr lang="es-ES" sz="1200" kern="1200" dirty="0" err="1" smtClean="0">
                <a:solidFill>
                  <a:schemeClr val="tx1"/>
                </a:solidFill>
                <a:latin typeface="+mn-lt"/>
                <a:ea typeface="+mn-ea"/>
                <a:cs typeface="+mn-cs"/>
              </a:rPr>
              <a:t>Goetzmann</a:t>
            </a:r>
            <a:r>
              <a:rPr lang="es-ES" sz="1200" kern="1200" dirty="0" smtClean="0">
                <a:solidFill>
                  <a:schemeClr val="tx1"/>
                </a:solidFill>
                <a:latin typeface="+mn-lt"/>
                <a:ea typeface="+mn-ea"/>
                <a:cs typeface="+mn-cs"/>
              </a:rPr>
              <a:t>:</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“De hecho, lo que se puede entender por la idea ‘familia de Dios’ llegó a existir en la primitiva comunidad cristiana a través de las iglesias en las casas. La familia como una comunidad [...] formaba la comunidad menor y la base de las congregaciones. Las iglesias en casas mencionadas en el Nuevo Testamento (</a:t>
            </a:r>
            <a:r>
              <a:rPr lang="es-ES" sz="1200" kern="1200" dirty="0" err="1" smtClean="0">
                <a:solidFill>
                  <a:schemeClr val="tx1"/>
                </a:solidFill>
                <a:latin typeface="+mn-lt"/>
                <a:ea typeface="+mn-ea"/>
                <a:cs typeface="+mn-cs"/>
              </a:rPr>
              <a:t>Hech</a:t>
            </a:r>
            <a:r>
              <a:rPr lang="es-ES" sz="1200" kern="1200" dirty="0" smtClean="0">
                <a:solidFill>
                  <a:schemeClr val="tx1"/>
                </a:solidFill>
                <a:latin typeface="+mn-lt"/>
                <a:ea typeface="+mn-ea"/>
                <a:cs typeface="+mn-cs"/>
              </a:rPr>
              <a:t>. 11:14; 16:15, 31, 34; 18:8; 1 </a:t>
            </a:r>
            <a:r>
              <a:rPr lang="es-ES" sz="1200" kern="1200" dirty="0" err="1" smtClean="0">
                <a:solidFill>
                  <a:schemeClr val="tx1"/>
                </a:solidFill>
                <a:latin typeface="+mn-lt"/>
                <a:ea typeface="+mn-ea"/>
                <a:cs typeface="+mn-cs"/>
              </a:rPr>
              <a:t>Cor</a:t>
            </a:r>
            <a:r>
              <a:rPr lang="es-ES" sz="1200" kern="1200" dirty="0" smtClean="0">
                <a:solidFill>
                  <a:schemeClr val="tx1"/>
                </a:solidFill>
                <a:latin typeface="+mn-lt"/>
                <a:ea typeface="+mn-ea"/>
                <a:cs typeface="+mn-cs"/>
              </a:rPr>
              <a:t>. 1:16; File. 2; 1 Tim. 1:16; 4:19), sin duda, llegaron a existir por el uso de los hogares como lugares de reunión. El evangelio era predicado en ellos (</a:t>
            </a:r>
            <a:r>
              <a:rPr lang="es-ES" sz="1200" kern="1200" dirty="0" err="1" smtClean="0">
                <a:solidFill>
                  <a:schemeClr val="tx1"/>
                </a:solidFill>
                <a:latin typeface="+mn-lt"/>
                <a:ea typeface="+mn-ea"/>
                <a:cs typeface="+mn-cs"/>
              </a:rPr>
              <a:t>Hech</a:t>
            </a:r>
            <a:r>
              <a:rPr lang="es-ES" sz="1200" kern="1200" dirty="0" smtClean="0">
                <a:solidFill>
                  <a:schemeClr val="tx1"/>
                </a:solidFill>
                <a:latin typeface="+mn-lt"/>
                <a:ea typeface="+mn-ea"/>
                <a:cs typeface="+mn-cs"/>
              </a:rPr>
              <a:t>. 5:42; 20:20), y en ellos se celebraba la Cena del Señor (</a:t>
            </a:r>
            <a:r>
              <a:rPr lang="es-ES" sz="1200" kern="1200" dirty="0" err="1" smtClean="0">
                <a:solidFill>
                  <a:schemeClr val="tx1"/>
                </a:solidFill>
                <a:latin typeface="+mn-lt"/>
                <a:ea typeface="+mn-ea"/>
                <a:cs typeface="+mn-cs"/>
              </a:rPr>
              <a:t>Hech</a:t>
            </a:r>
            <a:r>
              <a:rPr lang="es-ES" sz="1200" kern="1200" dirty="0" smtClean="0">
                <a:solidFill>
                  <a:schemeClr val="tx1"/>
                </a:solidFill>
                <a:latin typeface="+mn-lt"/>
                <a:ea typeface="+mn-ea"/>
                <a:cs typeface="+mn-cs"/>
              </a:rPr>
              <a:t>. 2:46)”.</a:t>
            </a:r>
            <a:r>
              <a:rPr lang="pt-BR" dirty="0" smtClean="0"/>
              <a:t> </a:t>
            </a:r>
          </a:p>
          <a:p>
            <a:pPr>
              <a:spcBef>
                <a:spcPct val="0"/>
              </a:spcBef>
            </a:pPr>
            <a:endParaRPr lang="pt-BR" dirty="0" smtClean="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36</a:t>
            </a:fld>
            <a:endParaRPr lang="pt-BR"/>
          </a:p>
        </p:txBody>
      </p:sp>
    </p:spTree>
    <p:extLst>
      <p:ext uri="{BB962C8B-B14F-4D97-AF65-F5344CB8AC3E}">
        <p14:creationId xmlns:p14="http://schemas.microsoft.com/office/powerpoint/2010/main" xmlns="" val="1751558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ES" sz="1200" b="1" kern="1200" dirty="0" smtClean="0">
                <a:solidFill>
                  <a:schemeClr val="tx1"/>
                </a:solidFill>
                <a:latin typeface="+mn-lt"/>
                <a:ea typeface="+mn-ea"/>
                <a:cs typeface="+mn-cs"/>
              </a:rPr>
              <a:t>Casas con propósito de Dios</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Martin es de la siguiente opinión:</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“Los movimientos de renovación y de revitalización del concepto iglesia en casas generalmente se han acompañado uno al otro. Un ejemplo notable de la historia es el movimiento anabaptista del siglo XVI. Ellos tenían encuentros de comunión en las casas, no solo porque era ilegal y peligroso mantener encuentros públicos, sino también porque ellos reconocían el valor de este patrón del Nuevo Testamento. Grupos pequeños que funcionaban como iglesias en casas fueron la fuerza del movimiento metodista. Hoy, grupos intencionales cara a cara están surgiendo en muchos lugares del mundo como la más viable forma de iglesia”.</a:t>
            </a:r>
            <a:endParaRPr lang="pt-BR" sz="1200" kern="1200" dirty="0" smtClean="0">
              <a:solidFill>
                <a:schemeClr val="tx1"/>
              </a:solidFill>
              <a:latin typeface="+mn-lt"/>
              <a:ea typeface="+mn-ea"/>
              <a:cs typeface="+mn-cs"/>
            </a:endParaRPr>
          </a:p>
          <a:p>
            <a:r>
              <a:rPr lang="es-ES" sz="1200" kern="1200" dirty="0" err="1" smtClean="0">
                <a:solidFill>
                  <a:schemeClr val="tx1"/>
                </a:solidFill>
                <a:latin typeface="+mn-lt"/>
                <a:ea typeface="+mn-ea"/>
                <a:cs typeface="+mn-cs"/>
              </a:rPr>
              <a:t>Beckham</a:t>
            </a:r>
            <a:r>
              <a:rPr lang="es-ES" sz="1200" kern="1200" dirty="0" smtClean="0">
                <a:solidFill>
                  <a:schemeClr val="tx1"/>
                </a:solidFill>
                <a:latin typeface="+mn-lt"/>
                <a:ea typeface="+mn-ea"/>
                <a:cs typeface="+mn-cs"/>
              </a:rPr>
              <a:t> entiende que “el modelo de la iglesia del Nuevo Testamento era ‘toda la iglesia’ y la ‘iglesia en las casas’. [...] El modelo básico de la iglesia del Nuevo Testamento nunca cambia”. John </a:t>
            </a:r>
            <a:r>
              <a:rPr lang="es-ES" sz="1200" kern="1200" dirty="0" err="1" smtClean="0">
                <a:solidFill>
                  <a:schemeClr val="tx1"/>
                </a:solidFill>
                <a:latin typeface="+mn-lt"/>
                <a:ea typeface="+mn-ea"/>
                <a:cs typeface="+mn-cs"/>
              </a:rPr>
              <a:t>Mallison</a:t>
            </a:r>
            <a:r>
              <a:rPr lang="es-ES" sz="1200" kern="1200" dirty="0" smtClean="0">
                <a:solidFill>
                  <a:schemeClr val="tx1"/>
                </a:solidFill>
                <a:latin typeface="+mn-lt"/>
                <a:ea typeface="+mn-ea"/>
                <a:cs typeface="+mn-cs"/>
              </a:rPr>
              <a:t> también se pronuncia, diciendo: “Es casi cierto que toda mención de una iglesia o encuentro local, sea para la adoración o para la comunión, es en realidad una referencia a un encuentro de la iglesia en una casa”.</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Y </a:t>
            </a:r>
            <a:r>
              <a:rPr lang="es-ES" sz="1200" kern="1200" dirty="0" err="1" smtClean="0">
                <a:solidFill>
                  <a:schemeClr val="tx1"/>
                </a:solidFill>
                <a:latin typeface="+mn-lt"/>
                <a:ea typeface="+mn-ea"/>
                <a:cs typeface="+mn-cs"/>
              </a:rPr>
              <a:t>Comiskey</a:t>
            </a:r>
            <a:r>
              <a:rPr lang="es-ES" sz="1200" kern="1200" dirty="0" smtClean="0">
                <a:solidFill>
                  <a:schemeClr val="tx1"/>
                </a:solidFill>
                <a:latin typeface="+mn-lt"/>
                <a:ea typeface="+mn-ea"/>
                <a:cs typeface="+mn-cs"/>
              </a:rPr>
              <a:t>, uno de los más respetados y citados especialistas del mismo movimiento, en su disertación doctoral concuerda con </a:t>
            </a:r>
            <a:r>
              <a:rPr lang="es-ES" sz="1200" kern="1200" dirty="0" err="1" smtClean="0">
                <a:solidFill>
                  <a:schemeClr val="tx1"/>
                </a:solidFill>
                <a:latin typeface="+mn-lt"/>
                <a:ea typeface="+mn-ea"/>
                <a:cs typeface="+mn-cs"/>
              </a:rPr>
              <a:t>Beckham</a:t>
            </a:r>
            <a:r>
              <a:rPr lang="es-ES" sz="1200" kern="1200" dirty="0" smtClean="0">
                <a:solidFill>
                  <a:schemeClr val="tx1"/>
                </a:solidFill>
                <a:latin typeface="+mn-lt"/>
                <a:ea typeface="+mn-ea"/>
                <a:cs typeface="+mn-cs"/>
              </a:rPr>
              <a:t>, al presentar las palabras de J. </a:t>
            </a:r>
            <a:r>
              <a:rPr lang="es-ES" sz="1200" kern="1200" dirty="0" err="1" smtClean="0">
                <a:solidFill>
                  <a:schemeClr val="tx1"/>
                </a:solidFill>
                <a:latin typeface="+mn-lt"/>
                <a:ea typeface="+mn-ea"/>
                <a:cs typeface="+mn-cs"/>
              </a:rPr>
              <a:t>Goetzmann</a:t>
            </a:r>
            <a:r>
              <a:rPr lang="es-ES" sz="1200" kern="1200" dirty="0" smtClean="0">
                <a:solidFill>
                  <a:schemeClr val="tx1"/>
                </a:solidFill>
                <a:latin typeface="+mn-lt"/>
                <a:ea typeface="+mn-ea"/>
                <a:cs typeface="+mn-cs"/>
              </a:rPr>
              <a:t>:</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“De hecho, lo que se puede entender por la idea ‘familia de Dios’ llegó a existir en la primitiva comunidad cristiana a través de las iglesias en las casas. La familia como una comunidad [...] formaba la comunidad menor y la base de las congregaciones. Las iglesias en casas mencionadas en el Nuevo Testamento (</a:t>
            </a:r>
            <a:r>
              <a:rPr lang="es-ES" sz="1200" kern="1200" dirty="0" err="1" smtClean="0">
                <a:solidFill>
                  <a:schemeClr val="tx1"/>
                </a:solidFill>
                <a:latin typeface="+mn-lt"/>
                <a:ea typeface="+mn-ea"/>
                <a:cs typeface="+mn-cs"/>
              </a:rPr>
              <a:t>Hech</a:t>
            </a:r>
            <a:r>
              <a:rPr lang="es-ES" sz="1200" kern="1200" dirty="0" smtClean="0">
                <a:solidFill>
                  <a:schemeClr val="tx1"/>
                </a:solidFill>
                <a:latin typeface="+mn-lt"/>
                <a:ea typeface="+mn-ea"/>
                <a:cs typeface="+mn-cs"/>
              </a:rPr>
              <a:t>. 11:14; 16:15, 31, 34; 18:8; 1 </a:t>
            </a:r>
            <a:r>
              <a:rPr lang="es-ES" sz="1200" kern="1200" dirty="0" err="1" smtClean="0">
                <a:solidFill>
                  <a:schemeClr val="tx1"/>
                </a:solidFill>
                <a:latin typeface="+mn-lt"/>
                <a:ea typeface="+mn-ea"/>
                <a:cs typeface="+mn-cs"/>
              </a:rPr>
              <a:t>Cor</a:t>
            </a:r>
            <a:r>
              <a:rPr lang="es-ES" sz="1200" kern="1200" dirty="0" smtClean="0">
                <a:solidFill>
                  <a:schemeClr val="tx1"/>
                </a:solidFill>
                <a:latin typeface="+mn-lt"/>
                <a:ea typeface="+mn-ea"/>
                <a:cs typeface="+mn-cs"/>
              </a:rPr>
              <a:t>. 1:16; File. 2; 1 Tim. 1:16; 4:19), sin duda, llegaron a existir por el uso de los hogares como lugares de reunión. El evangelio era predicado en ellos (</a:t>
            </a:r>
            <a:r>
              <a:rPr lang="es-ES" sz="1200" kern="1200" dirty="0" err="1" smtClean="0">
                <a:solidFill>
                  <a:schemeClr val="tx1"/>
                </a:solidFill>
                <a:latin typeface="+mn-lt"/>
                <a:ea typeface="+mn-ea"/>
                <a:cs typeface="+mn-cs"/>
              </a:rPr>
              <a:t>Hech</a:t>
            </a:r>
            <a:r>
              <a:rPr lang="es-ES" sz="1200" kern="1200" dirty="0" smtClean="0">
                <a:solidFill>
                  <a:schemeClr val="tx1"/>
                </a:solidFill>
                <a:latin typeface="+mn-lt"/>
                <a:ea typeface="+mn-ea"/>
                <a:cs typeface="+mn-cs"/>
              </a:rPr>
              <a:t>. 5:42; 20:20), y en ellos se celebraba la Cena del Señor (</a:t>
            </a:r>
            <a:r>
              <a:rPr lang="es-ES" sz="1200" kern="1200" dirty="0" err="1" smtClean="0">
                <a:solidFill>
                  <a:schemeClr val="tx1"/>
                </a:solidFill>
                <a:latin typeface="+mn-lt"/>
                <a:ea typeface="+mn-ea"/>
                <a:cs typeface="+mn-cs"/>
              </a:rPr>
              <a:t>Hech</a:t>
            </a:r>
            <a:r>
              <a:rPr lang="es-ES" sz="1200" kern="1200" dirty="0" smtClean="0">
                <a:solidFill>
                  <a:schemeClr val="tx1"/>
                </a:solidFill>
                <a:latin typeface="+mn-lt"/>
                <a:ea typeface="+mn-ea"/>
                <a:cs typeface="+mn-cs"/>
              </a:rPr>
              <a:t>. 2:46)”.</a:t>
            </a:r>
            <a:r>
              <a:rPr lang="pt-BR" dirty="0" smtClean="0"/>
              <a:t> </a:t>
            </a:r>
          </a:p>
          <a:p>
            <a:pPr>
              <a:spcBef>
                <a:spcPct val="0"/>
              </a:spcBef>
            </a:pPr>
            <a:endParaRPr lang="pt-BR" dirty="0" smtClean="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37</a:t>
            </a:fld>
            <a:endParaRPr lang="pt-BR"/>
          </a:p>
        </p:txBody>
      </p:sp>
    </p:spTree>
    <p:extLst>
      <p:ext uri="{BB962C8B-B14F-4D97-AF65-F5344CB8AC3E}">
        <p14:creationId xmlns:p14="http://schemas.microsoft.com/office/powerpoint/2010/main" xmlns="" val="1751558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spcBef>
                <a:spcPct val="0"/>
              </a:spcBef>
            </a:pPr>
            <a:r>
              <a:rPr lang="pt-BR" b="1" dirty="0" err="1" smtClean="0"/>
              <a:t>Teología</a:t>
            </a:r>
            <a:r>
              <a:rPr lang="pt-BR" b="1" dirty="0" smtClean="0"/>
              <a:t> antes de</a:t>
            </a:r>
            <a:r>
              <a:rPr lang="pt-BR" b="1" baseline="0" dirty="0" smtClean="0"/>
              <a:t> </a:t>
            </a:r>
            <a:r>
              <a:rPr lang="pt-BR" b="1" baseline="0" dirty="0" err="1" smtClean="0"/>
              <a:t>la</a:t>
            </a:r>
            <a:r>
              <a:rPr lang="pt-BR" b="1" dirty="0" smtClean="0"/>
              <a:t> prática </a:t>
            </a:r>
            <a:endParaRPr lang="pt-BR" dirty="0" smtClean="0"/>
          </a:p>
          <a:p>
            <a:r>
              <a:rPr lang="es-ES" sz="1200" kern="1200" dirty="0" smtClean="0">
                <a:solidFill>
                  <a:schemeClr val="tx1"/>
                </a:solidFill>
                <a:latin typeface="+mn-lt"/>
                <a:ea typeface="+mn-ea"/>
                <a:cs typeface="+mn-cs"/>
              </a:rPr>
              <a:t>William </a:t>
            </a:r>
            <a:r>
              <a:rPr lang="es-ES" sz="1200" kern="1200" dirty="0" err="1" smtClean="0">
                <a:solidFill>
                  <a:schemeClr val="tx1"/>
                </a:solidFill>
                <a:latin typeface="+mn-lt"/>
                <a:ea typeface="+mn-ea"/>
                <a:cs typeface="+mn-cs"/>
              </a:rPr>
              <a:t>Beckham</a:t>
            </a:r>
            <a:r>
              <a:rPr lang="es-ES" sz="1200" kern="1200" dirty="0" smtClean="0">
                <a:solidFill>
                  <a:schemeClr val="tx1"/>
                </a:solidFill>
                <a:latin typeface="+mn-lt"/>
                <a:ea typeface="+mn-ea"/>
                <a:cs typeface="+mn-cs"/>
              </a:rPr>
              <a:t> está en lo correcto al afirmar que “un movimiento cristiano no se puede sostener, a no ser que se defina teológicamente”. Sin embargo, para algunas iglesias no es suficiente con que los movimientos se definan teológicamente, también es necesario que tengan una teología correcta y bíblicamente saludable.</a:t>
            </a:r>
            <a:endParaRPr lang="pt-BR"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s-ES" sz="1200" kern="1200" dirty="0" smtClean="0">
                <a:solidFill>
                  <a:schemeClr val="tx1"/>
                </a:solidFill>
                <a:latin typeface="+mn-lt"/>
                <a:ea typeface="+mn-ea"/>
                <a:cs typeface="+mn-cs"/>
              </a:rPr>
              <a:t>La existencia de un movimiento, o incluso de una teología, no es suficiente para ser acepto sin una rigurosa revisión doctrinaria, sostenida en el “Así dice el Señor”. Para la Iglesia Adventista del Séptimo Día, la Biblia es más importante que el movimiento, y la teología más que el éxito. No está procurando la iglesia, por lo tanto, una base bíblica para sostener el movimiento, sino desarrollando un movimiento apoyado en su propia fundamentación bíblica. Tampoco es tan importante que los textos bíblicos o los argumentos teológicos ya hayan sido encontrados y ya haya sido descubierta una base bíblica. Lo importante es que existan, de hecho.</a:t>
            </a:r>
            <a:endParaRPr lang="pt-BR" sz="1200" kern="120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6</a:t>
            </a:fld>
            <a:endParaRPr lang="pt-BR"/>
          </a:p>
        </p:txBody>
      </p:sp>
    </p:spTree>
    <p:extLst>
      <p:ext uri="{BB962C8B-B14F-4D97-AF65-F5344CB8AC3E}">
        <p14:creationId xmlns:p14="http://schemas.microsoft.com/office/powerpoint/2010/main" xmlns="" val="1794162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ES" sz="1200" b="1" kern="1200" dirty="0" smtClean="0">
                <a:solidFill>
                  <a:schemeClr val="tx1"/>
                </a:solidFill>
                <a:latin typeface="+mn-lt"/>
                <a:ea typeface="+mn-ea"/>
                <a:cs typeface="+mn-cs"/>
              </a:rPr>
              <a:t>Casas con propósito de Dios</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Martin es de la siguiente opinión:</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“Los movimientos de renovación y de revitalización del concepto iglesia en casas generalmente se han acompañado uno al otro. Un ejemplo notable de la historia es el movimiento anabaptista del siglo XVI. Ellos tenían encuentros de comunión en las casas, no solo porque era ilegal y peligroso mantener encuentros públicos, sino también porque ellos reconocían el valor de este patrón del Nuevo Testamento. Grupos pequeños que funcionaban como iglesias en casas fueron la fuerza del movimiento metodista. Hoy, grupos intencionales cara a cara están surgiendo en muchos lugares del mundo como la más viable forma de iglesia”.</a:t>
            </a:r>
            <a:endParaRPr lang="pt-BR" sz="1200" kern="1200" dirty="0" smtClean="0">
              <a:solidFill>
                <a:schemeClr val="tx1"/>
              </a:solidFill>
              <a:latin typeface="+mn-lt"/>
              <a:ea typeface="+mn-ea"/>
              <a:cs typeface="+mn-cs"/>
            </a:endParaRPr>
          </a:p>
          <a:p>
            <a:r>
              <a:rPr lang="es-ES" sz="1200" kern="1200" dirty="0" err="1" smtClean="0">
                <a:solidFill>
                  <a:schemeClr val="tx1"/>
                </a:solidFill>
                <a:latin typeface="+mn-lt"/>
                <a:ea typeface="+mn-ea"/>
                <a:cs typeface="+mn-cs"/>
              </a:rPr>
              <a:t>Beckham</a:t>
            </a:r>
            <a:r>
              <a:rPr lang="es-ES" sz="1200" kern="1200" dirty="0" smtClean="0">
                <a:solidFill>
                  <a:schemeClr val="tx1"/>
                </a:solidFill>
                <a:latin typeface="+mn-lt"/>
                <a:ea typeface="+mn-ea"/>
                <a:cs typeface="+mn-cs"/>
              </a:rPr>
              <a:t> entiende que “el modelo de la iglesia del Nuevo Testamento era ‘toda la iglesia’ y la ‘iglesia en las casas’. [...] El modelo básico de la iglesia del Nuevo Testamento nunca cambia”. John </a:t>
            </a:r>
            <a:r>
              <a:rPr lang="es-ES" sz="1200" kern="1200" dirty="0" err="1" smtClean="0">
                <a:solidFill>
                  <a:schemeClr val="tx1"/>
                </a:solidFill>
                <a:latin typeface="+mn-lt"/>
                <a:ea typeface="+mn-ea"/>
                <a:cs typeface="+mn-cs"/>
              </a:rPr>
              <a:t>Mallison</a:t>
            </a:r>
            <a:r>
              <a:rPr lang="es-ES" sz="1200" kern="1200" dirty="0" smtClean="0">
                <a:solidFill>
                  <a:schemeClr val="tx1"/>
                </a:solidFill>
                <a:latin typeface="+mn-lt"/>
                <a:ea typeface="+mn-ea"/>
                <a:cs typeface="+mn-cs"/>
              </a:rPr>
              <a:t> también se pronuncia, diciendo: “Es casi cierto que toda mención de una iglesia o encuentro local, sea para la adoración o para la comunión, es en realidad una referencia a un encuentro de la iglesia en una casa”.</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Y </a:t>
            </a:r>
            <a:r>
              <a:rPr lang="es-ES" sz="1200" kern="1200" dirty="0" err="1" smtClean="0">
                <a:solidFill>
                  <a:schemeClr val="tx1"/>
                </a:solidFill>
                <a:latin typeface="+mn-lt"/>
                <a:ea typeface="+mn-ea"/>
                <a:cs typeface="+mn-cs"/>
              </a:rPr>
              <a:t>Comiskey</a:t>
            </a:r>
            <a:r>
              <a:rPr lang="es-ES" sz="1200" kern="1200" dirty="0" smtClean="0">
                <a:solidFill>
                  <a:schemeClr val="tx1"/>
                </a:solidFill>
                <a:latin typeface="+mn-lt"/>
                <a:ea typeface="+mn-ea"/>
                <a:cs typeface="+mn-cs"/>
              </a:rPr>
              <a:t>, uno de los más respetados y citados especialistas del mismo movimiento, en su disertación doctoral concuerda con </a:t>
            </a:r>
            <a:r>
              <a:rPr lang="es-ES" sz="1200" kern="1200" dirty="0" err="1" smtClean="0">
                <a:solidFill>
                  <a:schemeClr val="tx1"/>
                </a:solidFill>
                <a:latin typeface="+mn-lt"/>
                <a:ea typeface="+mn-ea"/>
                <a:cs typeface="+mn-cs"/>
              </a:rPr>
              <a:t>Beckham</a:t>
            </a:r>
            <a:r>
              <a:rPr lang="es-ES" sz="1200" kern="1200" dirty="0" smtClean="0">
                <a:solidFill>
                  <a:schemeClr val="tx1"/>
                </a:solidFill>
                <a:latin typeface="+mn-lt"/>
                <a:ea typeface="+mn-ea"/>
                <a:cs typeface="+mn-cs"/>
              </a:rPr>
              <a:t>, al presentar las palabras de J. </a:t>
            </a:r>
            <a:r>
              <a:rPr lang="es-ES" sz="1200" kern="1200" dirty="0" err="1" smtClean="0">
                <a:solidFill>
                  <a:schemeClr val="tx1"/>
                </a:solidFill>
                <a:latin typeface="+mn-lt"/>
                <a:ea typeface="+mn-ea"/>
                <a:cs typeface="+mn-cs"/>
              </a:rPr>
              <a:t>Goetzmann</a:t>
            </a:r>
            <a:r>
              <a:rPr lang="es-ES" sz="1200" kern="1200" dirty="0" smtClean="0">
                <a:solidFill>
                  <a:schemeClr val="tx1"/>
                </a:solidFill>
                <a:latin typeface="+mn-lt"/>
                <a:ea typeface="+mn-ea"/>
                <a:cs typeface="+mn-cs"/>
              </a:rPr>
              <a:t>:</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“De hecho, lo que se puede entender por la idea ‘familia de Dios’ llegó a existir en la primitiva comunidad cristiana a través de las iglesias en las casas. La familia como una comunidad [...] formaba la comunidad menor y la base de las congregaciones. Las iglesias en casas mencionadas en el Nuevo Testamento (</a:t>
            </a:r>
            <a:r>
              <a:rPr lang="es-ES" sz="1200" kern="1200" dirty="0" err="1" smtClean="0">
                <a:solidFill>
                  <a:schemeClr val="tx1"/>
                </a:solidFill>
                <a:latin typeface="+mn-lt"/>
                <a:ea typeface="+mn-ea"/>
                <a:cs typeface="+mn-cs"/>
              </a:rPr>
              <a:t>Hech</a:t>
            </a:r>
            <a:r>
              <a:rPr lang="es-ES" sz="1200" kern="1200" dirty="0" smtClean="0">
                <a:solidFill>
                  <a:schemeClr val="tx1"/>
                </a:solidFill>
                <a:latin typeface="+mn-lt"/>
                <a:ea typeface="+mn-ea"/>
                <a:cs typeface="+mn-cs"/>
              </a:rPr>
              <a:t>. 11:14; 16:15, 31, 34; 18:8; 1 </a:t>
            </a:r>
            <a:r>
              <a:rPr lang="es-ES" sz="1200" kern="1200" dirty="0" err="1" smtClean="0">
                <a:solidFill>
                  <a:schemeClr val="tx1"/>
                </a:solidFill>
                <a:latin typeface="+mn-lt"/>
                <a:ea typeface="+mn-ea"/>
                <a:cs typeface="+mn-cs"/>
              </a:rPr>
              <a:t>Cor</a:t>
            </a:r>
            <a:r>
              <a:rPr lang="es-ES" sz="1200" kern="1200" dirty="0" smtClean="0">
                <a:solidFill>
                  <a:schemeClr val="tx1"/>
                </a:solidFill>
                <a:latin typeface="+mn-lt"/>
                <a:ea typeface="+mn-ea"/>
                <a:cs typeface="+mn-cs"/>
              </a:rPr>
              <a:t>. 1:16; File. 2; 1 Tim. 1:16; 4:19), sin duda, llegaron a existir por el uso de los hogares como lugares de reunión. El evangelio era predicado en ellos (</a:t>
            </a:r>
            <a:r>
              <a:rPr lang="es-ES" sz="1200" kern="1200" dirty="0" err="1" smtClean="0">
                <a:solidFill>
                  <a:schemeClr val="tx1"/>
                </a:solidFill>
                <a:latin typeface="+mn-lt"/>
                <a:ea typeface="+mn-ea"/>
                <a:cs typeface="+mn-cs"/>
              </a:rPr>
              <a:t>Hech</a:t>
            </a:r>
            <a:r>
              <a:rPr lang="es-ES" sz="1200" kern="1200" dirty="0" smtClean="0">
                <a:solidFill>
                  <a:schemeClr val="tx1"/>
                </a:solidFill>
                <a:latin typeface="+mn-lt"/>
                <a:ea typeface="+mn-ea"/>
                <a:cs typeface="+mn-cs"/>
              </a:rPr>
              <a:t>. 5:42; 20:20), y en ellos se celebraba la Cena del Señor (</a:t>
            </a:r>
            <a:r>
              <a:rPr lang="es-ES" sz="1200" kern="1200" dirty="0" err="1" smtClean="0">
                <a:solidFill>
                  <a:schemeClr val="tx1"/>
                </a:solidFill>
                <a:latin typeface="+mn-lt"/>
                <a:ea typeface="+mn-ea"/>
                <a:cs typeface="+mn-cs"/>
              </a:rPr>
              <a:t>Hech</a:t>
            </a:r>
            <a:r>
              <a:rPr lang="es-ES" sz="1200" kern="1200" dirty="0" smtClean="0">
                <a:solidFill>
                  <a:schemeClr val="tx1"/>
                </a:solidFill>
                <a:latin typeface="+mn-lt"/>
                <a:ea typeface="+mn-ea"/>
                <a:cs typeface="+mn-cs"/>
              </a:rPr>
              <a:t>. 2:46)”.</a:t>
            </a:r>
            <a:r>
              <a:rPr lang="pt-BR" dirty="0" smtClean="0"/>
              <a:t> </a:t>
            </a:r>
          </a:p>
          <a:p>
            <a:pPr>
              <a:spcBef>
                <a:spcPct val="0"/>
              </a:spcBef>
            </a:pPr>
            <a:endParaRPr lang="pt-BR" dirty="0" smtClean="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38</a:t>
            </a:fld>
            <a:endParaRPr lang="pt-BR"/>
          </a:p>
        </p:txBody>
      </p:sp>
    </p:spTree>
    <p:extLst>
      <p:ext uri="{BB962C8B-B14F-4D97-AF65-F5344CB8AC3E}">
        <p14:creationId xmlns:p14="http://schemas.microsoft.com/office/powerpoint/2010/main" xmlns="" val="1751558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sz="1200" b="1" kern="1200" dirty="0" smtClean="0">
                <a:solidFill>
                  <a:schemeClr val="tx1"/>
                </a:solidFill>
                <a:latin typeface="+mn-lt"/>
                <a:ea typeface="+mn-ea"/>
                <a:cs typeface="+mn-cs"/>
              </a:rPr>
              <a:t>Conclusión </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Las evidencias del estudio realizado en relación con los grupos pequeños en el Nuevo Testamento ofrecen indicadores consistentes para aceptar que el movimiento de grupos pequeños en la Iglesia Adventista del Séptimo Día sigue un camino bíblico.</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Tal vez, la costumbre de citar ciertos textos bíblicos con el fin de demostrar el origen divino de los grupos pequeños se deba a la dificultad de establecer una definición consistente y compatible para aquellos. Posiblemente, la visión simplista y precaria sobre lo que son los grupos pequeños precipite la utilización de estos textos de manera inadecuada, comprometiendo y dificultando, innecesariamente, su justificativa bíblica. Sin embargo, los mismos textos contienen un mensaje consistente, al aclarar que la iglesia del Nuevo Testamento tenía un camino, un sendero, una historia, que no pueden ser separados de su contexto bíblico. El cristianismo apostólico y la iglesia Cristiana de los primeros siglos operaban como iglesias en casas, reunidas en la “comunión, en el compartir el pan y en las oraciones”, en los hogares de los cristianos, en grupos pequeños.</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pt-BR"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Preguntas para la reflexión </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1. ¿Qué fundamentos bíblicos tenemos en el Nuevo Testamento para apoyar la modalidad de grupos pequeños?</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2. ¿Qué lecciones podemos extraer del círculo apostólico de Jesús para los grupos pequeños de hoy?</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3. ¿Cuál es la importancia de las casas, como lugares de adoración?</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4. ¿Cuál es la principal lección que aprendió usted por medio del estudio de este capítulo?</a:t>
            </a:r>
            <a:endParaRPr lang="pt-BR" dirty="0" smtClean="0"/>
          </a:p>
          <a:p>
            <a:r>
              <a:rPr lang="es-ES" sz="1200" kern="1200" dirty="0" smtClean="0">
                <a:solidFill>
                  <a:schemeClr val="tx1"/>
                </a:solidFill>
                <a:latin typeface="+mn-lt"/>
                <a:ea typeface="+mn-ea"/>
                <a:cs typeface="+mn-cs"/>
              </a:rPr>
              <a:t/>
            </a:r>
            <a:br>
              <a:rPr lang="es-ES" sz="1200" kern="1200" dirty="0" smtClean="0">
                <a:solidFill>
                  <a:schemeClr val="tx1"/>
                </a:solidFill>
                <a:latin typeface="+mn-lt"/>
                <a:ea typeface="+mn-ea"/>
                <a:cs typeface="+mn-cs"/>
              </a:rPr>
            </a:br>
            <a:endParaRPr lang="pt-BR" dirty="0" smtClean="0"/>
          </a:p>
          <a:p>
            <a:r>
              <a:rPr lang="es-ES" sz="1200" kern="1200" dirty="0" smtClean="0">
                <a:solidFill>
                  <a:schemeClr val="tx1"/>
                </a:solidFill>
                <a:latin typeface="+mn-lt"/>
                <a:ea typeface="+mn-ea"/>
                <a:cs typeface="+mn-cs"/>
              </a:rPr>
              <a:t/>
            </a:r>
            <a:br>
              <a:rPr lang="es-ES" sz="1200" kern="1200" dirty="0" smtClean="0">
                <a:solidFill>
                  <a:schemeClr val="tx1"/>
                </a:solidFill>
                <a:latin typeface="+mn-lt"/>
                <a:ea typeface="+mn-ea"/>
                <a:cs typeface="+mn-cs"/>
              </a:rPr>
            </a:br>
            <a:endParaRPr lang="pt-BR" dirty="0" smtClean="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40</a:t>
            </a:fld>
            <a:endParaRPr lang="pt-BR"/>
          </a:p>
        </p:txBody>
      </p:sp>
    </p:spTree>
    <p:extLst>
      <p:ext uri="{BB962C8B-B14F-4D97-AF65-F5344CB8AC3E}">
        <p14:creationId xmlns:p14="http://schemas.microsoft.com/office/powerpoint/2010/main" xmlns="" val="1751558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sz="1200" b="1" kern="1200" dirty="0" smtClean="0">
                <a:solidFill>
                  <a:schemeClr val="tx1"/>
                </a:solidFill>
                <a:latin typeface="+mn-lt"/>
                <a:ea typeface="+mn-ea"/>
                <a:cs typeface="+mn-cs"/>
              </a:rPr>
              <a:t>Conclusión </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Las evidencias del estudio realizado en relación con los grupos pequeños en el Nuevo Testamento ofrecen indicadores consistentes para aceptar que el movimiento de grupos pequeños en la Iglesia Adventista del Séptimo Día sigue un camino bíblico.</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Tal vez, la costumbre de citar ciertos textos bíblicos con el fin de demostrar el origen divino de los grupos pequeños se deba a la dificultad de establecer una definición consistente y compatible para aquellos. Posiblemente, la visión simplista y precaria sobre lo que son los grupos pequeños precipite la utilización de estos textos de manera inadecuada, comprometiendo y dificultando, innecesariamente, su justificativa bíblica. Sin embargo, los mismos textos contienen un mensaje consistente, al aclarar que la iglesia del Nuevo Testamento tenía un camino, un sendero, una historia, que no pueden ser separados de su contexto bíblico. El cristianismo apostólico y la iglesia Cristiana de los primeros siglos operaban como iglesias en casas, reunidas en la “comunión, en el compartir el pan y en las oraciones”, en los hogares de los cristianos, en grupos pequeños.</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pt-BR"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Preguntas para la reflexión </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1. ¿Qué fundamentos bíblicos tenemos en el Nuevo Testamento para apoyar la modalidad de grupos pequeños?</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2. ¿Qué lecciones podemos extraer del círculo apostólico de Jesús para los grupos pequeños de hoy?</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3. ¿Cuál es la importancia de las casas, como lugares de adoración?</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4. ¿Cuál es la principal lección que aprendió usted por medio del estudio de este capítulo?</a:t>
            </a:r>
            <a:endParaRPr lang="pt-BR" dirty="0" smtClean="0"/>
          </a:p>
          <a:p>
            <a:r>
              <a:rPr lang="es-ES" sz="1200" kern="1200" dirty="0" smtClean="0">
                <a:solidFill>
                  <a:schemeClr val="tx1"/>
                </a:solidFill>
                <a:latin typeface="+mn-lt"/>
                <a:ea typeface="+mn-ea"/>
                <a:cs typeface="+mn-cs"/>
              </a:rPr>
              <a:t/>
            </a:r>
            <a:br>
              <a:rPr lang="es-ES" sz="1200" kern="1200" dirty="0" smtClean="0">
                <a:solidFill>
                  <a:schemeClr val="tx1"/>
                </a:solidFill>
                <a:latin typeface="+mn-lt"/>
                <a:ea typeface="+mn-ea"/>
                <a:cs typeface="+mn-cs"/>
              </a:rPr>
            </a:br>
            <a:endParaRPr lang="pt-BR" dirty="0" smtClean="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41</a:t>
            </a:fld>
            <a:endParaRPr lang="pt-BR"/>
          </a:p>
        </p:txBody>
      </p:sp>
    </p:spTree>
    <p:extLst>
      <p:ext uri="{BB962C8B-B14F-4D97-AF65-F5344CB8AC3E}">
        <p14:creationId xmlns:p14="http://schemas.microsoft.com/office/powerpoint/2010/main" xmlns="" val="17515584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sz="1200" b="1" kern="1200" dirty="0" smtClean="0">
                <a:solidFill>
                  <a:schemeClr val="tx1"/>
                </a:solidFill>
                <a:latin typeface="+mn-lt"/>
                <a:ea typeface="+mn-ea"/>
                <a:cs typeface="+mn-cs"/>
              </a:rPr>
              <a:t>Preguntas para la reflexión </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1. ¿Qué fundamentos bíblicos tenemos en el Nuevo Testamento para apoyar la modalidad de grupos pequeños?</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2. ¿Qué lecciones podemos extraer del círculo apostólico de Jesús para los grupos pequeños de hoy?</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3. ¿Cuál es la importancia de las casas, como lugares de adoración?</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4. </a:t>
            </a:r>
            <a:r>
              <a:rPr lang="es-ES" sz="1200" kern="1200" smtClean="0">
                <a:solidFill>
                  <a:schemeClr val="tx1"/>
                </a:solidFill>
                <a:latin typeface="+mn-lt"/>
                <a:ea typeface="+mn-ea"/>
                <a:cs typeface="+mn-cs"/>
              </a:rPr>
              <a:t>¿Cuál es la principal lección que aprendió usted por medio del estudio de este capítulo?</a:t>
            </a:r>
            <a:endParaRPr lang="pt-BR" dirty="0" smtClean="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43</a:t>
            </a:fld>
            <a:endParaRPr lang="pt-BR"/>
          </a:p>
        </p:txBody>
      </p:sp>
    </p:spTree>
    <p:extLst>
      <p:ext uri="{BB962C8B-B14F-4D97-AF65-F5344CB8AC3E}">
        <p14:creationId xmlns:p14="http://schemas.microsoft.com/office/powerpoint/2010/main" xmlns="" val="175155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sz="1200" kern="1200" dirty="0" smtClean="0">
                <a:solidFill>
                  <a:schemeClr val="tx1"/>
                </a:solidFill>
                <a:latin typeface="+mn-lt"/>
                <a:ea typeface="+mn-ea"/>
                <a:cs typeface="+mn-cs"/>
              </a:rPr>
              <a:t>Sin ambigüedades, </a:t>
            </a:r>
            <a:r>
              <a:rPr lang="es-ES" sz="1200" kern="1200" dirty="0" err="1" smtClean="0">
                <a:solidFill>
                  <a:schemeClr val="tx1"/>
                </a:solidFill>
                <a:latin typeface="+mn-lt"/>
                <a:ea typeface="+mn-ea"/>
                <a:cs typeface="+mn-cs"/>
              </a:rPr>
              <a:t>Darin</a:t>
            </a:r>
            <a:r>
              <a:rPr lang="es-ES" sz="1200" kern="1200" dirty="0" smtClean="0">
                <a:solidFill>
                  <a:schemeClr val="tx1"/>
                </a:solidFill>
                <a:latin typeface="+mn-lt"/>
                <a:ea typeface="+mn-ea"/>
                <a:cs typeface="+mn-cs"/>
              </a:rPr>
              <a:t> Kennedy colocó sobre la palestra una cuestión importante, al declarar que siempre existe un peligro cuando, en cuestiones religiosas, la práctica antecede a la teología. Hay una posibilidad de que los grupos pequeños se hayan desarrollado sin una fundamentación bíblica y teológica para sostenerlos. La urgencia de tener un programa de éxito pudo haber contribuido para su vulnerabilidad. Es como si el tren llegase antes que los rieles: puede llegar, pero probablemente no hará otro viaje. Apenas como ilustración, podemos aceptar que los rieles son la base bíblica y teológica, y el trayecto su propia historia</a:t>
            </a:r>
            <a:r>
              <a:rPr lang="pt-BR" dirty="0" smtClean="0"/>
              <a:t> </a:t>
            </a:r>
            <a:r>
              <a:rPr lang="es-AR" sz="1200" kern="1200" dirty="0" err="1" smtClean="0">
                <a:solidFill>
                  <a:schemeClr val="tx1"/>
                </a:solidFill>
                <a:latin typeface="+mn-lt"/>
                <a:ea typeface="+mn-ea"/>
                <a:cs typeface="+mn-cs"/>
              </a:rPr>
              <a:t>Darin</a:t>
            </a:r>
            <a:r>
              <a:rPr lang="es-AR" sz="1200" kern="1200" dirty="0" smtClean="0">
                <a:solidFill>
                  <a:schemeClr val="tx1"/>
                </a:solidFill>
                <a:latin typeface="+mn-lt"/>
                <a:ea typeface="+mn-ea"/>
                <a:cs typeface="+mn-cs"/>
              </a:rPr>
              <a:t> Kennedy, “A </a:t>
            </a:r>
            <a:r>
              <a:rPr lang="es-AR" sz="1200" kern="1200" dirty="0" err="1" smtClean="0">
                <a:solidFill>
                  <a:schemeClr val="tx1"/>
                </a:solidFill>
                <a:latin typeface="+mn-lt"/>
                <a:ea typeface="+mn-ea"/>
                <a:cs typeface="+mn-cs"/>
              </a:rPr>
              <a:t>Theology</a:t>
            </a:r>
            <a:r>
              <a:rPr lang="es-AR" sz="1200" kern="1200" dirty="0" smtClean="0">
                <a:solidFill>
                  <a:schemeClr val="tx1"/>
                </a:solidFill>
                <a:latin typeface="+mn-lt"/>
                <a:ea typeface="+mn-ea"/>
                <a:cs typeface="+mn-cs"/>
              </a:rPr>
              <a:t> of Small </a:t>
            </a:r>
            <a:r>
              <a:rPr lang="es-AR" sz="1200" kern="1200" dirty="0" err="1" smtClean="0">
                <a:solidFill>
                  <a:schemeClr val="tx1"/>
                </a:solidFill>
                <a:latin typeface="+mn-lt"/>
                <a:ea typeface="+mn-ea"/>
                <a:cs typeface="+mn-cs"/>
              </a:rPr>
              <a:t>Groups</a:t>
            </a:r>
            <a:r>
              <a:rPr lang="es-AR" sz="1200" kern="1200" dirty="0" smtClean="0">
                <a:solidFill>
                  <a:schemeClr val="tx1"/>
                </a:solidFill>
                <a:latin typeface="+mn-lt"/>
                <a:ea typeface="+mn-ea"/>
                <a:cs typeface="+mn-cs"/>
              </a:rPr>
              <a:t>” [La teología de los grupos pequeños], </a:t>
            </a:r>
            <a:r>
              <a:rPr lang="es-AR" sz="1200" i="1" kern="1200" dirty="0" err="1" smtClean="0">
                <a:solidFill>
                  <a:schemeClr val="tx1"/>
                </a:solidFill>
                <a:latin typeface="+mn-lt"/>
                <a:ea typeface="+mn-ea"/>
                <a:cs typeface="+mn-cs"/>
              </a:rPr>
              <a:t>Restoration</a:t>
            </a:r>
            <a:r>
              <a:rPr lang="es-AR" sz="1200" i="1" kern="1200" dirty="0" smtClean="0">
                <a:solidFill>
                  <a:schemeClr val="tx1"/>
                </a:solidFill>
                <a:latin typeface="+mn-lt"/>
                <a:ea typeface="+mn-ea"/>
                <a:cs typeface="+mn-cs"/>
              </a:rPr>
              <a:t> </a:t>
            </a:r>
            <a:r>
              <a:rPr lang="es-AR" sz="1200" i="1" kern="1200" dirty="0" err="1" smtClean="0">
                <a:solidFill>
                  <a:schemeClr val="tx1"/>
                </a:solidFill>
                <a:latin typeface="+mn-lt"/>
                <a:ea typeface="+mn-ea"/>
                <a:cs typeface="+mn-cs"/>
              </a:rPr>
              <a:t>Quarterly</a:t>
            </a:r>
            <a:r>
              <a:rPr lang="es-AR" sz="1200" kern="1200" dirty="0" smtClean="0">
                <a:solidFill>
                  <a:schemeClr val="tx1"/>
                </a:solidFill>
                <a:latin typeface="+mn-lt"/>
                <a:ea typeface="+mn-ea"/>
                <a:cs typeface="+mn-cs"/>
              </a:rPr>
              <a:t> 38, N</a:t>
            </a:r>
            <a:r>
              <a:rPr lang="es-AR" sz="1200" kern="1200" baseline="30000" dirty="0" smtClean="0">
                <a:solidFill>
                  <a:schemeClr val="tx1"/>
                </a:solidFill>
                <a:latin typeface="+mn-lt"/>
                <a:ea typeface="+mn-ea"/>
                <a:cs typeface="+mn-cs"/>
              </a:rPr>
              <a:t>o</a:t>
            </a:r>
            <a:r>
              <a:rPr lang="es-AR" sz="1200" kern="1200" dirty="0" smtClean="0">
                <a:solidFill>
                  <a:schemeClr val="tx1"/>
                </a:solidFill>
                <a:latin typeface="+mn-lt"/>
                <a:ea typeface="+mn-ea"/>
                <a:cs typeface="+mn-cs"/>
              </a:rPr>
              <a:t> 3 (1996), p. 178. </a:t>
            </a:r>
            <a:endParaRPr lang="pt-BR" sz="1200" kern="1200" dirty="0" smtClean="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7</a:t>
            </a:fld>
            <a:endParaRPr lang="pt-BR"/>
          </a:p>
        </p:txBody>
      </p:sp>
    </p:spTree>
    <p:extLst>
      <p:ext uri="{BB962C8B-B14F-4D97-AF65-F5344CB8AC3E}">
        <p14:creationId xmlns:p14="http://schemas.microsoft.com/office/powerpoint/2010/main" xmlns="" val="2240435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spcBef>
                <a:spcPct val="0"/>
              </a:spcBef>
            </a:pPr>
            <a:r>
              <a:rPr lang="pt-BR" b="1" dirty="0" smtClean="0"/>
              <a:t>Prática bíblica </a:t>
            </a:r>
            <a:endParaRPr lang="pt-BR" dirty="0" smtClean="0"/>
          </a:p>
          <a:p>
            <a:pPr>
              <a:spcBef>
                <a:spcPct val="0"/>
              </a:spcBef>
            </a:pPr>
            <a:endParaRPr lang="pt-BR" dirty="0" smtClean="0"/>
          </a:p>
          <a:p>
            <a:r>
              <a:rPr lang="es-ES" sz="1200" kern="1200" dirty="0" smtClean="0">
                <a:solidFill>
                  <a:schemeClr val="tx1"/>
                </a:solidFill>
                <a:latin typeface="+mn-lt"/>
                <a:ea typeface="+mn-ea"/>
                <a:cs typeface="+mn-cs"/>
              </a:rPr>
              <a:t>Los pequeños grupos son uno de esos movimientos consistentes que se difunden por el mundo, antes de afirmarse bíblica y teológicamente. Un análisis no tan riguroso sobre su desarrollo dejará ver que su crecimiento y consistencia no fueron acompañados por una teología bíblica. Eso es obvio desde que la proliferación de la religiosidad cristiana también favoreció el surgimiento de muchas iglesias con una teología confusa y un uso del texto bíblico con inmensa libertad. Algunas de esas denominaciones han tenido un reconocido suceso en programas de crecimiento con pequeños grupos, y atrajeron sobre sí a otros movimientos religiosos, incluso iglesias históricas y tradicionales que, en el deseo de experimentar un rápido desarrollo, no evaluaron con la necesaria atención los riesgos de los modelos y los métodos practicados.</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No es una tarea fácil descubrir que la modalidad de los grupos pequeños tiene sus fundamentos en el texto bíblico; muchos estudiosos concuerdan con eso. También, es verdadero que no se encuentra, en el Nuevo Testamento, una cláusula normativa en la que se determine la práctica de los grupos pequeños; pero están allí, enclavados en el texto bíblico. Es verdad, como advierte Kennedy, que formar grupos pequeños solamente porque la iglesia apostólica lo llevó a cabo no es suficiente. Pero, tampoco se puede ignorar por qué la iglesia apostólica lo practicó; además de esto, no se puede disimular que lo hizo.</a:t>
            </a:r>
            <a:endParaRPr lang="pt-B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Gareth Weldon </a:t>
            </a:r>
            <a:r>
              <a:rPr lang="en-US" sz="1200" kern="1200" dirty="0" err="1" smtClean="0">
                <a:solidFill>
                  <a:schemeClr val="tx1"/>
                </a:solidFill>
                <a:latin typeface="+mn-lt"/>
                <a:ea typeface="+mn-ea"/>
                <a:cs typeface="+mn-cs"/>
              </a:rPr>
              <a:t>Icenogle</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Biblical Foundation for Small Group Ministry</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 An </a:t>
            </a:r>
            <a:r>
              <a:rPr lang="en-US" sz="1200" i="1" kern="1200" dirty="0" err="1" smtClean="0">
                <a:solidFill>
                  <a:schemeClr val="tx1"/>
                </a:solidFill>
                <a:latin typeface="+mn-lt"/>
                <a:ea typeface="+mn-ea"/>
                <a:cs typeface="+mn-cs"/>
              </a:rPr>
              <a:t>Integrational</a:t>
            </a:r>
            <a:r>
              <a:rPr lang="en-US" sz="1200" i="1" kern="1200" dirty="0" smtClean="0">
                <a:solidFill>
                  <a:schemeClr val="tx1"/>
                </a:solidFill>
                <a:latin typeface="+mn-lt"/>
                <a:ea typeface="+mn-ea"/>
                <a:cs typeface="+mn-cs"/>
              </a:rPr>
              <a:t> Approach </a:t>
            </a:r>
            <a:r>
              <a:rPr lang="en-US" sz="1200" kern="1200" dirty="0" smtClean="0">
                <a:solidFill>
                  <a:schemeClr val="tx1"/>
                </a:solidFill>
                <a:latin typeface="+mn-lt"/>
                <a:ea typeface="+mn-ea"/>
                <a:cs typeface="+mn-cs"/>
              </a:rPr>
              <a:t>(Downers Grove, IL: </a:t>
            </a:r>
            <a:r>
              <a:rPr lang="en-US" sz="1200" kern="1200" dirty="0" err="1" smtClean="0">
                <a:solidFill>
                  <a:schemeClr val="tx1"/>
                </a:solidFill>
                <a:latin typeface="+mn-lt"/>
                <a:ea typeface="+mn-ea"/>
                <a:cs typeface="+mn-cs"/>
              </a:rPr>
              <a:t>InterVarsity</a:t>
            </a:r>
            <a:r>
              <a:rPr lang="en-US" sz="1200" kern="1200" dirty="0" smtClean="0">
                <a:solidFill>
                  <a:schemeClr val="tx1"/>
                </a:solidFill>
                <a:latin typeface="+mn-lt"/>
                <a:ea typeface="+mn-ea"/>
                <a:cs typeface="+mn-cs"/>
              </a:rPr>
              <a:t> Press, 1994), p. 21; Joel </a:t>
            </a:r>
            <a:r>
              <a:rPr lang="en-US" sz="1200" kern="1200" dirty="0" err="1" smtClean="0">
                <a:solidFill>
                  <a:schemeClr val="tx1"/>
                </a:solidFill>
                <a:latin typeface="+mn-lt"/>
                <a:ea typeface="+mn-ea"/>
                <a:cs typeface="+mn-cs"/>
              </a:rPr>
              <a:t>Comiskey</a:t>
            </a:r>
            <a:r>
              <a:rPr lang="en-US" sz="1200" kern="1200" dirty="0" smtClean="0">
                <a:solidFill>
                  <a:schemeClr val="tx1"/>
                </a:solidFill>
                <a:latin typeface="+mn-lt"/>
                <a:ea typeface="+mn-ea"/>
                <a:cs typeface="+mn-cs"/>
              </a:rPr>
              <a:t>, “A Cell-Based Ministry: A Positive Factor Church Growth in Latin America” (Ph.D. </a:t>
            </a:r>
            <a:r>
              <a:rPr lang="en-US" sz="1200" kern="1200" dirty="0" err="1" smtClean="0">
                <a:solidFill>
                  <a:schemeClr val="tx1"/>
                </a:solidFill>
                <a:latin typeface="+mn-lt"/>
                <a:ea typeface="+mn-ea"/>
                <a:cs typeface="+mn-cs"/>
              </a:rPr>
              <a:t>Tese</a:t>
            </a:r>
            <a:r>
              <a:rPr lang="en-US" sz="1200" kern="1200" dirty="0" smtClean="0">
                <a:solidFill>
                  <a:schemeClr val="tx1"/>
                </a:solidFill>
                <a:latin typeface="+mn-lt"/>
                <a:ea typeface="+mn-ea"/>
                <a:cs typeface="+mn-cs"/>
              </a:rPr>
              <a:t>, Fuller Theological Seminary, Pasadena, California, 1997), p. 22.</a:t>
            </a:r>
            <a:endParaRPr lang="pt-B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Kennedy, p. 178.</a:t>
            </a:r>
            <a:endParaRPr lang="pt-BR" sz="1200" kern="1200" dirty="0" smtClean="0">
              <a:solidFill>
                <a:schemeClr val="tx1"/>
              </a:solidFill>
              <a:latin typeface="+mn-lt"/>
              <a:ea typeface="+mn-ea"/>
              <a:cs typeface="+mn-cs"/>
            </a:endParaRPr>
          </a:p>
          <a:p>
            <a:pPr>
              <a:spcBef>
                <a:spcPct val="0"/>
              </a:spcBef>
            </a:pPr>
            <a:endParaRPr lang="pt-BR" dirty="0" smtClean="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9</a:t>
            </a:fld>
            <a:endParaRPr lang="pt-BR"/>
          </a:p>
        </p:txBody>
      </p:sp>
    </p:spTree>
    <p:extLst>
      <p:ext uri="{BB962C8B-B14F-4D97-AF65-F5344CB8AC3E}">
        <p14:creationId xmlns:p14="http://schemas.microsoft.com/office/powerpoint/2010/main" xmlns="" val="812501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spcBef>
                <a:spcPct val="0"/>
              </a:spcBef>
            </a:pPr>
            <a:r>
              <a:rPr lang="pt-BR" b="1" dirty="0" smtClean="0"/>
              <a:t>Prática bíblica </a:t>
            </a:r>
            <a:endParaRPr lang="pt-BR" dirty="0" smtClean="0"/>
          </a:p>
          <a:p>
            <a:pPr>
              <a:spcBef>
                <a:spcPct val="0"/>
              </a:spcBef>
            </a:pPr>
            <a:endParaRPr lang="pt-BR" dirty="0" smtClean="0"/>
          </a:p>
          <a:p>
            <a:r>
              <a:rPr lang="es-ES" sz="1200" kern="1200" dirty="0" smtClean="0">
                <a:solidFill>
                  <a:schemeClr val="tx1"/>
                </a:solidFill>
                <a:latin typeface="+mn-lt"/>
                <a:ea typeface="+mn-ea"/>
                <a:cs typeface="+mn-cs"/>
              </a:rPr>
              <a:t>Los pequeños grupos son uno de esos movimientos consistentes que se difunden por el mundo, antes de afirmarse bíblica y teológicamente. Un análisis no tan riguroso sobre su desarrollo dejará ver que su crecimiento y consistencia no fueron acompañados por una teología bíblica. Eso es obvio desde que la proliferación de la religiosidad cristiana también favoreció el surgimiento de muchas iglesias con una teología confusa y un uso del texto bíblico con inmensa libertad. Algunas de esas denominaciones han tenido un reconocido suceso en programas de crecimiento con pequeños grupos, y atrajeron sobre sí a otros movimientos religiosos, incluso iglesias históricas y tradicionales que, en el deseo de experimentar un rápido desarrollo, no evaluaron con la necesaria atención los riesgos de los modelos y los métodos practicados.</a:t>
            </a:r>
            <a:endParaRPr lang="pt-BR"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No es una tarea fácil descubrir que la modalidad de los grupos pequeños tiene sus fundamentos en el texto bíblico; muchos estudiosos concuerdan con eso. También, es verdadero que no se encuentra, en el Nuevo Testamento, una cláusula normativa en la que se determine la práctica de los grupos pequeños; pero están allí, enclavados en el texto bíblico. Es verdad, como advierte Kennedy, que formar grupos pequeños solamente porque la iglesia apostólica lo llevó a cabo no es suficiente. Pero, tampoco se puede ignorar por qué la iglesia apostólica lo practicó; además de esto, no se puede disimular que lo hizo.</a:t>
            </a:r>
            <a:endParaRPr lang="pt-B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Gareth Weldon </a:t>
            </a:r>
            <a:r>
              <a:rPr lang="en-US" sz="1200" kern="1200" dirty="0" err="1" smtClean="0">
                <a:solidFill>
                  <a:schemeClr val="tx1"/>
                </a:solidFill>
                <a:latin typeface="+mn-lt"/>
                <a:ea typeface="+mn-ea"/>
                <a:cs typeface="+mn-cs"/>
              </a:rPr>
              <a:t>Icenogle</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Biblical Foundation for Small Group Ministry</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 An </a:t>
            </a:r>
            <a:r>
              <a:rPr lang="en-US" sz="1200" i="1" kern="1200" dirty="0" err="1" smtClean="0">
                <a:solidFill>
                  <a:schemeClr val="tx1"/>
                </a:solidFill>
                <a:latin typeface="+mn-lt"/>
                <a:ea typeface="+mn-ea"/>
                <a:cs typeface="+mn-cs"/>
              </a:rPr>
              <a:t>Integrational</a:t>
            </a:r>
            <a:r>
              <a:rPr lang="en-US" sz="1200" i="1" kern="1200" dirty="0" smtClean="0">
                <a:solidFill>
                  <a:schemeClr val="tx1"/>
                </a:solidFill>
                <a:latin typeface="+mn-lt"/>
                <a:ea typeface="+mn-ea"/>
                <a:cs typeface="+mn-cs"/>
              </a:rPr>
              <a:t> Approach </a:t>
            </a:r>
            <a:r>
              <a:rPr lang="en-US" sz="1200" kern="1200" dirty="0" smtClean="0">
                <a:solidFill>
                  <a:schemeClr val="tx1"/>
                </a:solidFill>
                <a:latin typeface="+mn-lt"/>
                <a:ea typeface="+mn-ea"/>
                <a:cs typeface="+mn-cs"/>
              </a:rPr>
              <a:t>(Downers Grove, IL: </a:t>
            </a:r>
            <a:r>
              <a:rPr lang="en-US" sz="1200" kern="1200" dirty="0" err="1" smtClean="0">
                <a:solidFill>
                  <a:schemeClr val="tx1"/>
                </a:solidFill>
                <a:latin typeface="+mn-lt"/>
                <a:ea typeface="+mn-ea"/>
                <a:cs typeface="+mn-cs"/>
              </a:rPr>
              <a:t>InterVarsity</a:t>
            </a:r>
            <a:r>
              <a:rPr lang="en-US" sz="1200" kern="1200" dirty="0" smtClean="0">
                <a:solidFill>
                  <a:schemeClr val="tx1"/>
                </a:solidFill>
                <a:latin typeface="+mn-lt"/>
                <a:ea typeface="+mn-ea"/>
                <a:cs typeface="+mn-cs"/>
              </a:rPr>
              <a:t> Press, 1994), p. 21; Joel </a:t>
            </a:r>
            <a:r>
              <a:rPr lang="en-US" sz="1200" kern="1200" dirty="0" err="1" smtClean="0">
                <a:solidFill>
                  <a:schemeClr val="tx1"/>
                </a:solidFill>
                <a:latin typeface="+mn-lt"/>
                <a:ea typeface="+mn-ea"/>
                <a:cs typeface="+mn-cs"/>
              </a:rPr>
              <a:t>Comiskey</a:t>
            </a:r>
            <a:r>
              <a:rPr lang="en-US" sz="1200" kern="1200" dirty="0" smtClean="0">
                <a:solidFill>
                  <a:schemeClr val="tx1"/>
                </a:solidFill>
                <a:latin typeface="+mn-lt"/>
                <a:ea typeface="+mn-ea"/>
                <a:cs typeface="+mn-cs"/>
              </a:rPr>
              <a:t>, “A Cell-Based Ministry: A Positive Factor Church Growth in Latin America” (Ph.D. </a:t>
            </a:r>
            <a:r>
              <a:rPr lang="en-US" sz="1200" kern="1200" dirty="0" err="1" smtClean="0">
                <a:solidFill>
                  <a:schemeClr val="tx1"/>
                </a:solidFill>
                <a:latin typeface="+mn-lt"/>
                <a:ea typeface="+mn-ea"/>
                <a:cs typeface="+mn-cs"/>
              </a:rPr>
              <a:t>Tese</a:t>
            </a:r>
            <a:r>
              <a:rPr lang="en-US" sz="1200" kern="1200" dirty="0" smtClean="0">
                <a:solidFill>
                  <a:schemeClr val="tx1"/>
                </a:solidFill>
                <a:latin typeface="+mn-lt"/>
                <a:ea typeface="+mn-ea"/>
                <a:cs typeface="+mn-cs"/>
              </a:rPr>
              <a:t>, Fuller Theological Seminary, Pasadena, California, 1997), p. 22.</a:t>
            </a:r>
            <a:endParaRPr lang="pt-B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Kennedy, p. 178.</a:t>
            </a:r>
            <a:endParaRPr lang="pt-BR" sz="1200" kern="1200" dirty="0" smtClean="0">
              <a:solidFill>
                <a:schemeClr val="tx1"/>
              </a:solidFill>
              <a:latin typeface="+mn-lt"/>
              <a:ea typeface="+mn-ea"/>
              <a:cs typeface="+mn-cs"/>
            </a:endParaRPr>
          </a:p>
          <a:p>
            <a:pPr>
              <a:spcBef>
                <a:spcPct val="0"/>
              </a:spcBef>
            </a:pPr>
            <a:endParaRPr lang="pt-BR" dirty="0" smtClean="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10</a:t>
            </a:fld>
            <a:endParaRPr lang="pt-BR"/>
          </a:p>
        </p:txBody>
      </p:sp>
    </p:spTree>
    <p:extLst>
      <p:ext uri="{BB962C8B-B14F-4D97-AF65-F5344CB8AC3E}">
        <p14:creationId xmlns:p14="http://schemas.microsoft.com/office/powerpoint/2010/main" xmlns="" val="812501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sz="1200" kern="1200" dirty="0" smtClean="0">
                <a:solidFill>
                  <a:schemeClr val="tx1"/>
                </a:solidFill>
                <a:latin typeface="+mn-lt"/>
                <a:ea typeface="+mn-ea"/>
                <a:cs typeface="+mn-cs"/>
              </a:rPr>
              <a:t>Jesús inicia su iglesia no como una organización, sino como un organismo, como un cuerpo: “el cuerpo de Cristo” (1 </a:t>
            </a:r>
            <a:r>
              <a:rPr lang="es-ES" sz="1200" kern="1200" dirty="0" err="1" smtClean="0">
                <a:solidFill>
                  <a:schemeClr val="tx1"/>
                </a:solidFill>
                <a:latin typeface="+mn-lt"/>
                <a:ea typeface="+mn-ea"/>
                <a:cs typeface="+mn-cs"/>
              </a:rPr>
              <a:t>Cor</a:t>
            </a:r>
            <a:r>
              <a:rPr lang="es-ES" sz="1200" kern="1200" dirty="0" smtClean="0">
                <a:solidFill>
                  <a:schemeClr val="tx1"/>
                </a:solidFill>
                <a:latin typeface="+mn-lt"/>
                <a:ea typeface="+mn-ea"/>
                <a:cs typeface="+mn-cs"/>
              </a:rPr>
              <a:t>. 12:27). Un organismo que llegará a ser vivo y operante dentro de sus funciones eclesiales, de acuerdo con sus dones (1 </a:t>
            </a:r>
            <a:r>
              <a:rPr lang="es-ES" sz="1200" kern="1200" dirty="0" err="1" smtClean="0">
                <a:solidFill>
                  <a:schemeClr val="tx1"/>
                </a:solidFill>
                <a:latin typeface="+mn-lt"/>
                <a:ea typeface="+mn-ea"/>
                <a:cs typeface="+mn-cs"/>
              </a:rPr>
              <a:t>Cor</a:t>
            </a:r>
            <a:r>
              <a:rPr lang="es-ES" sz="1200" kern="1200" dirty="0" smtClean="0">
                <a:solidFill>
                  <a:schemeClr val="tx1"/>
                </a:solidFill>
                <a:latin typeface="+mn-lt"/>
                <a:ea typeface="+mn-ea"/>
                <a:cs typeface="+mn-cs"/>
              </a:rPr>
              <a:t>. 12: 8-10). Jesucristo da inicio a su iglesia con el círculo apostólico, un pequeño grupo; y comienza este grupo reuniendo a los discípulos en torno de sí. El grupo pequeño no nace con el objetivo de incorporar a Cristo: ya nace como cuerpo de Cristo, como iglesia de Cristo, la iglesia “en Cristo” (Efe. 2:13). Antes de que los grupos pequeños sean organizados en torno de Cristo, Cristo los organiza en torno de sí mismo. En los evangelios, Jesús es el centro, la razón y el motivo de los grupos pequeños. </a:t>
            </a:r>
            <a:endParaRPr lang="pt-BR"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smtClean="0">
                <a:solidFill>
                  <a:schemeClr val="tx1"/>
                </a:solidFill>
                <a:latin typeface="+mn-lt"/>
                <a:ea typeface="+mn-ea"/>
                <a:cs typeface="+mn-cs"/>
              </a:rPr>
              <a:t>Las palabras de Cristo, que los evangelios registran, ciertamente corresponden a lo que él deseó comunicar. Y declaró claramente: “Porque donde estén dos o tres se reúnen en mi nombre, allí estoy yo en medio de ellos” (Mat. 18:20). Cristo inicia, así, su ministerio reuniendo una comunidad espiritual alrededor de sí mismo, estableciendo entre ambos una relación íntima a través de los tiempos.</a:t>
            </a:r>
            <a:endParaRPr lang="pt-BR" sz="1200" kern="120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12</a:t>
            </a:fld>
            <a:endParaRPr lang="pt-BR"/>
          </a:p>
        </p:txBody>
      </p:sp>
    </p:spTree>
    <p:extLst>
      <p:ext uri="{BB962C8B-B14F-4D97-AF65-F5344CB8AC3E}">
        <p14:creationId xmlns:p14="http://schemas.microsoft.com/office/powerpoint/2010/main" xmlns="" val="1759765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sz="1200" kern="1200" dirty="0" smtClean="0">
                <a:solidFill>
                  <a:schemeClr val="tx1"/>
                </a:solidFill>
                <a:latin typeface="+mn-lt"/>
                <a:ea typeface="+mn-ea"/>
                <a:cs typeface="+mn-cs"/>
              </a:rPr>
              <a:t>Jesús inicia su iglesia no como una organización, sino como un organismo, como un cuerpo: “el cuerpo de Cristo” (1 </a:t>
            </a:r>
            <a:r>
              <a:rPr lang="es-ES" sz="1200" kern="1200" dirty="0" err="1" smtClean="0">
                <a:solidFill>
                  <a:schemeClr val="tx1"/>
                </a:solidFill>
                <a:latin typeface="+mn-lt"/>
                <a:ea typeface="+mn-ea"/>
                <a:cs typeface="+mn-cs"/>
              </a:rPr>
              <a:t>Cor</a:t>
            </a:r>
            <a:r>
              <a:rPr lang="es-ES" sz="1200" kern="1200" dirty="0" smtClean="0">
                <a:solidFill>
                  <a:schemeClr val="tx1"/>
                </a:solidFill>
                <a:latin typeface="+mn-lt"/>
                <a:ea typeface="+mn-ea"/>
                <a:cs typeface="+mn-cs"/>
              </a:rPr>
              <a:t>. 12:27). Un organismo que llegará a ser vivo y operante dentro de sus funciones eclesiales, de acuerdo con sus dones (1 </a:t>
            </a:r>
            <a:r>
              <a:rPr lang="es-ES" sz="1200" kern="1200" dirty="0" err="1" smtClean="0">
                <a:solidFill>
                  <a:schemeClr val="tx1"/>
                </a:solidFill>
                <a:latin typeface="+mn-lt"/>
                <a:ea typeface="+mn-ea"/>
                <a:cs typeface="+mn-cs"/>
              </a:rPr>
              <a:t>Cor</a:t>
            </a:r>
            <a:r>
              <a:rPr lang="es-ES" sz="1200" kern="1200" dirty="0" smtClean="0">
                <a:solidFill>
                  <a:schemeClr val="tx1"/>
                </a:solidFill>
                <a:latin typeface="+mn-lt"/>
                <a:ea typeface="+mn-ea"/>
                <a:cs typeface="+mn-cs"/>
              </a:rPr>
              <a:t>. 12: 8-10). Jesucristo da inicio a su iglesia con el círculo apostólico, un pequeño grupo; y comienza este grupo reuniendo a los discípulos en torno de sí. El grupo pequeño no nace con el objetivo de incorporar a Cristo: ya nace como cuerpo de Cristo, como iglesia de Cristo, la iglesia “en Cristo” (Efe. 2:13). Antes de que los grupos pequeños sean organizados en torno de Cristo, Cristo los organiza en torno de sí mismo. En los evangelios, Jesús es el centro, la razón y el motivo de los grupos pequeños. </a:t>
            </a:r>
            <a:endParaRPr lang="pt-BR"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smtClean="0">
                <a:solidFill>
                  <a:schemeClr val="tx1"/>
                </a:solidFill>
                <a:latin typeface="+mn-lt"/>
                <a:ea typeface="+mn-ea"/>
                <a:cs typeface="+mn-cs"/>
              </a:rPr>
              <a:t>Las palabras de Cristo, que los evangelios registran, ciertamente corresponden a lo que él deseó comunicar. Y declaró claramente: “Porque donde estén dos o tres se reúnen en mi nombre, allí estoy yo en medio de ellos” (Mat. 18:20). Cristo inicia, así, su ministerio reuniendo una comunidad espiritual alrededor de sí mismo, estableciendo entre ambos una relación íntima a través de los tiempos.</a:t>
            </a:r>
            <a:endParaRPr lang="pt-BR" sz="1200" kern="120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13</a:t>
            </a:fld>
            <a:endParaRPr lang="pt-BR"/>
          </a:p>
        </p:txBody>
      </p:sp>
    </p:spTree>
    <p:extLst>
      <p:ext uri="{BB962C8B-B14F-4D97-AF65-F5344CB8AC3E}">
        <p14:creationId xmlns:p14="http://schemas.microsoft.com/office/powerpoint/2010/main" xmlns="" val="1759765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sz="1200" kern="1200" dirty="0" smtClean="0">
                <a:solidFill>
                  <a:schemeClr val="tx1"/>
                </a:solidFill>
                <a:latin typeface="+mn-lt"/>
                <a:ea typeface="+mn-ea"/>
                <a:cs typeface="+mn-cs"/>
              </a:rPr>
              <a:t>Este “reunir en torno de sí” con el fin de enseñar, preparar y enviar a sus discípulos, debidamente equipados y habilitados por el poder del Espíritu Santo, es lo que Robert Coleman llama “un plan maestro”</a:t>
            </a:r>
            <a:r>
              <a:rPr lang="es-ES" sz="1200" b="0" kern="1200" dirty="0" smtClean="0">
                <a:solidFill>
                  <a:schemeClr val="tx1"/>
                </a:solidFill>
                <a:latin typeface="+mn-lt"/>
                <a:ea typeface="+mn-ea"/>
                <a:cs typeface="+mn-cs"/>
              </a:rPr>
              <a:t> de Jesús; y Alberto </a:t>
            </a:r>
            <a:r>
              <a:rPr lang="es-ES" sz="1200" b="0" kern="1200" dirty="0" err="1" smtClean="0">
                <a:solidFill>
                  <a:schemeClr val="tx1"/>
                </a:solidFill>
                <a:latin typeface="+mn-lt"/>
                <a:ea typeface="+mn-ea"/>
                <a:cs typeface="+mn-cs"/>
              </a:rPr>
              <a:t>Timm</a:t>
            </a:r>
            <a:r>
              <a:rPr lang="es-ES" sz="1200" b="0" kern="1200" dirty="0" smtClean="0">
                <a:solidFill>
                  <a:schemeClr val="tx1"/>
                </a:solidFill>
                <a:latin typeface="+mn-lt"/>
                <a:ea typeface="+mn-ea"/>
                <a:cs typeface="+mn-cs"/>
              </a:rPr>
              <a:t> llama “círculo apostólico”. Coleman organiza magistralmente esa experiencia en </a:t>
            </a:r>
            <a:r>
              <a:rPr lang="es-ES" sz="1200" b="0" i="1" kern="1200" dirty="0" smtClean="0">
                <a:solidFill>
                  <a:schemeClr val="tx1"/>
                </a:solidFill>
                <a:latin typeface="+mn-lt"/>
                <a:ea typeface="+mn-ea"/>
                <a:cs typeface="+mn-cs"/>
              </a:rPr>
              <a:t>común unión</a:t>
            </a:r>
            <a:r>
              <a:rPr lang="es-ES" sz="1200" b="0" kern="1200" dirty="0" smtClean="0">
                <a:solidFill>
                  <a:schemeClr val="tx1"/>
                </a:solidFill>
                <a:latin typeface="+mn-lt"/>
                <a:ea typeface="+mn-ea"/>
                <a:cs typeface="+mn-cs"/>
              </a:rPr>
              <a:t> permanente entre Jesús y sus discípulos en ocho niveles: selección, asociación, consagración, transmisión, demostración, delegación, supervisión y reproducción. Mientras </a:t>
            </a:r>
            <a:r>
              <a:rPr lang="es-ES" sz="1200" b="0" kern="1200" dirty="0" err="1" smtClean="0">
                <a:solidFill>
                  <a:schemeClr val="tx1"/>
                </a:solidFill>
                <a:latin typeface="+mn-lt"/>
                <a:ea typeface="+mn-ea"/>
                <a:cs typeface="+mn-cs"/>
              </a:rPr>
              <a:t>Timm</a:t>
            </a:r>
            <a:r>
              <a:rPr lang="es-ES" sz="1200" b="0" kern="1200" dirty="0" smtClean="0">
                <a:solidFill>
                  <a:schemeClr val="tx1"/>
                </a:solidFill>
                <a:latin typeface="+mn-lt"/>
                <a:ea typeface="+mn-ea"/>
                <a:cs typeface="+mn-cs"/>
              </a:rPr>
              <a:t> declara que “en el círculo apostólico, formado por doce personas, ellos (1) mantenían comunión con Cristo, (2) socializaban entre ellos; (3) eran enseñados por el Maestro; (4) eran entrenados para la misión, y (5) participaban del esfuerzo evangelizador”.</a:t>
            </a:r>
            <a:endParaRPr lang="pt-BR" sz="1200" kern="1200" dirty="0" smtClean="0">
              <a:solidFill>
                <a:schemeClr val="tx1"/>
              </a:solidFill>
              <a:latin typeface="+mn-lt"/>
              <a:ea typeface="+mn-ea"/>
              <a:cs typeface="+mn-cs"/>
            </a:endParaRPr>
          </a:p>
          <a:p>
            <a:r>
              <a:rPr lang="es-CL" sz="1200" kern="1200" dirty="0" smtClean="0">
                <a:solidFill>
                  <a:schemeClr val="tx1"/>
                </a:solidFill>
                <a:latin typeface="+mn-lt"/>
                <a:ea typeface="+mn-ea"/>
                <a:cs typeface="+mn-cs"/>
              </a:rPr>
              <a:t>Robert E. Coleman, </a:t>
            </a:r>
            <a:r>
              <a:rPr lang="es-CL" sz="1200" i="1" kern="1200" dirty="0" smtClean="0">
                <a:solidFill>
                  <a:schemeClr val="tx1"/>
                </a:solidFill>
                <a:latin typeface="+mn-lt"/>
                <a:ea typeface="+mn-ea"/>
                <a:cs typeface="+mn-cs"/>
              </a:rPr>
              <a:t>O plano </a:t>
            </a:r>
            <a:r>
              <a:rPr lang="es-CL" sz="1200" i="1" kern="1200" dirty="0" err="1" smtClean="0">
                <a:solidFill>
                  <a:schemeClr val="tx1"/>
                </a:solidFill>
                <a:latin typeface="+mn-lt"/>
                <a:ea typeface="+mn-ea"/>
                <a:cs typeface="+mn-cs"/>
              </a:rPr>
              <a:t>mestre</a:t>
            </a:r>
            <a:r>
              <a:rPr lang="es-CL" sz="1200" i="1" kern="1200" dirty="0" smtClean="0">
                <a:solidFill>
                  <a:schemeClr val="tx1"/>
                </a:solidFill>
                <a:latin typeface="+mn-lt"/>
                <a:ea typeface="+mn-ea"/>
                <a:cs typeface="+mn-cs"/>
              </a:rPr>
              <a:t> de evangelismo</a:t>
            </a:r>
            <a:r>
              <a:rPr lang="es-CL" sz="1200" kern="1200" dirty="0" smtClean="0">
                <a:solidFill>
                  <a:schemeClr val="tx1"/>
                </a:solidFill>
                <a:latin typeface="+mn-lt"/>
                <a:ea typeface="+mn-ea"/>
                <a:cs typeface="+mn-cs"/>
              </a:rPr>
              <a:t> [El plan maestro de evangelismo] (São Paulo: Mundo </a:t>
            </a:r>
            <a:r>
              <a:rPr lang="es-CL" sz="1200" kern="1200" dirty="0" err="1" smtClean="0">
                <a:solidFill>
                  <a:schemeClr val="tx1"/>
                </a:solidFill>
                <a:latin typeface="+mn-lt"/>
                <a:ea typeface="+mn-ea"/>
                <a:cs typeface="+mn-cs"/>
              </a:rPr>
              <a:t>Cristão</a:t>
            </a:r>
            <a:r>
              <a:rPr lang="es-CL" sz="1200" kern="1200" dirty="0" smtClean="0">
                <a:solidFill>
                  <a:schemeClr val="tx1"/>
                </a:solidFill>
                <a:latin typeface="+mn-lt"/>
                <a:ea typeface="+mn-ea"/>
                <a:cs typeface="+mn-cs"/>
              </a:rPr>
              <a:t>, 1987). </a:t>
            </a:r>
            <a:endParaRPr lang="pt-BR" sz="1200" kern="1200" dirty="0" smtClean="0">
              <a:solidFill>
                <a:schemeClr val="tx1"/>
              </a:solidFill>
              <a:latin typeface="+mn-lt"/>
              <a:ea typeface="+mn-ea"/>
              <a:cs typeface="+mn-cs"/>
            </a:endParaRPr>
          </a:p>
          <a:p>
            <a:r>
              <a:rPr lang="es-CL" sz="1200" kern="1200" dirty="0" smtClean="0">
                <a:solidFill>
                  <a:schemeClr val="tx1"/>
                </a:solidFill>
                <a:latin typeface="+mn-lt"/>
                <a:ea typeface="+mn-ea"/>
                <a:cs typeface="+mn-cs"/>
              </a:rPr>
              <a:t>Alberto R. </a:t>
            </a:r>
            <a:r>
              <a:rPr lang="es-CL" sz="1200" kern="1200" dirty="0" err="1" smtClean="0">
                <a:solidFill>
                  <a:schemeClr val="tx1"/>
                </a:solidFill>
                <a:latin typeface="+mn-lt"/>
                <a:ea typeface="+mn-ea"/>
                <a:cs typeface="+mn-cs"/>
              </a:rPr>
              <a:t>Timm</a:t>
            </a:r>
            <a:r>
              <a:rPr lang="es-CL" sz="1200" kern="1200" dirty="0" smtClean="0">
                <a:solidFill>
                  <a:schemeClr val="tx1"/>
                </a:solidFill>
                <a:latin typeface="+mn-lt"/>
                <a:ea typeface="+mn-ea"/>
                <a:cs typeface="+mn-cs"/>
              </a:rPr>
              <a:t>, “</a:t>
            </a:r>
            <a:r>
              <a:rPr lang="es-CL" sz="1200" kern="1200" dirty="0" err="1" smtClean="0">
                <a:solidFill>
                  <a:schemeClr val="tx1"/>
                </a:solidFill>
                <a:latin typeface="+mn-lt"/>
                <a:ea typeface="+mn-ea"/>
                <a:cs typeface="+mn-cs"/>
              </a:rPr>
              <a:t>Comunhão</a:t>
            </a:r>
            <a:r>
              <a:rPr lang="es-CL" sz="1200" kern="1200" dirty="0" smtClean="0">
                <a:solidFill>
                  <a:schemeClr val="tx1"/>
                </a:solidFill>
                <a:latin typeface="+mn-lt"/>
                <a:ea typeface="+mn-ea"/>
                <a:cs typeface="+mn-cs"/>
              </a:rPr>
              <a:t> e </a:t>
            </a:r>
            <a:r>
              <a:rPr lang="es-CL" sz="1200" kern="1200" dirty="0" err="1" smtClean="0">
                <a:solidFill>
                  <a:schemeClr val="tx1"/>
                </a:solidFill>
                <a:latin typeface="+mn-lt"/>
                <a:ea typeface="+mn-ea"/>
                <a:cs typeface="+mn-cs"/>
              </a:rPr>
              <a:t>Missão</a:t>
            </a:r>
            <a:r>
              <a:rPr lang="es-CL" sz="1200" kern="1200" dirty="0" smtClean="0">
                <a:solidFill>
                  <a:schemeClr val="tx1"/>
                </a:solidFill>
                <a:latin typeface="+mn-lt"/>
                <a:ea typeface="+mn-ea"/>
                <a:cs typeface="+mn-cs"/>
              </a:rPr>
              <a:t>”, </a:t>
            </a:r>
            <a:r>
              <a:rPr lang="es-CL" sz="1200" i="1" kern="1200" dirty="0" smtClean="0">
                <a:solidFill>
                  <a:schemeClr val="tx1"/>
                </a:solidFill>
                <a:latin typeface="+mn-lt"/>
                <a:ea typeface="+mn-ea"/>
                <a:cs typeface="+mn-cs"/>
              </a:rPr>
              <a:t>Revista do </a:t>
            </a:r>
            <a:r>
              <a:rPr lang="es-CL" sz="1200" i="1" kern="1200" dirty="0" err="1" smtClean="0">
                <a:solidFill>
                  <a:schemeClr val="tx1"/>
                </a:solidFill>
                <a:latin typeface="+mn-lt"/>
                <a:ea typeface="+mn-ea"/>
                <a:cs typeface="+mn-cs"/>
              </a:rPr>
              <a:t>Ancião</a:t>
            </a:r>
            <a:r>
              <a:rPr lang="es-CL" sz="1200" i="1" kern="1200" dirty="0" smtClean="0">
                <a:solidFill>
                  <a:schemeClr val="tx1"/>
                </a:solidFill>
                <a:latin typeface="+mn-lt"/>
                <a:ea typeface="+mn-ea"/>
                <a:cs typeface="+mn-cs"/>
              </a:rPr>
              <a:t> </a:t>
            </a:r>
            <a:r>
              <a:rPr lang="es-CL" sz="1200" kern="1200" dirty="0" smtClean="0">
                <a:solidFill>
                  <a:schemeClr val="tx1"/>
                </a:solidFill>
                <a:latin typeface="+mn-lt"/>
                <a:ea typeface="+mn-ea"/>
                <a:cs typeface="+mn-cs"/>
              </a:rPr>
              <a:t>(julio-septiembre de 2009), p. 10.</a:t>
            </a:r>
            <a:endParaRPr lang="pt-BR" sz="1200" kern="1200" dirty="0" smtClean="0">
              <a:solidFill>
                <a:schemeClr val="tx1"/>
              </a:solidFill>
              <a:latin typeface="+mn-lt"/>
              <a:ea typeface="+mn-ea"/>
              <a:cs typeface="+mn-cs"/>
            </a:endParaRPr>
          </a:p>
          <a:p>
            <a:r>
              <a:rPr lang="es-CL" sz="1200" kern="1200" dirty="0" smtClean="0">
                <a:solidFill>
                  <a:schemeClr val="tx1"/>
                </a:solidFill>
                <a:latin typeface="+mn-lt"/>
                <a:ea typeface="+mn-ea"/>
                <a:cs typeface="+mn-cs"/>
              </a:rPr>
              <a:t>Coleman.</a:t>
            </a:r>
            <a:endParaRPr lang="pt-BR" sz="1200" kern="1200" dirty="0" smtClean="0">
              <a:solidFill>
                <a:schemeClr val="tx1"/>
              </a:solidFill>
              <a:latin typeface="+mn-lt"/>
              <a:ea typeface="+mn-ea"/>
              <a:cs typeface="+mn-cs"/>
            </a:endParaRPr>
          </a:p>
          <a:p>
            <a:r>
              <a:rPr lang="es-CL" sz="1200" kern="1200" dirty="0" smtClean="0">
                <a:solidFill>
                  <a:schemeClr val="tx1"/>
                </a:solidFill>
                <a:latin typeface="+mn-lt"/>
                <a:ea typeface="+mn-ea"/>
                <a:cs typeface="+mn-cs"/>
              </a:rPr>
              <a:t>Alberto </a:t>
            </a:r>
            <a:r>
              <a:rPr lang="es-CL" sz="1200" kern="1200" dirty="0" err="1" smtClean="0">
                <a:solidFill>
                  <a:schemeClr val="tx1"/>
                </a:solidFill>
                <a:latin typeface="+mn-lt"/>
                <a:ea typeface="+mn-ea"/>
                <a:cs typeface="+mn-cs"/>
              </a:rPr>
              <a:t>Timm</a:t>
            </a:r>
            <a:r>
              <a:rPr lang="es-CL" sz="1200" kern="1200" dirty="0" smtClean="0">
                <a:solidFill>
                  <a:schemeClr val="tx1"/>
                </a:solidFill>
                <a:latin typeface="+mn-lt"/>
                <a:ea typeface="+mn-ea"/>
                <a:cs typeface="+mn-cs"/>
              </a:rPr>
              <a:t>, </a:t>
            </a:r>
            <a:r>
              <a:rPr lang="es-CL" sz="1200" i="1" kern="1200" dirty="0" smtClean="0">
                <a:solidFill>
                  <a:schemeClr val="tx1"/>
                </a:solidFill>
                <a:latin typeface="+mn-lt"/>
                <a:ea typeface="+mn-ea"/>
                <a:cs typeface="+mn-cs"/>
              </a:rPr>
              <a:t>ibíd</a:t>
            </a:r>
            <a:r>
              <a:rPr lang="es-CL" sz="1200" kern="1200" dirty="0" smtClean="0">
                <a:solidFill>
                  <a:schemeClr val="tx1"/>
                </a:solidFill>
                <a:latin typeface="+mn-lt"/>
                <a:ea typeface="+mn-ea"/>
                <a:cs typeface="+mn-cs"/>
              </a:rPr>
              <a:t>.</a:t>
            </a:r>
            <a:endParaRPr lang="pt-BR" sz="1200" kern="1200" dirty="0" smtClean="0">
              <a:solidFill>
                <a:schemeClr val="tx1"/>
              </a:solidFill>
              <a:latin typeface="+mn-lt"/>
              <a:ea typeface="+mn-ea"/>
              <a:cs typeface="+mn-cs"/>
            </a:endParaRPr>
          </a:p>
          <a:p>
            <a:pPr>
              <a:spcBef>
                <a:spcPct val="0"/>
              </a:spcBef>
            </a:pPr>
            <a:endParaRPr lang="pt-BR" dirty="0" smtClean="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14</a:t>
            </a:fld>
            <a:endParaRPr lang="pt-BR"/>
          </a:p>
        </p:txBody>
      </p:sp>
    </p:spTree>
    <p:extLst>
      <p:ext uri="{BB962C8B-B14F-4D97-AF65-F5344CB8AC3E}">
        <p14:creationId xmlns:p14="http://schemas.microsoft.com/office/powerpoint/2010/main" xmlns="" val="2652468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2250096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40209265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3421882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6683098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4529738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24453276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18855920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2225663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2227482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414372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1958302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400454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52852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71202" y="697260"/>
            <a:ext cx="4984874" cy="6001643"/>
          </a:xfrm>
          <a:prstGeom prst="rect">
            <a:avLst/>
          </a:prstGeom>
          <a:noFill/>
        </p:spPr>
        <p:txBody>
          <a:bodyPr wrap="square" rtlCol="0">
            <a:spAutoFit/>
          </a:bodyPr>
          <a:lstStyle/>
          <a:p>
            <a:pPr algn="ctr"/>
            <a:r>
              <a:rPr lang="es-ES" sz="2400" b="1" dirty="0">
                <a:latin typeface="Trebuchet MS"/>
                <a:cs typeface="Trebuchet MS"/>
              </a:rPr>
              <a:t>Es verdadero que no se encuentra, en el Nuevo Testamento, una cláusula normativa en la que se determine la práctica de los grupos pequeños; pero están allí, enclavados en el texto bíblico. </a:t>
            </a:r>
          </a:p>
          <a:p>
            <a:pPr algn="ctr"/>
            <a:endParaRPr lang="es-ES" sz="2400" b="1" dirty="0">
              <a:latin typeface="Trebuchet MS"/>
              <a:cs typeface="Trebuchet MS"/>
            </a:endParaRPr>
          </a:p>
          <a:p>
            <a:pPr algn="ctr"/>
            <a:r>
              <a:rPr lang="es-ES" sz="2400" b="1" dirty="0">
                <a:latin typeface="Trebuchet MS"/>
                <a:cs typeface="Trebuchet MS"/>
              </a:rPr>
              <a:t>Kennedy: “formar grupos pequeños solamente porque la iglesia apostólica lo llevó a cabo no es suficiente”. Pero, tampoco se puede ignorar por qué la iglesia apostólica lo practicó; además de esto, no se puede disimular que lo hizo.</a:t>
            </a:r>
          </a:p>
        </p:txBody>
      </p:sp>
    </p:spTree>
    <p:extLst>
      <p:ext uri="{BB962C8B-B14F-4D97-AF65-F5344CB8AC3E}">
        <p14:creationId xmlns:p14="http://schemas.microsoft.com/office/powerpoint/2010/main" xmlns="" val="3608147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solidFill>
            <a:srgbClr val="7A0C04"/>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3" name="CaixaDeTexto 2"/>
          <p:cNvSpPr txBox="1"/>
          <p:nvPr/>
        </p:nvSpPr>
        <p:spPr>
          <a:xfrm>
            <a:off x="-237952" y="2833481"/>
            <a:ext cx="9649072" cy="830997"/>
          </a:xfrm>
          <a:prstGeom prst="rect">
            <a:avLst/>
          </a:prstGeom>
          <a:noFill/>
        </p:spPr>
        <p:txBody>
          <a:bodyPr wrap="square" rtlCol="0">
            <a:spAutoFit/>
          </a:bodyPr>
          <a:lstStyle/>
          <a:p>
            <a:pPr algn="ctr"/>
            <a:r>
              <a:rPr lang="pt-BR" sz="4800" b="1" dirty="0">
                <a:solidFill>
                  <a:schemeClr val="bg1"/>
                </a:solidFill>
                <a:latin typeface="Trebuchet MS"/>
                <a:cs typeface="Trebuchet MS"/>
              </a:rPr>
              <a:t>CÍRCULO APOSTÓLICO </a:t>
            </a:r>
            <a:endParaRPr lang="pt-BR" sz="4800" b="1" dirty="0" smtClean="0">
              <a:solidFill>
                <a:schemeClr val="bg1"/>
              </a:solidFill>
              <a:latin typeface="Trebuchet MS"/>
              <a:cs typeface="Trebuchet MS"/>
            </a:endParaRPr>
          </a:p>
        </p:txBody>
      </p:sp>
    </p:spTree>
    <p:extLst>
      <p:ext uri="{BB962C8B-B14F-4D97-AF65-F5344CB8AC3E}">
        <p14:creationId xmlns:p14="http://schemas.microsoft.com/office/powerpoint/2010/main" xmlns="" val="16730179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31784" y="1412776"/>
            <a:ext cx="5896400" cy="5262979"/>
          </a:xfrm>
          <a:prstGeom prst="rect">
            <a:avLst/>
          </a:prstGeom>
          <a:noFill/>
        </p:spPr>
        <p:txBody>
          <a:bodyPr wrap="square" rtlCol="0">
            <a:spAutoFit/>
          </a:bodyPr>
          <a:lstStyle/>
          <a:p>
            <a:pPr algn="ctr"/>
            <a:r>
              <a:rPr lang="es-ES" sz="2400" b="1" dirty="0">
                <a:latin typeface="Trebuchet MS"/>
                <a:cs typeface="Trebuchet MS"/>
              </a:rPr>
              <a:t>Jesús inicia su iglesia no como una organización, sino como un organismo, como un cuerpo: “el cuerpo de Cristo” (1 </a:t>
            </a:r>
            <a:r>
              <a:rPr lang="es-ES" sz="2400" b="1" dirty="0" err="1">
                <a:latin typeface="Trebuchet MS"/>
                <a:cs typeface="Trebuchet MS"/>
              </a:rPr>
              <a:t>Cor</a:t>
            </a:r>
            <a:r>
              <a:rPr lang="es-ES" sz="2400" b="1" dirty="0">
                <a:latin typeface="Trebuchet MS"/>
                <a:cs typeface="Trebuchet MS"/>
              </a:rPr>
              <a:t>. 12:27) </a:t>
            </a:r>
            <a:endParaRPr lang="es-ES" sz="2400" b="1" dirty="0" smtClean="0">
              <a:latin typeface="Trebuchet MS"/>
              <a:cs typeface="Trebuchet MS"/>
            </a:endParaRPr>
          </a:p>
          <a:p>
            <a:pPr algn="ctr"/>
            <a:endParaRPr lang="es-ES" sz="2400" b="1" dirty="0" smtClean="0">
              <a:latin typeface="Trebuchet MS"/>
              <a:cs typeface="Trebuchet MS"/>
            </a:endParaRPr>
          </a:p>
          <a:p>
            <a:pPr algn="ctr"/>
            <a:r>
              <a:rPr lang="es-ES" sz="2400" dirty="0">
                <a:latin typeface="Trebuchet MS"/>
                <a:cs typeface="Trebuchet MS"/>
              </a:rPr>
              <a:t>Un organismo que llegará a ser vivo y operante dentro de sus funciones eclesiales, de acuerdo con sus dones (1 </a:t>
            </a:r>
            <a:r>
              <a:rPr lang="es-ES" sz="2400" dirty="0" err="1">
                <a:latin typeface="Trebuchet MS"/>
                <a:cs typeface="Trebuchet MS"/>
              </a:rPr>
              <a:t>Cor</a:t>
            </a:r>
            <a:r>
              <a:rPr lang="es-ES" sz="2400" dirty="0">
                <a:latin typeface="Trebuchet MS"/>
                <a:cs typeface="Trebuchet MS"/>
              </a:rPr>
              <a:t>. 12: 8-10</a:t>
            </a:r>
            <a:r>
              <a:rPr lang="es-ES" sz="2400" dirty="0" smtClean="0">
                <a:latin typeface="Trebuchet MS"/>
                <a:cs typeface="Trebuchet MS"/>
              </a:rPr>
              <a:t>)</a:t>
            </a:r>
          </a:p>
          <a:p>
            <a:pPr algn="ctr"/>
            <a:endParaRPr lang="es-ES" sz="2400" dirty="0">
              <a:latin typeface="Trebuchet MS"/>
              <a:cs typeface="Trebuchet MS"/>
            </a:endParaRPr>
          </a:p>
          <a:p>
            <a:pPr algn="ctr"/>
            <a:r>
              <a:rPr lang="es-ES" sz="2400" dirty="0">
                <a:latin typeface="Trebuchet MS"/>
                <a:cs typeface="Trebuchet MS"/>
              </a:rPr>
              <a:t>Jesucristo da inicio a su iglesia con el círculo apostólico, un pequeño grupo; y comienza este grupo reuniendo a los discípulos en torno de sí. </a:t>
            </a:r>
          </a:p>
        </p:txBody>
      </p:sp>
    </p:spTree>
    <p:extLst>
      <p:ext uri="{BB962C8B-B14F-4D97-AF65-F5344CB8AC3E}">
        <p14:creationId xmlns:p14="http://schemas.microsoft.com/office/powerpoint/2010/main" xmlns="" val="14204954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31784" y="1052736"/>
            <a:ext cx="5896400" cy="4154984"/>
          </a:xfrm>
          <a:prstGeom prst="rect">
            <a:avLst/>
          </a:prstGeom>
          <a:noFill/>
        </p:spPr>
        <p:txBody>
          <a:bodyPr wrap="square" rtlCol="0">
            <a:spAutoFit/>
          </a:bodyPr>
          <a:lstStyle/>
          <a:p>
            <a:pPr algn="ctr"/>
            <a:r>
              <a:rPr lang="es-ES" sz="2400" dirty="0">
                <a:latin typeface="Trebuchet MS"/>
                <a:cs typeface="Trebuchet MS"/>
              </a:rPr>
              <a:t>Antes de que los grupos pequeños sean organizados en torno de Cristo, Cristo los organiza en torno de sí mismo. </a:t>
            </a:r>
            <a:endParaRPr lang="es-ES" sz="2400" dirty="0" smtClean="0">
              <a:latin typeface="Trebuchet MS"/>
              <a:cs typeface="Trebuchet MS"/>
            </a:endParaRPr>
          </a:p>
          <a:p>
            <a:pPr algn="ctr"/>
            <a:endParaRPr lang="es-ES" sz="2400" dirty="0">
              <a:latin typeface="Trebuchet MS"/>
              <a:cs typeface="Trebuchet MS"/>
            </a:endParaRPr>
          </a:p>
          <a:p>
            <a:pPr algn="ctr"/>
            <a:r>
              <a:rPr lang="es-ES" sz="2400" dirty="0">
                <a:latin typeface="Trebuchet MS"/>
                <a:cs typeface="Trebuchet MS"/>
              </a:rPr>
              <a:t>En los evangelios, Jesús es el centro, la razón y el motivo de los grupos pequeños. </a:t>
            </a:r>
            <a:endParaRPr lang="es-ES" sz="2400" dirty="0" smtClean="0">
              <a:latin typeface="Trebuchet MS"/>
              <a:cs typeface="Trebuchet MS"/>
            </a:endParaRPr>
          </a:p>
          <a:p>
            <a:pPr algn="ctr"/>
            <a:endParaRPr lang="es-ES" sz="2400" dirty="0">
              <a:latin typeface="Trebuchet MS"/>
              <a:cs typeface="Trebuchet MS"/>
            </a:endParaRPr>
          </a:p>
          <a:p>
            <a:pPr algn="ctr"/>
            <a:r>
              <a:rPr lang="es-ES" sz="2400" dirty="0">
                <a:latin typeface="Trebuchet MS"/>
                <a:cs typeface="Trebuchet MS"/>
              </a:rPr>
              <a:t>“Porque donde estén dos o tres se reúnen en mi nombre, allí estoy yo en medio de ellos” (Mat. 18:20).</a:t>
            </a:r>
          </a:p>
        </p:txBody>
      </p:sp>
    </p:spTree>
    <p:extLst>
      <p:ext uri="{BB962C8B-B14F-4D97-AF65-F5344CB8AC3E}">
        <p14:creationId xmlns:p14="http://schemas.microsoft.com/office/powerpoint/2010/main" xmlns="" val="31169860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887393"/>
            <a:ext cx="5176320" cy="5262979"/>
          </a:xfrm>
          <a:prstGeom prst="rect">
            <a:avLst/>
          </a:prstGeom>
          <a:noFill/>
        </p:spPr>
        <p:txBody>
          <a:bodyPr wrap="square" rtlCol="0">
            <a:spAutoFit/>
          </a:bodyPr>
          <a:lstStyle/>
          <a:p>
            <a:r>
              <a:rPr lang="es-ES" sz="2800" b="1" dirty="0">
                <a:latin typeface="Trebuchet MS"/>
                <a:cs typeface="Trebuchet MS"/>
              </a:rPr>
              <a:t>Robert Coleman - “El plan maestro" de Jesús. Ocho niveles:</a:t>
            </a:r>
          </a:p>
          <a:p>
            <a:endParaRPr lang="pt-BR" sz="2800" b="1" dirty="0">
              <a:latin typeface="Trebuchet MS"/>
              <a:cs typeface="Trebuchet MS"/>
            </a:endParaRPr>
          </a:p>
          <a:p>
            <a:r>
              <a:rPr lang="es-ES" sz="2800" dirty="0">
                <a:latin typeface="Trebuchet MS"/>
                <a:cs typeface="Trebuchet MS"/>
              </a:rPr>
              <a:t>Selección, </a:t>
            </a:r>
          </a:p>
          <a:p>
            <a:r>
              <a:rPr lang="es-ES" sz="2800" dirty="0">
                <a:latin typeface="Trebuchet MS"/>
                <a:cs typeface="Trebuchet MS"/>
              </a:rPr>
              <a:t>Asociación, </a:t>
            </a:r>
          </a:p>
          <a:p>
            <a:r>
              <a:rPr lang="es-ES" sz="2800" dirty="0">
                <a:latin typeface="Trebuchet MS"/>
                <a:cs typeface="Trebuchet MS"/>
              </a:rPr>
              <a:t>Consagración, </a:t>
            </a:r>
          </a:p>
          <a:p>
            <a:r>
              <a:rPr lang="es-ES" sz="2800" dirty="0">
                <a:latin typeface="Trebuchet MS"/>
                <a:cs typeface="Trebuchet MS"/>
              </a:rPr>
              <a:t>Transmisión, </a:t>
            </a:r>
          </a:p>
          <a:p>
            <a:r>
              <a:rPr lang="es-ES" sz="2800" dirty="0">
                <a:latin typeface="Trebuchet MS"/>
                <a:cs typeface="Trebuchet MS"/>
              </a:rPr>
              <a:t>Demostración, </a:t>
            </a:r>
          </a:p>
          <a:p>
            <a:r>
              <a:rPr lang="es-ES" sz="2800" dirty="0">
                <a:latin typeface="Trebuchet MS"/>
                <a:cs typeface="Trebuchet MS"/>
              </a:rPr>
              <a:t>Delegación, </a:t>
            </a:r>
          </a:p>
          <a:p>
            <a:r>
              <a:rPr lang="es-ES" sz="2800" dirty="0">
                <a:latin typeface="Trebuchet MS"/>
                <a:cs typeface="Trebuchet MS"/>
              </a:rPr>
              <a:t>Supervisión y </a:t>
            </a:r>
          </a:p>
          <a:p>
            <a:r>
              <a:rPr lang="es-ES" sz="2800" dirty="0">
                <a:latin typeface="Trebuchet MS"/>
                <a:cs typeface="Trebuchet MS"/>
              </a:rPr>
              <a:t>Reproducción</a:t>
            </a:r>
          </a:p>
        </p:txBody>
      </p:sp>
    </p:spTree>
    <p:extLst>
      <p:ext uri="{BB962C8B-B14F-4D97-AF65-F5344CB8AC3E}">
        <p14:creationId xmlns:p14="http://schemas.microsoft.com/office/powerpoint/2010/main" xmlns="" val="2941820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07504" y="684952"/>
            <a:ext cx="6336704" cy="1384995"/>
          </a:xfrm>
          <a:prstGeom prst="rect">
            <a:avLst/>
          </a:prstGeom>
          <a:noFill/>
        </p:spPr>
        <p:txBody>
          <a:bodyPr wrap="square" rtlCol="0">
            <a:spAutoFit/>
          </a:bodyPr>
          <a:lstStyle/>
          <a:p>
            <a:pPr algn="ctr"/>
            <a:r>
              <a:rPr lang="pt-BR" sz="2800" b="1" dirty="0">
                <a:latin typeface="Trebuchet MS"/>
                <a:cs typeface="Trebuchet MS"/>
              </a:rPr>
              <a:t>Alberto </a:t>
            </a:r>
            <a:r>
              <a:rPr lang="pt-BR" sz="2800" b="1" dirty="0" err="1">
                <a:latin typeface="Trebuchet MS"/>
                <a:cs typeface="Trebuchet MS"/>
              </a:rPr>
              <a:t>Timm</a:t>
            </a:r>
            <a:r>
              <a:rPr lang="pt-BR" sz="2800" b="1" dirty="0">
                <a:latin typeface="Trebuchet MS"/>
                <a:cs typeface="Trebuchet MS"/>
              </a:rPr>
              <a:t> -"círculo </a:t>
            </a:r>
            <a:r>
              <a:rPr lang="pt-BR" sz="2800" b="1" dirty="0" err="1" smtClean="0">
                <a:latin typeface="Trebuchet MS"/>
                <a:cs typeface="Trebuchet MS"/>
              </a:rPr>
              <a:t>apostólico”En</a:t>
            </a:r>
            <a:r>
              <a:rPr lang="pt-BR" sz="2800" b="1" dirty="0" smtClean="0">
                <a:latin typeface="Trebuchet MS"/>
                <a:cs typeface="Trebuchet MS"/>
              </a:rPr>
              <a:t> </a:t>
            </a:r>
            <a:r>
              <a:rPr lang="pt-BR" sz="2800" b="1" dirty="0" err="1">
                <a:latin typeface="Trebuchet MS"/>
                <a:cs typeface="Trebuchet MS"/>
              </a:rPr>
              <a:t>el</a:t>
            </a:r>
            <a:r>
              <a:rPr lang="pt-BR" sz="2800" b="1" dirty="0">
                <a:latin typeface="Trebuchet MS"/>
                <a:cs typeface="Trebuchet MS"/>
              </a:rPr>
              <a:t> círculo apostólico, formado por doce </a:t>
            </a:r>
            <a:r>
              <a:rPr lang="pt-BR" sz="2800" b="1" dirty="0" smtClean="0">
                <a:latin typeface="Trebuchet MS"/>
                <a:cs typeface="Trebuchet MS"/>
              </a:rPr>
              <a:t>personas:</a:t>
            </a:r>
            <a:endParaRPr lang="pt-BR" sz="2800" b="1" dirty="0">
              <a:latin typeface="Trebuchet MS"/>
              <a:cs typeface="Trebuchet MS"/>
            </a:endParaRPr>
          </a:p>
        </p:txBody>
      </p:sp>
      <p:sp>
        <p:nvSpPr>
          <p:cNvPr id="4" name="Retângulo 3"/>
          <p:cNvSpPr/>
          <p:nvPr/>
        </p:nvSpPr>
        <p:spPr>
          <a:xfrm>
            <a:off x="481131" y="2143106"/>
            <a:ext cx="571546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pt-BR" sz="2400" b="1" dirty="0" err="1">
                <a:latin typeface="Trebuchet MS"/>
                <a:cs typeface="Trebuchet MS"/>
              </a:rPr>
              <a:t>mantenían</a:t>
            </a:r>
            <a:r>
              <a:rPr lang="pt-BR" sz="2400" b="1" dirty="0">
                <a:latin typeface="Trebuchet MS"/>
                <a:cs typeface="Trebuchet MS"/>
              </a:rPr>
              <a:t> </a:t>
            </a:r>
            <a:r>
              <a:rPr lang="pt-BR" sz="2400" b="1" dirty="0" err="1">
                <a:latin typeface="Trebuchet MS"/>
                <a:cs typeface="Trebuchet MS"/>
              </a:rPr>
              <a:t>comunión</a:t>
            </a:r>
            <a:r>
              <a:rPr lang="pt-BR" sz="2400" b="1" dirty="0">
                <a:latin typeface="Trebuchet MS"/>
                <a:cs typeface="Trebuchet MS"/>
              </a:rPr>
              <a:t> </a:t>
            </a:r>
            <a:r>
              <a:rPr lang="pt-BR" sz="2400" b="1" dirty="0" err="1">
                <a:latin typeface="Trebuchet MS"/>
                <a:cs typeface="Trebuchet MS"/>
              </a:rPr>
              <a:t>con</a:t>
            </a:r>
            <a:r>
              <a:rPr lang="pt-BR" sz="2400" b="1" dirty="0">
                <a:latin typeface="Trebuchet MS"/>
                <a:cs typeface="Trebuchet MS"/>
              </a:rPr>
              <a:t> Cristo</a:t>
            </a:r>
          </a:p>
        </p:txBody>
      </p:sp>
      <p:sp>
        <p:nvSpPr>
          <p:cNvPr id="5" name="CaixaDeTexto 4"/>
          <p:cNvSpPr txBox="1"/>
          <p:nvPr/>
        </p:nvSpPr>
        <p:spPr>
          <a:xfrm>
            <a:off x="291944" y="1700808"/>
            <a:ext cx="360040" cy="1323439"/>
          </a:xfrm>
          <a:prstGeom prst="rect">
            <a:avLst/>
          </a:prstGeom>
          <a:noFill/>
        </p:spPr>
        <p:txBody>
          <a:bodyPr wrap="square" rtlCol="0">
            <a:spAutoFit/>
          </a:bodyPr>
          <a:lstStyle/>
          <a:p>
            <a:r>
              <a:rPr lang="pt-BR" sz="8000" dirty="0" smtClean="0">
                <a:latin typeface="Adobe Garamond Pro Bold" pitchFamily="18" charset="0"/>
              </a:rPr>
              <a:t>1</a:t>
            </a:r>
            <a:endParaRPr lang="pt-BR" sz="8000" dirty="0">
              <a:latin typeface="Adobe Garamond Pro Bold" pitchFamily="18" charset="0"/>
            </a:endParaRPr>
          </a:p>
        </p:txBody>
      </p:sp>
      <p:sp>
        <p:nvSpPr>
          <p:cNvPr id="6" name="Retângulo 5"/>
          <p:cNvSpPr/>
          <p:nvPr/>
        </p:nvSpPr>
        <p:spPr>
          <a:xfrm>
            <a:off x="471964" y="3056430"/>
            <a:ext cx="571546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pt-BR" sz="2400" b="1" dirty="0" err="1">
                <a:latin typeface="Trebuchet MS"/>
                <a:cs typeface="Trebuchet MS"/>
              </a:rPr>
              <a:t>socializaban</a:t>
            </a:r>
            <a:r>
              <a:rPr lang="pt-BR" sz="2400" b="1" dirty="0">
                <a:latin typeface="Trebuchet MS"/>
                <a:cs typeface="Trebuchet MS"/>
              </a:rPr>
              <a:t> entre </a:t>
            </a:r>
            <a:r>
              <a:rPr lang="pt-BR" sz="2400" b="1" dirty="0" err="1">
                <a:latin typeface="Trebuchet MS"/>
                <a:cs typeface="Trebuchet MS"/>
              </a:rPr>
              <a:t>ellos</a:t>
            </a:r>
            <a:endParaRPr lang="pt-BR" sz="2400" b="1" dirty="0">
              <a:latin typeface="Trebuchet MS"/>
              <a:cs typeface="Trebuchet MS"/>
            </a:endParaRPr>
          </a:p>
        </p:txBody>
      </p:sp>
      <p:sp>
        <p:nvSpPr>
          <p:cNvPr id="7" name="CaixaDeTexto 6"/>
          <p:cNvSpPr txBox="1"/>
          <p:nvPr/>
        </p:nvSpPr>
        <p:spPr>
          <a:xfrm>
            <a:off x="282777" y="2614132"/>
            <a:ext cx="360040" cy="1323439"/>
          </a:xfrm>
          <a:prstGeom prst="rect">
            <a:avLst/>
          </a:prstGeom>
          <a:noFill/>
        </p:spPr>
        <p:txBody>
          <a:bodyPr wrap="square" rtlCol="0">
            <a:spAutoFit/>
          </a:bodyPr>
          <a:lstStyle/>
          <a:p>
            <a:r>
              <a:rPr lang="pt-BR" sz="8000" dirty="0">
                <a:latin typeface="Adobe Garamond Pro Bold" pitchFamily="18" charset="0"/>
              </a:rPr>
              <a:t>2</a:t>
            </a:r>
          </a:p>
        </p:txBody>
      </p:sp>
      <p:sp>
        <p:nvSpPr>
          <p:cNvPr id="8" name="Retângulo 7"/>
          <p:cNvSpPr/>
          <p:nvPr/>
        </p:nvSpPr>
        <p:spPr>
          <a:xfrm>
            <a:off x="459072" y="3937571"/>
            <a:ext cx="571546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sz="2400" b="1" dirty="0">
                <a:latin typeface="Trebuchet MS"/>
                <a:cs typeface="Trebuchet MS"/>
              </a:rPr>
              <a:t>eran enseñados por el Maestro</a:t>
            </a:r>
          </a:p>
        </p:txBody>
      </p:sp>
      <p:sp>
        <p:nvSpPr>
          <p:cNvPr id="9" name="CaixaDeTexto 8"/>
          <p:cNvSpPr txBox="1"/>
          <p:nvPr/>
        </p:nvSpPr>
        <p:spPr>
          <a:xfrm>
            <a:off x="269885" y="3495273"/>
            <a:ext cx="360040" cy="1323439"/>
          </a:xfrm>
          <a:prstGeom prst="rect">
            <a:avLst/>
          </a:prstGeom>
          <a:noFill/>
        </p:spPr>
        <p:txBody>
          <a:bodyPr wrap="square" rtlCol="0">
            <a:spAutoFit/>
          </a:bodyPr>
          <a:lstStyle/>
          <a:p>
            <a:r>
              <a:rPr lang="pt-BR" sz="8000" dirty="0" smtClean="0">
                <a:latin typeface="Adobe Garamond Pro Bold" pitchFamily="18" charset="0"/>
              </a:rPr>
              <a:t>3</a:t>
            </a:r>
            <a:endParaRPr lang="pt-BR" sz="8000" dirty="0">
              <a:latin typeface="Adobe Garamond Pro Bold" pitchFamily="18" charset="0"/>
            </a:endParaRPr>
          </a:p>
        </p:txBody>
      </p:sp>
      <p:sp>
        <p:nvSpPr>
          <p:cNvPr id="10" name="Retângulo 9"/>
          <p:cNvSpPr/>
          <p:nvPr/>
        </p:nvSpPr>
        <p:spPr>
          <a:xfrm>
            <a:off x="440707" y="4834431"/>
            <a:ext cx="571546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sz="2400" b="1" dirty="0">
                <a:latin typeface="Trebuchet MS"/>
                <a:cs typeface="Trebuchet MS"/>
              </a:rPr>
              <a:t>eran entrenados para la misión</a:t>
            </a:r>
          </a:p>
        </p:txBody>
      </p:sp>
      <p:sp>
        <p:nvSpPr>
          <p:cNvPr id="11" name="CaixaDeTexto 10"/>
          <p:cNvSpPr txBox="1"/>
          <p:nvPr/>
        </p:nvSpPr>
        <p:spPr>
          <a:xfrm>
            <a:off x="251520" y="4392133"/>
            <a:ext cx="360040" cy="1323439"/>
          </a:xfrm>
          <a:prstGeom prst="rect">
            <a:avLst/>
          </a:prstGeom>
          <a:noFill/>
        </p:spPr>
        <p:txBody>
          <a:bodyPr wrap="square" rtlCol="0">
            <a:spAutoFit/>
          </a:bodyPr>
          <a:lstStyle/>
          <a:p>
            <a:r>
              <a:rPr lang="pt-BR" sz="8000" dirty="0" smtClean="0">
                <a:latin typeface="Adobe Garamond Pro Bold" pitchFamily="18" charset="0"/>
              </a:rPr>
              <a:t>4</a:t>
            </a:r>
            <a:endParaRPr lang="pt-BR" sz="8000" dirty="0">
              <a:latin typeface="Adobe Garamond Pro Bold" pitchFamily="18" charset="0"/>
            </a:endParaRPr>
          </a:p>
        </p:txBody>
      </p:sp>
      <p:sp>
        <p:nvSpPr>
          <p:cNvPr id="12" name="Retângulo 11"/>
          <p:cNvSpPr/>
          <p:nvPr/>
        </p:nvSpPr>
        <p:spPr>
          <a:xfrm>
            <a:off x="471963" y="5741887"/>
            <a:ext cx="5715469"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pt-BR" sz="2400" b="1" dirty="0" err="1">
                <a:latin typeface="Trebuchet MS"/>
                <a:cs typeface="Trebuchet MS"/>
              </a:rPr>
              <a:t>participaban</a:t>
            </a:r>
            <a:r>
              <a:rPr lang="pt-BR" sz="2400" b="1" dirty="0">
                <a:latin typeface="Trebuchet MS"/>
                <a:cs typeface="Trebuchet MS"/>
              </a:rPr>
              <a:t> </a:t>
            </a:r>
            <a:r>
              <a:rPr lang="pt-BR" sz="2400" b="1" dirty="0" err="1">
                <a:latin typeface="Trebuchet MS"/>
                <a:cs typeface="Trebuchet MS"/>
              </a:rPr>
              <a:t>del</a:t>
            </a:r>
            <a:r>
              <a:rPr lang="pt-BR" sz="2400" b="1" dirty="0">
                <a:latin typeface="Trebuchet MS"/>
                <a:cs typeface="Trebuchet MS"/>
              </a:rPr>
              <a:t> </a:t>
            </a:r>
            <a:r>
              <a:rPr lang="pt-BR" sz="2400" b="1" dirty="0" err="1">
                <a:latin typeface="Trebuchet MS"/>
                <a:cs typeface="Trebuchet MS"/>
              </a:rPr>
              <a:t>esfuerzo</a:t>
            </a:r>
            <a:r>
              <a:rPr lang="pt-BR" sz="2400" b="1" dirty="0">
                <a:latin typeface="Trebuchet MS"/>
                <a:cs typeface="Trebuchet MS"/>
              </a:rPr>
              <a:t> evangelizador</a:t>
            </a:r>
          </a:p>
        </p:txBody>
      </p:sp>
      <p:sp>
        <p:nvSpPr>
          <p:cNvPr id="13" name="CaixaDeTexto 12"/>
          <p:cNvSpPr txBox="1"/>
          <p:nvPr/>
        </p:nvSpPr>
        <p:spPr>
          <a:xfrm>
            <a:off x="282776" y="5299589"/>
            <a:ext cx="360040" cy="1323439"/>
          </a:xfrm>
          <a:prstGeom prst="rect">
            <a:avLst/>
          </a:prstGeom>
          <a:noFill/>
        </p:spPr>
        <p:txBody>
          <a:bodyPr wrap="square" rtlCol="0">
            <a:spAutoFit/>
          </a:bodyPr>
          <a:lstStyle/>
          <a:p>
            <a:r>
              <a:rPr lang="pt-BR" sz="8000" dirty="0" smtClean="0">
                <a:latin typeface="Adobe Garamond Pro Bold" pitchFamily="18" charset="0"/>
              </a:rPr>
              <a:t>5</a:t>
            </a:r>
            <a:endParaRPr lang="pt-BR" sz="8000" dirty="0">
              <a:latin typeface="Adobe Garamond Pro Bold" pitchFamily="18" charset="0"/>
            </a:endParaRPr>
          </a:p>
        </p:txBody>
      </p:sp>
    </p:spTree>
    <p:extLst>
      <p:ext uri="{BB962C8B-B14F-4D97-AF65-F5344CB8AC3E}">
        <p14:creationId xmlns:p14="http://schemas.microsoft.com/office/powerpoint/2010/main" xmlns="" val="41239599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67544" y="980728"/>
            <a:ext cx="5285895" cy="4955203"/>
          </a:xfrm>
          <a:prstGeom prst="rect">
            <a:avLst/>
          </a:prstGeom>
          <a:noFill/>
        </p:spPr>
        <p:txBody>
          <a:bodyPr wrap="square" rtlCol="0">
            <a:spAutoFit/>
          </a:bodyPr>
          <a:lstStyle/>
          <a:p>
            <a:r>
              <a:rPr lang="es-PE" sz="2800" b="1" dirty="0" smtClean="0">
                <a:latin typeface="Trebuchet MS"/>
                <a:cs typeface="Trebuchet MS"/>
              </a:rPr>
              <a:t>Propósito del Grupo pequeño</a:t>
            </a:r>
          </a:p>
          <a:p>
            <a:pPr algn="ctr"/>
            <a:endParaRPr lang="pt-BR" sz="2400" b="1" dirty="0">
              <a:latin typeface="Trebuchet MS"/>
              <a:cs typeface="Trebuchet MS"/>
            </a:endParaRPr>
          </a:p>
          <a:p>
            <a:pPr marL="457200" indent="-457200">
              <a:buAutoNum type="arabicParenBoth"/>
            </a:pPr>
            <a:r>
              <a:rPr lang="es-ES" sz="2400" dirty="0" smtClean="0">
                <a:latin typeface="Trebuchet MS"/>
                <a:cs typeface="Trebuchet MS"/>
              </a:rPr>
              <a:t>estar </a:t>
            </a:r>
            <a:r>
              <a:rPr lang="es-ES" sz="2400" dirty="0">
                <a:latin typeface="Trebuchet MS"/>
                <a:cs typeface="Trebuchet MS"/>
              </a:rPr>
              <a:t>con él en comunión espiritual, y </a:t>
            </a:r>
            <a:endParaRPr lang="es-ES" sz="2400" dirty="0" smtClean="0">
              <a:latin typeface="Trebuchet MS"/>
              <a:cs typeface="Trebuchet MS"/>
            </a:endParaRPr>
          </a:p>
          <a:p>
            <a:r>
              <a:rPr lang="es-ES" sz="2400" dirty="0" smtClean="0">
                <a:latin typeface="Trebuchet MS"/>
                <a:cs typeface="Trebuchet MS"/>
              </a:rPr>
              <a:t>(</a:t>
            </a:r>
            <a:r>
              <a:rPr lang="es-ES" sz="2400" dirty="0">
                <a:latin typeface="Trebuchet MS"/>
                <a:cs typeface="Trebuchet MS"/>
              </a:rPr>
              <a:t>2) proclamar su evangelio con poder.</a:t>
            </a:r>
          </a:p>
          <a:p>
            <a:endParaRPr lang="es-ES" sz="2400" b="1" dirty="0">
              <a:latin typeface="Trebuchet MS"/>
              <a:cs typeface="Trebuchet MS"/>
            </a:endParaRPr>
          </a:p>
          <a:p>
            <a:pPr marL="457200" indent="-457200" algn="ctr">
              <a:buAutoNum type="arabicParenBoth"/>
            </a:pPr>
            <a:endParaRPr lang="es-ES" sz="2400" b="1" dirty="0">
              <a:latin typeface="Trebuchet MS"/>
              <a:cs typeface="Trebuchet MS"/>
            </a:endParaRPr>
          </a:p>
          <a:p>
            <a:pPr algn="ctr"/>
            <a:r>
              <a:rPr lang="es-ES" sz="2400" b="1" dirty="0">
                <a:latin typeface="Trebuchet MS"/>
                <a:cs typeface="Trebuchet MS"/>
              </a:rPr>
              <a:t>“Después subió al monte, y llamó </a:t>
            </a:r>
          </a:p>
          <a:p>
            <a:pPr algn="ctr"/>
            <a:r>
              <a:rPr lang="es-ES" sz="2400" b="1" dirty="0">
                <a:latin typeface="Trebuchet MS"/>
                <a:cs typeface="Trebuchet MS"/>
              </a:rPr>
              <a:t>a sí a los que él quiso; y vinieron </a:t>
            </a:r>
          </a:p>
          <a:p>
            <a:pPr algn="ctr"/>
            <a:r>
              <a:rPr lang="es-ES" sz="2400" b="1" dirty="0">
                <a:latin typeface="Trebuchet MS"/>
                <a:cs typeface="Trebuchet MS"/>
              </a:rPr>
              <a:t>a él. Y estableció a doce, para que </a:t>
            </a:r>
          </a:p>
          <a:p>
            <a:pPr algn="ctr"/>
            <a:r>
              <a:rPr lang="es-ES" sz="2400" b="1" dirty="0">
                <a:latin typeface="Trebuchet MS"/>
                <a:cs typeface="Trebuchet MS"/>
              </a:rPr>
              <a:t>estuviesen con él, y para enviarlos </a:t>
            </a:r>
          </a:p>
          <a:p>
            <a:pPr algn="ctr"/>
            <a:r>
              <a:rPr lang="es-ES" sz="2400" b="1" dirty="0">
                <a:latin typeface="Trebuchet MS"/>
                <a:cs typeface="Trebuchet MS"/>
              </a:rPr>
              <a:t>a predicar” (Mar. 3:13, 14) </a:t>
            </a:r>
          </a:p>
        </p:txBody>
      </p:sp>
    </p:spTree>
    <p:extLst>
      <p:ext uri="{BB962C8B-B14F-4D97-AF65-F5344CB8AC3E}">
        <p14:creationId xmlns:p14="http://schemas.microsoft.com/office/powerpoint/2010/main" xmlns="" val="7387151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1064463"/>
            <a:ext cx="5176320" cy="5693866"/>
          </a:xfrm>
          <a:prstGeom prst="rect">
            <a:avLst/>
          </a:prstGeom>
          <a:noFill/>
        </p:spPr>
        <p:txBody>
          <a:bodyPr wrap="square" rtlCol="0">
            <a:spAutoFit/>
          </a:bodyPr>
          <a:lstStyle/>
          <a:p>
            <a:pPr algn="ctr"/>
            <a:r>
              <a:rPr lang="es-ES" sz="2800" b="1" dirty="0">
                <a:latin typeface="Trebuchet MS"/>
                <a:cs typeface="Trebuchet MS"/>
              </a:rPr>
              <a:t>En Marcos 3:13, Jesús llama a los </a:t>
            </a:r>
            <a:r>
              <a:rPr lang="es-ES" sz="2800" b="1" dirty="0" smtClean="0">
                <a:latin typeface="Trebuchet MS"/>
                <a:cs typeface="Trebuchet MS"/>
              </a:rPr>
              <a:t>discípulos </a:t>
            </a:r>
            <a:r>
              <a:rPr lang="es-ES" sz="2800" b="1" dirty="0">
                <a:latin typeface="Trebuchet MS"/>
                <a:cs typeface="Trebuchet MS"/>
              </a:rPr>
              <a:t>para que estén con él </a:t>
            </a:r>
            <a:r>
              <a:rPr lang="es-ES" sz="2800" b="1" dirty="0" smtClean="0">
                <a:solidFill>
                  <a:srgbClr val="FF0000"/>
                </a:solidFill>
                <a:latin typeface="Trebuchet MS"/>
                <a:cs typeface="Trebuchet MS"/>
              </a:rPr>
              <a:t>(</a:t>
            </a:r>
            <a:r>
              <a:rPr lang="es-ES" sz="2800" b="1" dirty="0">
                <a:solidFill>
                  <a:srgbClr val="FF0000"/>
                </a:solidFill>
                <a:latin typeface="Trebuchet MS"/>
                <a:cs typeface="Trebuchet MS"/>
              </a:rPr>
              <a:t>esa es la comunión</a:t>
            </a:r>
            <a:r>
              <a:rPr lang="es-ES" sz="2800" b="1" dirty="0" smtClean="0">
                <a:solidFill>
                  <a:srgbClr val="FF0000"/>
                </a:solidFill>
                <a:latin typeface="Trebuchet MS"/>
                <a:cs typeface="Trebuchet MS"/>
              </a:rPr>
              <a:t>)</a:t>
            </a:r>
          </a:p>
          <a:p>
            <a:pPr algn="ctr"/>
            <a:endParaRPr lang="es-ES" sz="2800" b="1" dirty="0">
              <a:solidFill>
                <a:srgbClr val="FF0000"/>
              </a:solidFill>
              <a:latin typeface="Trebuchet MS"/>
              <a:cs typeface="Trebuchet MS"/>
            </a:endParaRPr>
          </a:p>
          <a:p>
            <a:pPr algn="ctr"/>
            <a:r>
              <a:rPr lang="es-ES" sz="2800" b="1" dirty="0" smtClean="0">
                <a:latin typeface="Trebuchet MS"/>
                <a:cs typeface="Trebuchet MS"/>
              </a:rPr>
              <a:t>En Mateo 28:20, Jesús les promete que estará con ellos en su labor </a:t>
            </a:r>
            <a:r>
              <a:rPr lang="es-ES" sz="2800" b="1" dirty="0" smtClean="0">
                <a:solidFill>
                  <a:srgbClr val="FF0000"/>
                </a:solidFill>
                <a:latin typeface="Trebuchet MS"/>
                <a:cs typeface="Trebuchet MS"/>
              </a:rPr>
              <a:t>(es la misión en comunión</a:t>
            </a:r>
            <a:r>
              <a:rPr lang="es-ES" sz="2800" b="1" dirty="0" smtClean="0">
                <a:solidFill>
                  <a:srgbClr val="FF0000"/>
                </a:solidFill>
                <a:latin typeface="Trebuchet MS"/>
                <a:cs typeface="Trebuchet MS"/>
              </a:rPr>
              <a:t>)</a:t>
            </a:r>
          </a:p>
          <a:p>
            <a:pPr algn="ctr"/>
            <a:endParaRPr lang="es-ES" sz="2800" b="1" dirty="0">
              <a:solidFill>
                <a:srgbClr val="FF0000"/>
              </a:solidFill>
              <a:latin typeface="Trebuchet MS"/>
              <a:cs typeface="Trebuchet MS"/>
            </a:endParaRPr>
          </a:p>
          <a:p>
            <a:pPr algn="ctr"/>
            <a:r>
              <a:rPr lang="es-ES" sz="2800" b="1" dirty="0">
                <a:latin typeface="Trebuchet MS"/>
                <a:cs typeface="Trebuchet MS"/>
              </a:rPr>
              <a:t> En Hechos 1:4, Jesús reúne </a:t>
            </a:r>
          </a:p>
          <a:p>
            <a:pPr algn="ctr"/>
            <a:r>
              <a:rPr lang="es-ES" sz="2800" b="1" dirty="0">
                <a:latin typeface="Trebuchet MS"/>
                <a:cs typeface="Trebuchet MS"/>
              </a:rPr>
              <a:t>las dos marcas </a:t>
            </a:r>
            <a:r>
              <a:rPr lang="es-ES" sz="2800" b="1" dirty="0" smtClean="0">
                <a:latin typeface="Trebuchet MS"/>
                <a:cs typeface="Trebuchet MS"/>
              </a:rPr>
              <a:t>del discipulado</a:t>
            </a:r>
            <a:r>
              <a:rPr lang="es-ES" sz="2800" b="1" dirty="0">
                <a:latin typeface="Trebuchet MS"/>
                <a:cs typeface="Trebuchet MS"/>
              </a:rPr>
              <a:t>: </a:t>
            </a:r>
          </a:p>
          <a:p>
            <a:pPr algn="ctr"/>
            <a:r>
              <a:rPr lang="es-ES" sz="2800" b="1" dirty="0">
                <a:solidFill>
                  <a:srgbClr val="FF0000"/>
                </a:solidFill>
                <a:latin typeface="Trebuchet MS"/>
                <a:cs typeface="Trebuchet MS"/>
              </a:rPr>
              <a:t>comunión y misión</a:t>
            </a:r>
          </a:p>
        </p:txBody>
      </p:sp>
    </p:spTree>
    <p:extLst>
      <p:ext uri="{BB962C8B-B14F-4D97-AF65-F5344CB8AC3E}">
        <p14:creationId xmlns:p14="http://schemas.microsoft.com/office/powerpoint/2010/main" xmlns="" val="390436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solidFill>
            <a:srgbClr val="7A0C04"/>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3" name="CaixaDeTexto 2"/>
          <p:cNvSpPr txBox="1"/>
          <p:nvPr/>
        </p:nvSpPr>
        <p:spPr>
          <a:xfrm>
            <a:off x="-237952" y="2833481"/>
            <a:ext cx="9649072" cy="830997"/>
          </a:xfrm>
          <a:prstGeom prst="rect">
            <a:avLst/>
          </a:prstGeom>
          <a:noFill/>
        </p:spPr>
        <p:txBody>
          <a:bodyPr wrap="square" rtlCol="0">
            <a:spAutoFit/>
          </a:bodyPr>
          <a:lstStyle/>
          <a:p>
            <a:pPr algn="ctr"/>
            <a:r>
              <a:rPr lang="pt-BR" sz="4800" b="1" dirty="0">
                <a:solidFill>
                  <a:schemeClr val="bg1"/>
                </a:solidFill>
                <a:latin typeface="Trebuchet MS"/>
                <a:cs typeface="Trebuchet MS"/>
              </a:rPr>
              <a:t>CRISTIANISMO APOSTÓLICO </a:t>
            </a:r>
            <a:endParaRPr lang="pt-BR" sz="4800" b="1" dirty="0" smtClean="0">
              <a:solidFill>
                <a:schemeClr val="bg1"/>
              </a:solidFill>
              <a:latin typeface="Trebuchet MS"/>
              <a:cs typeface="Trebuchet MS"/>
            </a:endParaRPr>
          </a:p>
        </p:txBody>
      </p:sp>
    </p:spTree>
    <p:extLst>
      <p:ext uri="{BB962C8B-B14F-4D97-AF65-F5344CB8AC3E}">
        <p14:creationId xmlns:p14="http://schemas.microsoft.com/office/powerpoint/2010/main" xmlns="" val="468850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40421" y="1196752"/>
            <a:ext cx="5267684" cy="5262979"/>
          </a:xfrm>
          <a:prstGeom prst="rect">
            <a:avLst/>
          </a:prstGeom>
          <a:noFill/>
        </p:spPr>
        <p:txBody>
          <a:bodyPr wrap="square" rtlCol="0">
            <a:spAutoFit/>
          </a:bodyPr>
          <a:lstStyle/>
          <a:p>
            <a:pPr algn="ctr"/>
            <a:r>
              <a:rPr lang="es-ES" sz="2400" b="1" dirty="0">
                <a:latin typeface="Trebuchet MS"/>
                <a:cs typeface="Trebuchet MS"/>
              </a:rPr>
              <a:t>La iglesia apostólica tenía un modelo operacional cuya característica sobresaliente era la iglesia en las casas, reunida en los hogares de los hermanos; consecuentemente, en pequeños grupos.  </a:t>
            </a:r>
          </a:p>
          <a:p>
            <a:pPr algn="ctr"/>
            <a:endParaRPr lang="es-ES" sz="2400" b="1" dirty="0">
              <a:latin typeface="Trebuchet MS"/>
              <a:cs typeface="Trebuchet MS"/>
            </a:endParaRPr>
          </a:p>
          <a:p>
            <a:pPr algn="ctr"/>
            <a:r>
              <a:rPr lang="es-ES" sz="2400" b="1" dirty="0">
                <a:latin typeface="Trebuchet MS"/>
                <a:cs typeface="Trebuchet MS"/>
              </a:rPr>
              <a:t>La iglesia era entendida de esa manera: la iglesia de la casa de Aquila y Priscila (1 </a:t>
            </a:r>
            <a:r>
              <a:rPr lang="es-ES" sz="2400" b="1" dirty="0" err="1">
                <a:latin typeface="Trebuchet MS"/>
                <a:cs typeface="Trebuchet MS"/>
              </a:rPr>
              <a:t>Cor</a:t>
            </a:r>
            <a:r>
              <a:rPr lang="es-ES" sz="2400" b="1" dirty="0">
                <a:latin typeface="Trebuchet MS"/>
                <a:cs typeface="Trebuchet MS"/>
              </a:rPr>
              <a:t>. 16:19); la iglesia de la casa de Ninfa (Col. 4:15); la iglesia de la casa de Filemón (File. 2); etc.</a:t>
            </a:r>
          </a:p>
        </p:txBody>
      </p:sp>
    </p:spTree>
    <p:extLst>
      <p:ext uri="{BB962C8B-B14F-4D97-AF65-F5344CB8AC3E}">
        <p14:creationId xmlns:p14="http://schemas.microsoft.com/office/powerpoint/2010/main" xmlns="" val="3516075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680331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solidFill>
            <a:srgbClr val="7A0C04"/>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3" name="CaixaDeTexto 2"/>
          <p:cNvSpPr txBox="1"/>
          <p:nvPr/>
        </p:nvSpPr>
        <p:spPr>
          <a:xfrm>
            <a:off x="-237952" y="2833481"/>
            <a:ext cx="9649072" cy="830997"/>
          </a:xfrm>
          <a:prstGeom prst="rect">
            <a:avLst/>
          </a:prstGeom>
          <a:noFill/>
        </p:spPr>
        <p:txBody>
          <a:bodyPr wrap="square" rtlCol="0">
            <a:spAutoFit/>
          </a:bodyPr>
          <a:lstStyle/>
          <a:p>
            <a:pPr algn="ctr"/>
            <a:r>
              <a:rPr lang="pt-BR" sz="4800" b="1" dirty="0">
                <a:solidFill>
                  <a:schemeClr val="bg1"/>
                </a:solidFill>
                <a:latin typeface="Trebuchet MS"/>
                <a:cs typeface="Trebuchet MS"/>
              </a:rPr>
              <a:t>CASAS COMO LUGAR DE CULTO </a:t>
            </a:r>
            <a:endParaRPr lang="pt-BR" sz="4800" b="1" dirty="0" smtClean="0">
              <a:solidFill>
                <a:schemeClr val="bg1"/>
              </a:solidFill>
              <a:latin typeface="Trebuchet MS"/>
              <a:cs typeface="Trebuchet MS"/>
            </a:endParaRPr>
          </a:p>
        </p:txBody>
      </p:sp>
    </p:spTree>
    <p:extLst>
      <p:ext uri="{BB962C8B-B14F-4D97-AF65-F5344CB8AC3E}">
        <p14:creationId xmlns:p14="http://schemas.microsoft.com/office/powerpoint/2010/main" xmlns="" val="17547925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40419" y="851417"/>
            <a:ext cx="6347805" cy="6001643"/>
          </a:xfrm>
          <a:prstGeom prst="rect">
            <a:avLst/>
          </a:prstGeom>
          <a:noFill/>
        </p:spPr>
        <p:txBody>
          <a:bodyPr wrap="square" rtlCol="0">
            <a:spAutoFit/>
          </a:bodyPr>
          <a:lstStyle/>
          <a:p>
            <a:r>
              <a:rPr lang="es-ES" sz="2400" b="1" dirty="0">
                <a:latin typeface="Trebuchet MS"/>
                <a:cs typeface="Trebuchet MS"/>
              </a:rPr>
              <a:t>La historia de la iglesia del Nuevo Testamento está tan relacionada con las casas como la iglesia de la Edad Media está relacionada con las catedrales</a:t>
            </a:r>
          </a:p>
          <a:p>
            <a:r>
              <a:rPr lang="es-ES" sz="2400" b="1" dirty="0">
                <a:latin typeface="Trebuchet MS"/>
                <a:cs typeface="Trebuchet MS"/>
              </a:rPr>
              <a:t>La religión sucedía en las casas, en grupos pequeños. </a:t>
            </a:r>
            <a:endParaRPr lang="es-ES" sz="2400" b="1" dirty="0" smtClean="0">
              <a:latin typeface="Trebuchet MS"/>
              <a:cs typeface="Trebuchet MS"/>
            </a:endParaRPr>
          </a:p>
          <a:p>
            <a:endParaRPr lang="es-ES" sz="2400" b="1" dirty="0">
              <a:latin typeface="Trebuchet MS"/>
              <a:cs typeface="Trebuchet MS"/>
            </a:endParaRPr>
          </a:p>
          <a:p>
            <a:r>
              <a:rPr lang="es-ES" sz="2400" dirty="0">
                <a:latin typeface="Trebuchet MS"/>
                <a:cs typeface="Trebuchet MS"/>
              </a:rPr>
              <a:t>En la iglesia se reunía para fines de culto (</a:t>
            </a:r>
            <a:r>
              <a:rPr lang="es-ES" sz="2400" dirty="0" err="1">
                <a:latin typeface="Trebuchet MS"/>
                <a:cs typeface="Trebuchet MS"/>
              </a:rPr>
              <a:t>Rom</a:t>
            </a:r>
            <a:r>
              <a:rPr lang="es-ES" sz="2400" dirty="0">
                <a:latin typeface="Trebuchet MS"/>
                <a:cs typeface="Trebuchet MS"/>
              </a:rPr>
              <a:t>. 16:5; 1 </a:t>
            </a:r>
            <a:r>
              <a:rPr lang="es-ES" sz="2400" dirty="0" err="1">
                <a:latin typeface="Trebuchet MS"/>
                <a:cs typeface="Trebuchet MS"/>
              </a:rPr>
              <a:t>Cor</a:t>
            </a:r>
            <a:r>
              <a:rPr lang="es-ES" sz="2400" dirty="0">
                <a:latin typeface="Trebuchet MS"/>
                <a:cs typeface="Trebuchet MS"/>
              </a:rPr>
              <a:t>. 16:19; Col. 4:15; File. 2</a:t>
            </a:r>
            <a:r>
              <a:rPr lang="es-ES" sz="2400" dirty="0" smtClean="0">
                <a:latin typeface="Trebuchet MS"/>
                <a:cs typeface="Trebuchet MS"/>
              </a:rPr>
              <a:t>),</a:t>
            </a:r>
          </a:p>
          <a:p>
            <a:r>
              <a:rPr lang="es-ES" sz="2400" dirty="0" smtClean="0">
                <a:latin typeface="Trebuchet MS"/>
                <a:cs typeface="Trebuchet MS"/>
              </a:rPr>
              <a:t> </a:t>
            </a:r>
            <a:endParaRPr lang="es-ES" sz="2400" dirty="0">
              <a:latin typeface="Trebuchet MS"/>
              <a:cs typeface="Trebuchet MS"/>
            </a:endParaRPr>
          </a:p>
          <a:p>
            <a:r>
              <a:rPr lang="es-ES" sz="2400" dirty="0">
                <a:latin typeface="Trebuchet MS"/>
                <a:cs typeface="Trebuchet MS"/>
              </a:rPr>
              <a:t>En la liturgia, constaba la comunión, por ejemplo, compartir el pan (</a:t>
            </a:r>
            <a:r>
              <a:rPr lang="es-ES" sz="2400" dirty="0" err="1">
                <a:latin typeface="Trebuchet MS"/>
                <a:cs typeface="Trebuchet MS"/>
              </a:rPr>
              <a:t>Hech</a:t>
            </a:r>
            <a:r>
              <a:rPr lang="es-ES" sz="2400" dirty="0">
                <a:latin typeface="Trebuchet MS"/>
                <a:cs typeface="Trebuchet MS"/>
              </a:rPr>
              <a:t>. 2:46; 6:4; 1 </a:t>
            </a:r>
            <a:r>
              <a:rPr lang="es-ES" sz="2400" dirty="0" err="1">
                <a:latin typeface="Trebuchet MS"/>
                <a:cs typeface="Trebuchet MS"/>
              </a:rPr>
              <a:t>Cor</a:t>
            </a:r>
            <a:r>
              <a:rPr lang="es-ES" sz="2400" dirty="0">
                <a:latin typeface="Trebuchet MS"/>
                <a:cs typeface="Trebuchet MS"/>
              </a:rPr>
              <a:t>. 11:20-27); la experiencia de la oración (</a:t>
            </a:r>
            <a:r>
              <a:rPr lang="es-ES" sz="2400" dirty="0" err="1">
                <a:latin typeface="Trebuchet MS"/>
                <a:cs typeface="Trebuchet MS"/>
              </a:rPr>
              <a:t>Hech</a:t>
            </a:r>
            <a:r>
              <a:rPr lang="es-ES" sz="2400" dirty="0">
                <a:latin typeface="Trebuchet MS"/>
                <a:cs typeface="Trebuchet MS"/>
              </a:rPr>
              <a:t>. 1:14; 12:5; 12:1-19), la lectura de la Palabra (</a:t>
            </a:r>
            <a:r>
              <a:rPr lang="es-ES" sz="2400" dirty="0" err="1">
                <a:latin typeface="Trebuchet MS"/>
                <a:cs typeface="Trebuchet MS"/>
              </a:rPr>
              <a:t>Hech</a:t>
            </a:r>
            <a:r>
              <a:rPr lang="es-ES" sz="2400" dirty="0">
                <a:latin typeface="Trebuchet MS"/>
                <a:cs typeface="Trebuchet MS"/>
              </a:rPr>
              <a:t>. 15:30, 31) y el poder del testimonio (</a:t>
            </a:r>
            <a:r>
              <a:rPr lang="es-ES" sz="2400" dirty="0" err="1">
                <a:latin typeface="Trebuchet MS"/>
                <a:cs typeface="Trebuchet MS"/>
              </a:rPr>
              <a:t>Hech</a:t>
            </a:r>
            <a:r>
              <a:rPr lang="es-ES" sz="2400" dirty="0">
                <a:latin typeface="Trebuchet MS"/>
                <a:cs typeface="Trebuchet MS"/>
              </a:rPr>
              <a:t>. 1:8; 10:39). </a:t>
            </a:r>
          </a:p>
        </p:txBody>
      </p:sp>
    </p:spTree>
    <p:extLst>
      <p:ext uri="{BB962C8B-B14F-4D97-AF65-F5344CB8AC3E}">
        <p14:creationId xmlns:p14="http://schemas.microsoft.com/office/powerpoint/2010/main" xmlns="" val="3052602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836712"/>
            <a:ext cx="5483709" cy="5693866"/>
          </a:xfrm>
          <a:prstGeom prst="rect">
            <a:avLst/>
          </a:prstGeom>
          <a:noFill/>
        </p:spPr>
        <p:txBody>
          <a:bodyPr wrap="square" rtlCol="0">
            <a:spAutoFit/>
          </a:bodyPr>
          <a:lstStyle/>
          <a:p>
            <a:pPr algn="ctr"/>
            <a:r>
              <a:rPr lang="es-ES" sz="2800" b="1" dirty="0">
                <a:latin typeface="Trebuchet MS"/>
                <a:cs typeface="Trebuchet MS"/>
              </a:rPr>
              <a:t>De los seis bautismos del Espíritu Santo narrados en el libro de Hechos, por lo menos cuatro ocurrieron en casas, en grupos pequeños (</a:t>
            </a:r>
            <a:r>
              <a:rPr lang="es-ES" sz="2800" b="1" dirty="0" err="1">
                <a:latin typeface="Trebuchet MS"/>
                <a:cs typeface="Trebuchet MS"/>
              </a:rPr>
              <a:t>Hech</a:t>
            </a:r>
            <a:r>
              <a:rPr lang="es-ES" sz="2800" b="1" dirty="0">
                <a:latin typeface="Trebuchet MS"/>
                <a:cs typeface="Trebuchet MS"/>
              </a:rPr>
              <a:t>. 2:4; 4:31; 8:17; 9:17; 10:44; 19:6</a:t>
            </a:r>
            <a:r>
              <a:rPr lang="es-ES" sz="2800" b="1" dirty="0" smtClean="0">
                <a:latin typeface="Trebuchet MS"/>
                <a:cs typeface="Trebuchet MS"/>
              </a:rPr>
              <a:t>).</a:t>
            </a:r>
          </a:p>
          <a:p>
            <a:pPr algn="ctr"/>
            <a:endParaRPr lang="es-ES" sz="2800" b="1" dirty="0">
              <a:latin typeface="Trebuchet MS"/>
              <a:cs typeface="Trebuchet MS"/>
            </a:endParaRPr>
          </a:p>
          <a:p>
            <a:pPr algn="ctr"/>
            <a:r>
              <a:rPr lang="es-ES" sz="2800" b="1" dirty="0">
                <a:latin typeface="Trebuchet MS"/>
                <a:cs typeface="Trebuchet MS"/>
              </a:rPr>
              <a:t>Mientras tanto, la iglesia se fortalecía en la fe (</a:t>
            </a:r>
            <a:r>
              <a:rPr lang="es-ES" sz="2800" b="1" dirty="0" err="1">
                <a:latin typeface="Trebuchet MS"/>
                <a:cs typeface="Trebuchet MS"/>
              </a:rPr>
              <a:t>Hech</a:t>
            </a:r>
            <a:r>
              <a:rPr lang="es-ES" sz="2800" b="1" dirty="0">
                <a:latin typeface="Trebuchet MS"/>
                <a:cs typeface="Trebuchet MS"/>
              </a:rPr>
              <a:t>. 16:5), se edificaba y caminaba en el temor del Señor (</a:t>
            </a:r>
            <a:r>
              <a:rPr lang="es-ES" sz="2800" b="1" dirty="0" err="1">
                <a:latin typeface="Trebuchet MS"/>
                <a:cs typeface="Trebuchet MS"/>
              </a:rPr>
              <a:t>Hech</a:t>
            </a:r>
            <a:r>
              <a:rPr lang="es-ES" sz="2800" b="1" dirty="0">
                <a:latin typeface="Trebuchet MS"/>
                <a:cs typeface="Trebuchet MS"/>
              </a:rPr>
              <a:t>. 9:31), crecía y se esparcía por el mundo (</a:t>
            </a:r>
            <a:r>
              <a:rPr lang="es-ES" sz="2800" b="1" dirty="0" err="1">
                <a:latin typeface="Trebuchet MS"/>
                <a:cs typeface="Trebuchet MS"/>
              </a:rPr>
              <a:t>Hech</a:t>
            </a:r>
            <a:r>
              <a:rPr lang="es-ES" sz="2800" b="1" dirty="0">
                <a:latin typeface="Trebuchet MS"/>
                <a:cs typeface="Trebuchet MS"/>
              </a:rPr>
              <a:t>. 8:5, 14; 9:3).</a:t>
            </a:r>
          </a:p>
        </p:txBody>
      </p:sp>
    </p:spTree>
    <p:extLst>
      <p:ext uri="{BB962C8B-B14F-4D97-AF65-F5344CB8AC3E}">
        <p14:creationId xmlns:p14="http://schemas.microsoft.com/office/powerpoint/2010/main" xmlns="" val="28259348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2204864"/>
            <a:ext cx="5483709" cy="3970318"/>
          </a:xfrm>
          <a:prstGeom prst="rect">
            <a:avLst/>
          </a:prstGeom>
          <a:noFill/>
        </p:spPr>
        <p:txBody>
          <a:bodyPr wrap="square" rtlCol="0">
            <a:spAutoFit/>
          </a:bodyPr>
          <a:lstStyle/>
          <a:p>
            <a:pPr algn="ctr"/>
            <a:r>
              <a:rPr lang="es-ES" sz="2800" b="1" dirty="0">
                <a:latin typeface="Trebuchet MS"/>
                <a:cs typeface="Trebuchet MS"/>
              </a:rPr>
              <a:t>El Nuevo Testamento registra, por lo menos, 229 veces la palabra “casa”. En su importante estudio sobre esta palabra, casa, en el Nuevo Testamento, Otto Michel, en el tópico “La casa como un grupo en la estructura de la comunidad cristiana”, declara:</a:t>
            </a:r>
          </a:p>
        </p:txBody>
      </p:sp>
    </p:spTree>
    <p:extLst>
      <p:ext uri="{BB962C8B-B14F-4D97-AF65-F5344CB8AC3E}">
        <p14:creationId xmlns:p14="http://schemas.microsoft.com/office/powerpoint/2010/main" xmlns="" val="5519182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5536" y="1484784"/>
            <a:ext cx="5011249" cy="4524315"/>
          </a:xfrm>
          <a:prstGeom prst="rect">
            <a:avLst/>
          </a:prstGeom>
          <a:noFill/>
        </p:spPr>
        <p:txBody>
          <a:bodyPr wrap="square" rtlCol="0">
            <a:spAutoFit/>
          </a:bodyPr>
          <a:lstStyle/>
          <a:p>
            <a:pPr algn="ctr"/>
            <a:r>
              <a:rPr lang="es-ES" sz="2400" b="1" dirty="0">
                <a:latin typeface="Trebuchet MS"/>
                <a:cs typeface="Trebuchet MS"/>
              </a:rPr>
              <a:t>“El primitivo cristianismo estructura su congregación en familias, grupos y ‘casas’. La casa era tanto un local de comunión como un local de encuentro. Así, leemos de la casa de </a:t>
            </a:r>
            <a:r>
              <a:rPr lang="es-ES" sz="2400" b="1" dirty="0" err="1">
                <a:latin typeface="Trebuchet MS"/>
                <a:cs typeface="Trebuchet MS"/>
              </a:rPr>
              <a:t>Estéfanas</a:t>
            </a:r>
            <a:r>
              <a:rPr lang="es-ES" sz="2400" b="1" dirty="0">
                <a:latin typeface="Trebuchet MS"/>
                <a:cs typeface="Trebuchet MS"/>
              </a:rPr>
              <a:t> (1 </a:t>
            </a:r>
            <a:r>
              <a:rPr lang="es-ES" sz="2400" b="1" dirty="0" err="1">
                <a:latin typeface="Trebuchet MS"/>
                <a:cs typeface="Trebuchet MS"/>
              </a:rPr>
              <a:t>Cor</a:t>
            </a:r>
            <a:r>
              <a:rPr lang="es-ES" sz="2400" b="1" dirty="0">
                <a:latin typeface="Trebuchet MS"/>
                <a:cs typeface="Trebuchet MS"/>
              </a:rPr>
              <a:t>. 1:16), la casa de Filemón (Fil. 2), la casa de Cornelio (</a:t>
            </a:r>
            <a:r>
              <a:rPr lang="es-ES" sz="2400" b="1" dirty="0" err="1">
                <a:latin typeface="Trebuchet MS"/>
                <a:cs typeface="Trebuchet MS"/>
              </a:rPr>
              <a:t>Hech</a:t>
            </a:r>
            <a:r>
              <a:rPr lang="es-ES" sz="2400" b="1" dirty="0">
                <a:latin typeface="Trebuchet MS"/>
                <a:cs typeface="Trebuchet MS"/>
              </a:rPr>
              <a:t>. 11:14), la casa de Lidia (</a:t>
            </a:r>
            <a:r>
              <a:rPr lang="es-ES" sz="2400" b="1" dirty="0" err="1">
                <a:latin typeface="Trebuchet MS"/>
                <a:cs typeface="Trebuchet MS"/>
              </a:rPr>
              <a:t>Hech</a:t>
            </a:r>
            <a:r>
              <a:rPr lang="es-ES" sz="2400" b="1" dirty="0">
                <a:latin typeface="Trebuchet MS"/>
                <a:cs typeface="Trebuchet MS"/>
              </a:rPr>
              <a:t>. 16:15), la casa de la prisión del gobernador en </a:t>
            </a:r>
            <a:r>
              <a:rPr lang="es-ES" sz="2400" b="1" dirty="0" err="1">
                <a:latin typeface="Trebuchet MS"/>
                <a:cs typeface="Trebuchet MS"/>
              </a:rPr>
              <a:t>Filipos</a:t>
            </a:r>
            <a:r>
              <a:rPr lang="es-ES" sz="2400" b="1" dirty="0">
                <a:latin typeface="Trebuchet MS"/>
                <a:cs typeface="Trebuchet MS"/>
              </a:rPr>
              <a:t> (</a:t>
            </a:r>
            <a:r>
              <a:rPr lang="es-ES" sz="2400" b="1" dirty="0" err="1">
                <a:latin typeface="Trebuchet MS"/>
                <a:cs typeface="Trebuchet MS"/>
              </a:rPr>
              <a:t>Hech</a:t>
            </a:r>
            <a:r>
              <a:rPr lang="es-ES" sz="2400" b="1" dirty="0">
                <a:latin typeface="Trebuchet MS"/>
                <a:cs typeface="Trebuchet MS"/>
              </a:rPr>
              <a:t>. 16:31, 34), etc. </a:t>
            </a:r>
            <a:endParaRPr lang="pt-BR" sz="2400" b="1" dirty="0">
              <a:latin typeface="Trebuchet MS"/>
              <a:cs typeface="Trebuchet MS"/>
            </a:endParaRPr>
          </a:p>
        </p:txBody>
      </p:sp>
    </p:spTree>
    <p:extLst>
      <p:ext uri="{BB962C8B-B14F-4D97-AF65-F5344CB8AC3E}">
        <p14:creationId xmlns:p14="http://schemas.microsoft.com/office/powerpoint/2010/main" xmlns="" val="20619711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07504" y="980728"/>
            <a:ext cx="5184576" cy="4524315"/>
          </a:xfrm>
          <a:prstGeom prst="rect">
            <a:avLst/>
          </a:prstGeom>
          <a:noFill/>
        </p:spPr>
        <p:txBody>
          <a:bodyPr wrap="square" rtlCol="0">
            <a:spAutoFit/>
          </a:bodyPr>
          <a:lstStyle/>
          <a:p>
            <a:pPr algn="ctr"/>
            <a:r>
              <a:rPr lang="pt-BR" sz="2400" b="1" dirty="0" smtClean="0">
                <a:latin typeface="Trebuchet MS"/>
                <a:cs typeface="Trebuchet MS"/>
              </a:rPr>
              <a:t>...</a:t>
            </a:r>
            <a:r>
              <a:rPr lang="es-ES" sz="2400" b="1" dirty="0" smtClean="0">
                <a:latin typeface="Trebuchet MS"/>
                <a:cs typeface="Trebuchet MS"/>
              </a:rPr>
              <a:t>La </a:t>
            </a:r>
            <a:r>
              <a:rPr lang="es-ES" sz="2400" b="1" dirty="0">
                <a:latin typeface="Trebuchet MS"/>
                <a:cs typeface="Trebuchet MS"/>
              </a:rPr>
              <a:t>casa y la familia son los grupos naturales menores, en la estructura de la congregación. Hay una interesante observación en Hechos 20:20: ‘Ustedes saben que no he vacilado en predicarles nada que les fuera de provecho, sino que les he enseñado públicamente y en las casas’. Como predicador público, el apóstol [Pablo] dio instrucciones en las casas en los encuentros de la comunidad” </a:t>
            </a:r>
          </a:p>
        </p:txBody>
      </p:sp>
    </p:spTree>
    <p:extLst>
      <p:ext uri="{BB962C8B-B14F-4D97-AF65-F5344CB8AC3E}">
        <p14:creationId xmlns:p14="http://schemas.microsoft.com/office/powerpoint/2010/main" xmlns="" val="37710964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1404715"/>
            <a:ext cx="5544616" cy="4893647"/>
          </a:xfrm>
          <a:prstGeom prst="rect">
            <a:avLst/>
          </a:prstGeom>
          <a:noFill/>
        </p:spPr>
        <p:txBody>
          <a:bodyPr wrap="square" rtlCol="0">
            <a:spAutoFit/>
          </a:bodyPr>
          <a:lstStyle/>
          <a:p>
            <a:pPr algn="ctr"/>
            <a:r>
              <a:rPr lang="pt-BR" sz="2400" b="1" dirty="0">
                <a:latin typeface="Trebuchet MS"/>
                <a:cs typeface="Trebuchet MS"/>
              </a:rPr>
              <a:t>Wolfgang </a:t>
            </a:r>
            <a:r>
              <a:rPr lang="pt-BR" sz="2400" b="1" dirty="0" err="1">
                <a:latin typeface="Trebuchet MS"/>
                <a:cs typeface="Trebuchet MS"/>
              </a:rPr>
              <a:t>Simson</a:t>
            </a:r>
            <a:r>
              <a:rPr lang="pt-BR" sz="2400" b="1" dirty="0">
                <a:latin typeface="Trebuchet MS"/>
                <a:cs typeface="Trebuchet MS"/>
              </a:rPr>
              <a:t>: </a:t>
            </a:r>
            <a:endParaRPr lang="pt-BR" sz="2400" b="1" dirty="0" smtClean="0">
              <a:latin typeface="Trebuchet MS"/>
              <a:cs typeface="Trebuchet MS"/>
            </a:endParaRPr>
          </a:p>
          <a:p>
            <a:pPr algn="ctr"/>
            <a:endParaRPr lang="pt-BR" sz="2400" b="1" dirty="0">
              <a:latin typeface="Trebuchet MS"/>
              <a:cs typeface="Trebuchet MS"/>
            </a:endParaRPr>
          </a:p>
          <a:p>
            <a:pPr algn="ctr"/>
            <a:r>
              <a:rPr lang="es-ES" sz="2400" dirty="0">
                <a:latin typeface="Trebuchet MS"/>
                <a:cs typeface="Trebuchet MS"/>
              </a:rPr>
              <a:t>la iglesia en el periodo apostólico funcionaba en las casas no como una estrategia, sino como la única manera por la cual podría subsistir. </a:t>
            </a:r>
            <a:endParaRPr lang="es-ES" sz="2400" dirty="0" smtClean="0">
              <a:latin typeface="Trebuchet MS"/>
              <a:cs typeface="Trebuchet MS"/>
            </a:endParaRPr>
          </a:p>
          <a:p>
            <a:pPr algn="ctr"/>
            <a:endParaRPr lang="es-ES" sz="2400" dirty="0">
              <a:latin typeface="Trebuchet MS"/>
              <a:cs typeface="Trebuchet MS"/>
            </a:endParaRPr>
          </a:p>
          <a:p>
            <a:pPr algn="ctr"/>
            <a:r>
              <a:rPr lang="es-ES" sz="2400" dirty="0">
                <a:latin typeface="Trebuchet MS"/>
                <a:cs typeface="Trebuchet MS"/>
              </a:rPr>
              <a:t> “los primeros cristianos –incluso durante muchos años después de la conclusión del canon bíblico- se reunían en casas, generalmente en el recinto mayor que uno de los miembros disponía”.</a:t>
            </a:r>
          </a:p>
        </p:txBody>
      </p:sp>
    </p:spTree>
    <p:extLst>
      <p:ext uri="{BB962C8B-B14F-4D97-AF65-F5344CB8AC3E}">
        <p14:creationId xmlns:p14="http://schemas.microsoft.com/office/powerpoint/2010/main" xmlns="" val="13963295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1404715"/>
            <a:ext cx="5544616" cy="4893647"/>
          </a:xfrm>
          <a:prstGeom prst="rect">
            <a:avLst/>
          </a:prstGeom>
          <a:noFill/>
        </p:spPr>
        <p:txBody>
          <a:bodyPr wrap="square" rtlCol="0">
            <a:spAutoFit/>
          </a:bodyPr>
          <a:lstStyle/>
          <a:p>
            <a:pPr algn="ctr"/>
            <a:r>
              <a:rPr lang="pt-BR" sz="2400" b="1" dirty="0" err="1">
                <a:latin typeface="Trebuchet MS"/>
                <a:cs typeface="Trebuchet MS"/>
              </a:rPr>
              <a:t>Gareth</a:t>
            </a:r>
            <a:r>
              <a:rPr lang="pt-BR" sz="2400" b="1" dirty="0">
                <a:latin typeface="Trebuchet MS"/>
                <a:cs typeface="Trebuchet MS"/>
              </a:rPr>
              <a:t> </a:t>
            </a:r>
            <a:r>
              <a:rPr lang="pt-BR" sz="2400" b="1" dirty="0" err="1">
                <a:latin typeface="Trebuchet MS"/>
                <a:cs typeface="Trebuchet MS"/>
              </a:rPr>
              <a:t>Weldon</a:t>
            </a:r>
            <a:r>
              <a:rPr lang="pt-BR" sz="2400" b="1" dirty="0">
                <a:latin typeface="Trebuchet MS"/>
                <a:cs typeface="Trebuchet MS"/>
              </a:rPr>
              <a:t> </a:t>
            </a:r>
            <a:r>
              <a:rPr lang="pt-BR" sz="2400" b="1" dirty="0" err="1">
                <a:latin typeface="Trebuchet MS"/>
                <a:cs typeface="Trebuchet MS"/>
              </a:rPr>
              <a:t>Icenogle</a:t>
            </a:r>
            <a:r>
              <a:rPr lang="pt-BR" sz="2400" b="1" dirty="0">
                <a:latin typeface="Trebuchet MS"/>
                <a:cs typeface="Trebuchet MS"/>
              </a:rPr>
              <a:t>: </a:t>
            </a:r>
          </a:p>
          <a:p>
            <a:pPr algn="ctr"/>
            <a:endParaRPr lang="pt-BR" sz="2400" b="1" dirty="0">
              <a:latin typeface="Trebuchet MS"/>
              <a:cs typeface="Trebuchet MS"/>
            </a:endParaRPr>
          </a:p>
          <a:p>
            <a:pPr algn="ctr"/>
            <a:r>
              <a:rPr lang="es-ES" sz="2400" dirty="0">
                <a:latin typeface="Trebuchet MS"/>
                <a:cs typeface="Trebuchet MS"/>
              </a:rPr>
              <a:t>“durante los tiempos del Nuevo Testamento, el pueblo de Dios continuó teniendo encuentros en grupos pequeños llamados </a:t>
            </a:r>
            <a:r>
              <a:rPr lang="es-ES" sz="2400" dirty="0" err="1">
                <a:latin typeface="Trebuchet MS"/>
                <a:cs typeface="Trebuchet MS"/>
              </a:rPr>
              <a:t>ekklesía</a:t>
            </a:r>
            <a:r>
              <a:rPr lang="es-ES" sz="2400" dirty="0">
                <a:latin typeface="Trebuchet MS"/>
                <a:cs typeface="Trebuchet MS"/>
              </a:rPr>
              <a:t> (reuniones o iglesias)”. (</a:t>
            </a:r>
            <a:r>
              <a:rPr lang="es-ES" sz="2400" dirty="0" err="1">
                <a:latin typeface="Trebuchet MS"/>
                <a:cs typeface="Trebuchet MS"/>
              </a:rPr>
              <a:t>Hech</a:t>
            </a:r>
            <a:r>
              <a:rPr lang="es-ES" sz="2400" dirty="0">
                <a:latin typeface="Trebuchet MS"/>
                <a:cs typeface="Trebuchet MS"/>
              </a:rPr>
              <a:t>. 4:23-31)</a:t>
            </a:r>
          </a:p>
          <a:p>
            <a:pPr algn="ctr"/>
            <a:endParaRPr lang="es-ES" sz="2400" dirty="0">
              <a:latin typeface="Trebuchet MS"/>
              <a:cs typeface="Trebuchet MS"/>
            </a:endParaRPr>
          </a:p>
          <a:p>
            <a:pPr algn="ctr"/>
            <a:r>
              <a:rPr lang="es-ES" sz="2400" dirty="0">
                <a:latin typeface="Trebuchet MS"/>
                <a:cs typeface="Trebuchet MS"/>
              </a:rPr>
              <a:t>Este es un consistente principio de funcionamiento de los grupos pequeños del presente: las reuniones en la casas </a:t>
            </a:r>
          </a:p>
        </p:txBody>
      </p:sp>
    </p:spTree>
    <p:extLst>
      <p:ext uri="{BB962C8B-B14F-4D97-AF65-F5344CB8AC3E}">
        <p14:creationId xmlns:p14="http://schemas.microsoft.com/office/powerpoint/2010/main" xmlns="" val="3456948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97008" y="905312"/>
            <a:ext cx="5131644" cy="2308324"/>
          </a:xfrm>
          <a:prstGeom prst="rect">
            <a:avLst/>
          </a:prstGeom>
          <a:noFill/>
        </p:spPr>
        <p:txBody>
          <a:bodyPr wrap="square" rtlCol="0">
            <a:spAutoFit/>
          </a:bodyPr>
          <a:lstStyle/>
          <a:p>
            <a:r>
              <a:rPr lang="es-ES" sz="2400" b="1" dirty="0" err="1">
                <a:latin typeface="Trebuchet MS"/>
                <a:cs typeface="Trebuchet MS"/>
              </a:rPr>
              <a:t>Ernest</a:t>
            </a:r>
            <a:r>
              <a:rPr lang="es-ES" sz="2400" b="1" dirty="0">
                <a:latin typeface="Trebuchet MS"/>
                <a:cs typeface="Trebuchet MS"/>
              </a:rPr>
              <a:t> Martin, que también clasifica el crecimiento de las iglesias en casa como “fenómeno”, presenta algunos argumentos que refuerzan su importancia:</a:t>
            </a:r>
          </a:p>
        </p:txBody>
      </p:sp>
      <p:sp>
        <p:nvSpPr>
          <p:cNvPr id="2" name="Retângulo 1"/>
          <p:cNvSpPr/>
          <p:nvPr/>
        </p:nvSpPr>
        <p:spPr>
          <a:xfrm>
            <a:off x="683568" y="3573016"/>
            <a:ext cx="4572000" cy="224676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r>
              <a:rPr lang="es-ES" sz="2800" dirty="0" smtClean="0">
                <a:latin typeface="Trebuchet MS"/>
                <a:cs typeface="Trebuchet MS"/>
              </a:rPr>
              <a:t>1. La </a:t>
            </a:r>
            <a:r>
              <a:rPr lang="es-ES" sz="2800" dirty="0">
                <a:latin typeface="Trebuchet MS"/>
                <a:cs typeface="Trebuchet MS"/>
              </a:rPr>
              <a:t>iglesia adoptó el sistema de iglesias en casas, incluso antes del momento en que sufrieron persecución.</a:t>
            </a:r>
          </a:p>
        </p:txBody>
      </p:sp>
    </p:spTree>
    <p:extLst>
      <p:ext uri="{BB962C8B-B14F-4D97-AF65-F5344CB8AC3E}">
        <p14:creationId xmlns:p14="http://schemas.microsoft.com/office/powerpoint/2010/main" xmlns="" val="19851351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25026" y="2924944"/>
            <a:ext cx="6768752" cy="2677656"/>
          </a:xfrm>
          <a:prstGeom prst="rect">
            <a:avLst/>
          </a:prstGeom>
          <a:effectLst>
            <a:outerShdw blurRad="76200" dir="18900000" sy="23000" kx="-1200000" algn="b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sz="2800" dirty="0" smtClean="0">
                <a:latin typeface="Trebuchet MS"/>
                <a:cs typeface="Trebuchet MS"/>
              </a:rPr>
              <a:t>3. </a:t>
            </a:r>
            <a:r>
              <a:rPr lang="es-ES" sz="2800" dirty="0">
                <a:latin typeface="Trebuchet MS"/>
                <a:cs typeface="Trebuchet MS"/>
              </a:rPr>
              <a:t>En grandes ciudades, tales como Corintio y Roma, había más de una iglesia en casas. Esto puede explicar, en parte, las divisiones en Corintio. Se reunían grandes asambleas, compuestas por grupos menores (</a:t>
            </a:r>
            <a:r>
              <a:rPr lang="es-ES" sz="2800" dirty="0" err="1">
                <a:latin typeface="Trebuchet MS"/>
                <a:cs typeface="Trebuchet MS"/>
              </a:rPr>
              <a:t>Rom</a:t>
            </a:r>
            <a:r>
              <a:rPr lang="es-ES" sz="2800" dirty="0">
                <a:latin typeface="Trebuchet MS"/>
                <a:cs typeface="Trebuchet MS"/>
              </a:rPr>
              <a:t>. 16:23).</a:t>
            </a:r>
          </a:p>
        </p:txBody>
      </p:sp>
      <p:sp>
        <p:nvSpPr>
          <p:cNvPr id="2" name="Retângulo 1"/>
          <p:cNvSpPr/>
          <p:nvPr/>
        </p:nvSpPr>
        <p:spPr>
          <a:xfrm>
            <a:off x="225026" y="1196752"/>
            <a:ext cx="6768752"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pt-BR" sz="2800" dirty="0" smtClean="0">
                <a:latin typeface="Trebuchet MS"/>
                <a:cs typeface="Trebuchet MS"/>
              </a:rPr>
              <a:t>2. </a:t>
            </a:r>
            <a:r>
              <a:rPr lang="es-ES" sz="2800" dirty="0">
                <a:latin typeface="Trebuchet MS"/>
                <a:cs typeface="Trebuchet MS"/>
              </a:rPr>
              <a:t>No todos los creyentes eran pobres; algunos fueron capaces de ofrecer casas de tamaño adecuado para las reuniones</a:t>
            </a:r>
            <a:r>
              <a:rPr lang="es-ES" sz="2800" dirty="0" smtClean="0">
                <a:latin typeface="Trebuchet MS"/>
                <a:cs typeface="Trebuchet MS"/>
              </a:rPr>
              <a:t>.</a:t>
            </a:r>
            <a:endParaRPr lang="es-ES" sz="2800" dirty="0">
              <a:latin typeface="Trebuchet MS"/>
              <a:cs typeface="Trebuchet MS"/>
            </a:endParaRPr>
          </a:p>
        </p:txBody>
      </p:sp>
    </p:spTree>
    <p:extLst>
      <p:ext uri="{BB962C8B-B14F-4D97-AF65-F5344CB8AC3E}">
        <p14:creationId xmlns:p14="http://schemas.microsoft.com/office/powerpoint/2010/main" xmlns="" val="11833112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5571" y="1124744"/>
            <a:ext cx="5328592" cy="4832092"/>
          </a:xfrm>
          <a:prstGeom prst="rect">
            <a:avLst/>
          </a:prstGeom>
          <a:noFill/>
        </p:spPr>
        <p:txBody>
          <a:bodyPr wrap="square" rtlCol="0">
            <a:spAutoFit/>
          </a:bodyPr>
          <a:lstStyle/>
          <a:p>
            <a:pPr algn="ctr"/>
            <a:r>
              <a:rPr lang="es-ES" sz="2800" b="1" dirty="0">
                <a:latin typeface="Trebuchet MS"/>
                <a:cs typeface="Trebuchet MS"/>
              </a:rPr>
              <a:t>Una de las grandes preocupaciones de los estudiosos de grupos pequeños en el presente es fundamentarlos bíblicamente en forma consistente</a:t>
            </a:r>
          </a:p>
          <a:p>
            <a:pPr algn="ctr"/>
            <a:r>
              <a:rPr lang="es-ES" sz="2800" b="1" dirty="0">
                <a:latin typeface="Trebuchet MS"/>
                <a:cs typeface="Trebuchet MS"/>
              </a:rPr>
              <a:t>Las dificultades surgidas desafiaron a estudiosos del área, y crearon oportunidades para su apertura y profundización teórica.</a:t>
            </a:r>
          </a:p>
        </p:txBody>
      </p:sp>
    </p:spTree>
    <p:extLst>
      <p:ext uri="{BB962C8B-B14F-4D97-AF65-F5344CB8AC3E}">
        <p14:creationId xmlns:p14="http://schemas.microsoft.com/office/powerpoint/2010/main" xmlns="" val="31712351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25026" y="2780928"/>
            <a:ext cx="6768752" cy="1200329"/>
          </a:xfrm>
          <a:prstGeom prst="rect">
            <a:avLst/>
          </a:prstGeom>
          <a:effectLst>
            <a:outerShdw blurRad="76200" dir="18900000" sy="23000" kx="-1200000" algn="b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sz="2400" dirty="0" smtClean="0">
                <a:latin typeface="Trebuchet MS"/>
                <a:cs typeface="Trebuchet MS"/>
              </a:rPr>
              <a:t>5. </a:t>
            </a:r>
            <a:r>
              <a:rPr lang="es-ES" sz="2400" dirty="0">
                <a:latin typeface="Trebuchet MS"/>
                <a:cs typeface="Trebuchet MS"/>
              </a:rPr>
              <a:t>Este patrón de funcionamiento permitió la flexibilidad que la movilidad requiere. Ajustándose bien al énfasis en la hospitalidad.</a:t>
            </a:r>
          </a:p>
        </p:txBody>
      </p:sp>
      <p:sp>
        <p:nvSpPr>
          <p:cNvPr id="2" name="Retângulo 1"/>
          <p:cNvSpPr/>
          <p:nvPr/>
        </p:nvSpPr>
        <p:spPr>
          <a:xfrm>
            <a:off x="225026" y="980728"/>
            <a:ext cx="6768752"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pt-BR" sz="2400" dirty="0" smtClean="0">
                <a:latin typeface="Trebuchet MS"/>
                <a:cs typeface="Trebuchet MS"/>
              </a:rPr>
              <a:t>4. </a:t>
            </a:r>
            <a:r>
              <a:rPr lang="es-ES" sz="2400" dirty="0">
                <a:latin typeface="Trebuchet MS"/>
                <a:cs typeface="Trebuchet MS"/>
              </a:rPr>
              <a:t>Esta modalidad facilitó la naturaleza del grupo primario de la iglesia en su esencia, promoviendo intimidad, responsabilidad, adoración y comunión.</a:t>
            </a:r>
          </a:p>
        </p:txBody>
      </p:sp>
      <p:sp>
        <p:nvSpPr>
          <p:cNvPr id="4" name="CaixaDeTexto 3"/>
          <p:cNvSpPr txBox="1"/>
          <p:nvPr/>
        </p:nvSpPr>
        <p:spPr>
          <a:xfrm>
            <a:off x="225026" y="4221088"/>
            <a:ext cx="6768752" cy="1200329"/>
          </a:xfrm>
          <a:prstGeom prst="rect">
            <a:avLst/>
          </a:prstGeom>
          <a:effectLst>
            <a:outerShdw blurRad="76200" dir="18900000" sy="23000" kx="-1200000" algn="b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sz="2400" dirty="0" smtClean="0">
                <a:latin typeface="Trebuchet MS"/>
                <a:cs typeface="Trebuchet MS"/>
              </a:rPr>
              <a:t>6. </a:t>
            </a:r>
            <a:r>
              <a:rPr lang="es-ES" sz="2400" dirty="0">
                <a:latin typeface="Trebuchet MS"/>
                <a:cs typeface="Trebuchet MS"/>
              </a:rPr>
              <a:t>El fenómeno de la iglesia en casas explica la propagación de la fe cristiana y la vitalidad de las iglesias en el inicio en los primeros siglos</a:t>
            </a:r>
            <a:r>
              <a:rPr lang="es-ES" sz="2400" dirty="0" smtClean="0">
                <a:latin typeface="Trebuchet MS"/>
                <a:cs typeface="Trebuchet MS"/>
              </a:rPr>
              <a:t>.</a:t>
            </a:r>
            <a:endParaRPr lang="es-ES" sz="2400" dirty="0">
              <a:latin typeface="Trebuchet MS"/>
              <a:cs typeface="Trebuchet MS"/>
            </a:endParaRPr>
          </a:p>
        </p:txBody>
      </p:sp>
      <p:sp>
        <p:nvSpPr>
          <p:cNvPr id="5" name="Retângulo 4"/>
          <p:cNvSpPr/>
          <p:nvPr/>
        </p:nvSpPr>
        <p:spPr>
          <a:xfrm>
            <a:off x="225026" y="5733256"/>
            <a:ext cx="5643118" cy="923330"/>
          </a:xfrm>
          <a:prstGeom prst="rect">
            <a:avLst/>
          </a:prstGeom>
        </p:spPr>
        <p:txBody>
          <a:bodyPr wrap="square">
            <a:spAutoFit/>
          </a:bodyPr>
          <a:lstStyle/>
          <a:p>
            <a:pPr lvl="1">
              <a:defRPr/>
            </a:pPr>
            <a:r>
              <a:rPr lang="es-ES" dirty="0" smtClean="0"/>
              <a:t>Excavaciones </a:t>
            </a:r>
            <a:r>
              <a:rPr lang="es-ES" dirty="0"/>
              <a:t>arqueológicas de 1930 y 1931, en el emplazamiento donde hoy es Siria, descubrieron una casa- iglesia del tercer siglo.</a:t>
            </a:r>
            <a:endParaRPr lang="pt-BR" dirty="0"/>
          </a:p>
        </p:txBody>
      </p:sp>
    </p:spTree>
    <p:extLst>
      <p:ext uri="{BB962C8B-B14F-4D97-AF65-F5344CB8AC3E}">
        <p14:creationId xmlns:p14="http://schemas.microsoft.com/office/powerpoint/2010/main" xmlns="" val="36670314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692696"/>
            <a:ext cx="5544616" cy="6001643"/>
          </a:xfrm>
          <a:prstGeom prst="rect">
            <a:avLst/>
          </a:prstGeom>
          <a:noFill/>
        </p:spPr>
        <p:txBody>
          <a:bodyPr wrap="square" rtlCol="0">
            <a:spAutoFit/>
          </a:bodyPr>
          <a:lstStyle/>
          <a:p>
            <a:r>
              <a:rPr lang="es-ES" sz="2400" b="1" dirty="0" smtClean="0">
                <a:latin typeface="Trebuchet MS"/>
                <a:cs typeface="Trebuchet MS"/>
              </a:rPr>
              <a:t>Lucas y </a:t>
            </a:r>
            <a:r>
              <a:rPr lang="es-ES" sz="2400" b="1" dirty="0">
                <a:latin typeface="Trebuchet MS"/>
                <a:cs typeface="Trebuchet MS"/>
              </a:rPr>
              <a:t>Pablo, al escribir sus cartas, hacen referencia a las iglesias en las casas (</a:t>
            </a:r>
            <a:r>
              <a:rPr lang="es-ES" sz="2400" b="1" dirty="0" err="1">
                <a:latin typeface="Trebuchet MS"/>
                <a:cs typeface="Trebuchet MS"/>
              </a:rPr>
              <a:t>Hech</a:t>
            </a:r>
            <a:r>
              <a:rPr lang="es-ES" sz="2400" b="1" dirty="0">
                <a:latin typeface="Trebuchet MS"/>
                <a:cs typeface="Trebuchet MS"/>
              </a:rPr>
              <a:t>. 2:46; 5:42; 16:40; 20:20; </a:t>
            </a:r>
            <a:r>
              <a:rPr lang="es-ES" sz="2400" b="1" dirty="0" err="1">
                <a:latin typeface="Trebuchet MS"/>
                <a:cs typeface="Trebuchet MS"/>
              </a:rPr>
              <a:t>Rom</a:t>
            </a:r>
            <a:r>
              <a:rPr lang="es-ES" sz="2400" b="1" dirty="0">
                <a:latin typeface="Trebuchet MS"/>
                <a:cs typeface="Trebuchet MS"/>
              </a:rPr>
              <a:t>. 16:5; 1 </a:t>
            </a:r>
            <a:r>
              <a:rPr lang="es-ES" sz="2400" b="1" dirty="0" err="1">
                <a:latin typeface="Trebuchet MS"/>
                <a:cs typeface="Trebuchet MS"/>
              </a:rPr>
              <a:t>Cor</a:t>
            </a:r>
            <a:r>
              <a:rPr lang="es-ES" sz="2400" b="1" dirty="0">
                <a:latin typeface="Trebuchet MS"/>
                <a:cs typeface="Trebuchet MS"/>
              </a:rPr>
              <a:t>. 16:19; Col. 4:15; Filemón 2), demuestran exactamente cómo era la iglesia: </a:t>
            </a:r>
          </a:p>
          <a:p>
            <a:r>
              <a:rPr lang="es-ES" sz="2400" dirty="0">
                <a:latin typeface="Trebuchet MS"/>
                <a:cs typeface="Trebuchet MS"/>
              </a:rPr>
              <a:t>una comunidad de creyentes que se reunía en las casas. </a:t>
            </a:r>
            <a:endParaRPr lang="es-ES" sz="2400" dirty="0" smtClean="0">
              <a:latin typeface="Trebuchet MS"/>
              <a:cs typeface="Trebuchet MS"/>
            </a:endParaRPr>
          </a:p>
          <a:p>
            <a:endParaRPr lang="es-ES" sz="2400" dirty="0">
              <a:latin typeface="Trebuchet MS"/>
              <a:cs typeface="Trebuchet MS"/>
            </a:endParaRPr>
          </a:p>
          <a:p>
            <a:r>
              <a:rPr lang="es-ES" sz="2400" b="1" dirty="0">
                <a:latin typeface="Trebuchet MS"/>
                <a:cs typeface="Trebuchet MS"/>
              </a:rPr>
              <a:t>Cómo era caracterizado </a:t>
            </a:r>
            <a:r>
              <a:rPr lang="es-ES" sz="2400" b="1" dirty="0" err="1">
                <a:latin typeface="Trebuchet MS"/>
                <a:cs typeface="Trebuchet MS"/>
              </a:rPr>
              <a:t>aquele</a:t>
            </a:r>
            <a:r>
              <a:rPr lang="es-ES" sz="2400" b="1" dirty="0">
                <a:latin typeface="Trebuchet MS"/>
                <a:cs typeface="Trebuchet MS"/>
              </a:rPr>
              <a:t> período: </a:t>
            </a:r>
          </a:p>
          <a:p>
            <a:r>
              <a:rPr lang="es-ES" sz="2400" dirty="0">
                <a:latin typeface="Trebuchet MS"/>
                <a:cs typeface="Trebuchet MS"/>
              </a:rPr>
              <a:t>Saluden igualmente a la iglesia que se reúne en la casa de ellos. Saluden a mi querido hermano </a:t>
            </a:r>
            <a:r>
              <a:rPr lang="es-ES" sz="2400" dirty="0" err="1">
                <a:latin typeface="Trebuchet MS"/>
                <a:cs typeface="Trebuchet MS"/>
              </a:rPr>
              <a:t>Epeneto</a:t>
            </a:r>
            <a:r>
              <a:rPr lang="es-ES" sz="2400" dirty="0">
                <a:latin typeface="Trebuchet MS"/>
                <a:cs typeface="Trebuchet MS"/>
              </a:rPr>
              <a:t>, el primer convertido a Cristo en la provincia de Asia” (</a:t>
            </a:r>
            <a:r>
              <a:rPr lang="es-ES" sz="2400" dirty="0" err="1">
                <a:latin typeface="Trebuchet MS"/>
                <a:cs typeface="Trebuchet MS"/>
              </a:rPr>
              <a:t>Rom</a:t>
            </a:r>
            <a:r>
              <a:rPr lang="es-ES" sz="2400" dirty="0">
                <a:latin typeface="Trebuchet MS"/>
                <a:cs typeface="Trebuchet MS"/>
              </a:rPr>
              <a:t>. 16:5).</a:t>
            </a:r>
          </a:p>
        </p:txBody>
      </p:sp>
    </p:spTree>
    <p:extLst>
      <p:ext uri="{BB962C8B-B14F-4D97-AF65-F5344CB8AC3E}">
        <p14:creationId xmlns:p14="http://schemas.microsoft.com/office/powerpoint/2010/main" xmlns="" val="6953640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05657" y="1124744"/>
            <a:ext cx="6048672" cy="5262979"/>
          </a:xfrm>
          <a:prstGeom prst="rect">
            <a:avLst/>
          </a:prstGeom>
          <a:noFill/>
        </p:spPr>
        <p:txBody>
          <a:bodyPr wrap="square" rtlCol="0">
            <a:spAutoFit/>
          </a:bodyPr>
          <a:lstStyle/>
          <a:p>
            <a:r>
              <a:rPr lang="es-ES" sz="2400" b="1" dirty="0">
                <a:latin typeface="Trebuchet MS"/>
                <a:cs typeface="Trebuchet MS"/>
              </a:rPr>
              <a:t>“Las iglesias de la provincia de Asia les mandan saludos. Aquila y Priscila los saludan cordialmente en el Señor, como también la iglesia que se reúne en la casa de ellos” (1 </a:t>
            </a:r>
            <a:r>
              <a:rPr lang="es-ES" sz="2400" b="1" dirty="0" err="1">
                <a:latin typeface="Trebuchet MS"/>
                <a:cs typeface="Trebuchet MS"/>
              </a:rPr>
              <a:t>Cor</a:t>
            </a:r>
            <a:r>
              <a:rPr lang="es-ES" sz="2400" b="1" dirty="0">
                <a:latin typeface="Trebuchet MS"/>
                <a:cs typeface="Trebuchet MS"/>
              </a:rPr>
              <a:t>. 16:19</a:t>
            </a:r>
            <a:r>
              <a:rPr lang="es-ES" sz="2400" b="1" dirty="0" smtClean="0">
                <a:latin typeface="Trebuchet MS"/>
                <a:cs typeface="Trebuchet MS"/>
              </a:rPr>
              <a:t>).</a:t>
            </a:r>
          </a:p>
          <a:p>
            <a:endParaRPr lang="es-ES" sz="2400" b="1" dirty="0">
              <a:latin typeface="Trebuchet MS"/>
              <a:cs typeface="Trebuchet MS"/>
            </a:endParaRPr>
          </a:p>
          <a:p>
            <a:r>
              <a:rPr lang="es-ES" sz="2400" b="1" dirty="0">
                <a:latin typeface="Trebuchet MS"/>
                <a:cs typeface="Trebuchet MS"/>
              </a:rPr>
              <a:t>“Saluden a los hermanos que están en </a:t>
            </a:r>
            <a:r>
              <a:rPr lang="es-ES" sz="2400" b="1" dirty="0" err="1">
                <a:latin typeface="Trebuchet MS"/>
                <a:cs typeface="Trebuchet MS"/>
              </a:rPr>
              <a:t>Laodicea</a:t>
            </a:r>
            <a:r>
              <a:rPr lang="es-ES" sz="2400" b="1" dirty="0">
                <a:latin typeface="Trebuchet MS"/>
                <a:cs typeface="Trebuchet MS"/>
              </a:rPr>
              <a:t>, como también a Ninfas y a la iglesia que se reúne en su casa” (Col. 4:15</a:t>
            </a:r>
            <a:r>
              <a:rPr lang="es-ES" sz="2400" b="1" dirty="0" smtClean="0">
                <a:latin typeface="Trebuchet MS"/>
                <a:cs typeface="Trebuchet MS"/>
              </a:rPr>
              <a:t>).</a:t>
            </a:r>
          </a:p>
          <a:p>
            <a:endParaRPr lang="es-ES" sz="2400" b="1" dirty="0">
              <a:latin typeface="Trebuchet MS"/>
              <a:cs typeface="Trebuchet MS"/>
            </a:endParaRPr>
          </a:p>
          <a:p>
            <a:r>
              <a:rPr lang="es-ES" sz="2400" b="1" dirty="0">
                <a:latin typeface="Trebuchet MS"/>
                <a:cs typeface="Trebuchet MS"/>
              </a:rPr>
              <a:t>“A la hermana Apia, a </a:t>
            </a:r>
            <a:r>
              <a:rPr lang="es-ES" sz="2400" b="1" dirty="0" err="1">
                <a:latin typeface="Trebuchet MS"/>
                <a:cs typeface="Trebuchet MS"/>
              </a:rPr>
              <a:t>Arquipo</a:t>
            </a:r>
            <a:r>
              <a:rPr lang="es-ES" sz="2400" b="1" dirty="0">
                <a:latin typeface="Trebuchet MS"/>
                <a:cs typeface="Trebuchet MS"/>
              </a:rPr>
              <a:t> nuestro compañero de lucha, y a la iglesia que se reúne en tu casa” </a:t>
            </a:r>
            <a:r>
              <a:rPr lang="es-ES" sz="2400" b="1" dirty="0" smtClean="0">
                <a:latin typeface="Trebuchet MS"/>
                <a:cs typeface="Trebuchet MS"/>
              </a:rPr>
              <a:t>(</a:t>
            </a:r>
            <a:r>
              <a:rPr lang="es-ES" sz="2400" b="1" dirty="0">
                <a:latin typeface="Trebuchet MS"/>
                <a:cs typeface="Trebuchet MS"/>
              </a:rPr>
              <a:t>Fil. 2)</a:t>
            </a:r>
          </a:p>
        </p:txBody>
      </p:sp>
    </p:spTree>
    <p:extLst>
      <p:ext uri="{BB962C8B-B14F-4D97-AF65-F5344CB8AC3E}">
        <p14:creationId xmlns:p14="http://schemas.microsoft.com/office/powerpoint/2010/main" xmlns="" val="11471164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solidFill>
            <a:srgbClr val="7A0C04"/>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3" name="CaixaDeTexto 2"/>
          <p:cNvSpPr txBox="1"/>
          <p:nvPr/>
        </p:nvSpPr>
        <p:spPr>
          <a:xfrm>
            <a:off x="-219639" y="2864259"/>
            <a:ext cx="9649072" cy="769441"/>
          </a:xfrm>
          <a:prstGeom prst="rect">
            <a:avLst/>
          </a:prstGeom>
          <a:noFill/>
        </p:spPr>
        <p:txBody>
          <a:bodyPr wrap="square" rtlCol="0">
            <a:spAutoFit/>
          </a:bodyPr>
          <a:lstStyle/>
          <a:p>
            <a:pPr algn="ctr"/>
            <a:r>
              <a:rPr lang="pt-BR" sz="4400" b="1" dirty="0">
                <a:solidFill>
                  <a:schemeClr val="bg1"/>
                </a:solidFill>
                <a:latin typeface="Trebuchet MS"/>
                <a:cs typeface="Trebuchet MS"/>
              </a:rPr>
              <a:t>CASAS COMO PROPÓSITO DE DEUS </a:t>
            </a:r>
            <a:endParaRPr lang="pt-BR" sz="4400" b="1" dirty="0" smtClean="0">
              <a:solidFill>
                <a:schemeClr val="bg1"/>
              </a:solidFill>
              <a:latin typeface="Trebuchet MS"/>
              <a:cs typeface="Trebuchet MS"/>
            </a:endParaRPr>
          </a:p>
        </p:txBody>
      </p:sp>
    </p:spTree>
    <p:extLst>
      <p:ext uri="{BB962C8B-B14F-4D97-AF65-F5344CB8AC3E}">
        <p14:creationId xmlns:p14="http://schemas.microsoft.com/office/powerpoint/2010/main" xmlns="" val="25109809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8992" y="692696"/>
            <a:ext cx="5119072" cy="6494085"/>
          </a:xfrm>
          <a:prstGeom prst="rect">
            <a:avLst/>
          </a:prstGeom>
          <a:noFill/>
        </p:spPr>
        <p:txBody>
          <a:bodyPr wrap="square" rtlCol="0">
            <a:spAutoFit/>
          </a:bodyPr>
          <a:lstStyle/>
          <a:p>
            <a:r>
              <a:rPr lang="pt-BR" sz="2800" b="1" dirty="0">
                <a:latin typeface="Trebuchet MS"/>
                <a:cs typeface="Trebuchet MS"/>
              </a:rPr>
              <a:t>Robert </a:t>
            </a:r>
            <a:r>
              <a:rPr lang="pt-BR" sz="2800" b="1" dirty="0" err="1" smtClean="0">
                <a:latin typeface="Trebuchet MS"/>
                <a:cs typeface="Trebuchet MS"/>
              </a:rPr>
              <a:t>Fitts</a:t>
            </a:r>
            <a:r>
              <a:rPr lang="pt-BR" sz="2800" b="1" dirty="0" smtClean="0">
                <a:latin typeface="Trebuchet MS"/>
                <a:cs typeface="Trebuchet MS"/>
              </a:rPr>
              <a:t>: </a:t>
            </a:r>
          </a:p>
          <a:p>
            <a:endParaRPr lang="pt-BR" sz="2800" b="1" dirty="0">
              <a:latin typeface="Trebuchet MS"/>
              <a:cs typeface="Trebuchet MS"/>
            </a:endParaRPr>
          </a:p>
          <a:p>
            <a:pPr algn="ctr"/>
            <a:r>
              <a:rPr lang="es-ES" sz="2400" dirty="0">
                <a:latin typeface="Trebuchet MS"/>
                <a:cs typeface="Trebuchet MS"/>
              </a:rPr>
              <a:t>“A partir de las Escrituras, es evidente que la iglesia primitiva se reunía en las casas. No tenían edificios de iglesias; tales edificios no aparecerán hasta el año 232 a.C. En aquellos primeros días, no eran llamadas “iglesias–casas”; eran “la Iglesia” que se reunía en la casa de alguien. Es notable que el período más explosivo de crecimiento de la iglesia en la historia, hasta recientemente, tuvo lugar durante aquellos primeros años”.</a:t>
            </a:r>
          </a:p>
          <a:p>
            <a:pPr algn="ctr"/>
            <a:endParaRPr lang="pt-BR" sz="2400" dirty="0">
              <a:latin typeface="Trebuchet MS"/>
              <a:cs typeface="Trebuchet MS"/>
            </a:endParaRPr>
          </a:p>
        </p:txBody>
      </p:sp>
    </p:spTree>
    <p:extLst>
      <p:ext uri="{BB962C8B-B14F-4D97-AF65-F5344CB8AC3E}">
        <p14:creationId xmlns:p14="http://schemas.microsoft.com/office/powerpoint/2010/main" xmlns="" val="29420017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79512" y="980728"/>
            <a:ext cx="5119072" cy="5447645"/>
          </a:xfrm>
          <a:prstGeom prst="rect">
            <a:avLst/>
          </a:prstGeom>
          <a:noFill/>
        </p:spPr>
        <p:txBody>
          <a:bodyPr wrap="square" rtlCol="0">
            <a:spAutoFit/>
          </a:bodyPr>
          <a:lstStyle/>
          <a:p>
            <a:r>
              <a:rPr lang="pt-BR" sz="2400" b="1" dirty="0">
                <a:latin typeface="Trebuchet MS"/>
                <a:cs typeface="Trebuchet MS"/>
              </a:rPr>
              <a:t>Steve </a:t>
            </a:r>
            <a:r>
              <a:rPr lang="pt-BR" sz="2400" b="1" dirty="0" err="1">
                <a:latin typeface="Trebuchet MS"/>
                <a:cs typeface="Trebuchet MS"/>
              </a:rPr>
              <a:t>Atkerson</a:t>
            </a:r>
            <a:r>
              <a:rPr lang="pt-BR" sz="2400" b="1" dirty="0" smtClean="0">
                <a:latin typeface="Trebuchet MS"/>
                <a:cs typeface="Trebuchet MS"/>
              </a:rPr>
              <a:t>:</a:t>
            </a:r>
            <a:endParaRPr lang="pt-BR" sz="2400" dirty="0">
              <a:latin typeface="Trebuchet MS"/>
              <a:cs typeface="Trebuchet MS"/>
            </a:endParaRPr>
          </a:p>
          <a:p>
            <a:pPr algn="ctr"/>
            <a:r>
              <a:rPr lang="es-ES" sz="2000" dirty="0">
                <a:latin typeface="Trebuchet MS"/>
                <a:cs typeface="Trebuchet MS"/>
              </a:rPr>
              <a:t>“La iglesia en casas es un proyecto con un propósito específico de Dios. Es el patrón de reunión del Nuevo Testamento”. Otros estudiosos defienden que la iglesia en las casas, en pequeños grupos, es la iglesia bíblica.</a:t>
            </a:r>
          </a:p>
          <a:p>
            <a:pPr algn="ctr"/>
            <a:endParaRPr lang="pt-BR" sz="2000" dirty="0" smtClean="0">
              <a:latin typeface="Trebuchet MS"/>
              <a:cs typeface="Trebuchet MS"/>
            </a:endParaRPr>
          </a:p>
          <a:p>
            <a:r>
              <a:rPr lang="pt-BR" sz="2400" b="1" dirty="0">
                <a:latin typeface="Trebuchet MS"/>
                <a:cs typeface="Trebuchet MS"/>
              </a:rPr>
              <a:t>Floyd </a:t>
            </a:r>
            <a:r>
              <a:rPr lang="pt-BR" sz="2400" b="1" dirty="0" err="1">
                <a:latin typeface="Trebuchet MS"/>
                <a:cs typeface="Trebuchet MS"/>
              </a:rPr>
              <a:t>Filson</a:t>
            </a:r>
            <a:r>
              <a:rPr lang="pt-BR" sz="2400" b="1" dirty="0">
                <a:latin typeface="Trebuchet MS"/>
                <a:cs typeface="Trebuchet MS"/>
              </a:rPr>
              <a:t>: </a:t>
            </a:r>
          </a:p>
          <a:p>
            <a:pPr algn="ctr"/>
            <a:r>
              <a:rPr lang="es-ES" sz="2000" dirty="0">
                <a:latin typeface="Trebuchet MS"/>
                <a:cs typeface="Trebuchet MS"/>
              </a:rPr>
              <a:t>“Fue la hospitalidad de estos hogares que hizo posible la adoración cristiana, la refección en común y el coraje sustentado por el compañerismo del grupo. El movimiento cristiano realmente se enraizó en esos hogares”</a:t>
            </a:r>
          </a:p>
          <a:p>
            <a:pPr algn="ctr"/>
            <a:endParaRPr lang="pt-BR" sz="2000" dirty="0">
              <a:latin typeface="Trebuchet MS"/>
              <a:cs typeface="Trebuchet MS"/>
            </a:endParaRPr>
          </a:p>
          <a:p>
            <a:pPr algn="ctr"/>
            <a:endParaRPr lang="pt-BR" sz="2000" dirty="0">
              <a:latin typeface="Trebuchet MS"/>
              <a:cs typeface="Trebuchet MS"/>
            </a:endParaRPr>
          </a:p>
        </p:txBody>
      </p:sp>
    </p:spTree>
    <p:extLst>
      <p:ext uri="{BB962C8B-B14F-4D97-AF65-F5344CB8AC3E}">
        <p14:creationId xmlns:p14="http://schemas.microsoft.com/office/powerpoint/2010/main" xmlns="" val="15856645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1196752"/>
            <a:ext cx="5226314" cy="4278094"/>
          </a:xfrm>
          <a:prstGeom prst="rect">
            <a:avLst/>
          </a:prstGeom>
          <a:noFill/>
        </p:spPr>
        <p:txBody>
          <a:bodyPr wrap="square" rtlCol="0">
            <a:spAutoFit/>
          </a:bodyPr>
          <a:lstStyle/>
          <a:p>
            <a:r>
              <a:rPr lang="pt-BR" sz="2400" b="1" dirty="0">
                <a:latin typeface="Trebuchet MS"/>
                <a:cs typeface="Trebuchet MS"/>
              </a:rPr>
              <a:t>Martin:</a:t>
            </a:r>
          </a:p>
          <a:p>
            <a:r>
              <a:rPr lang="es-ES" sz="2000" dirty="0">
                <a:latin typeface="Trebuchet MS"/>
                <a:cs typeface="Trebuchet MS"/>
              </a:rPr>
              <a:t>“Los movimientos de renovación y de revitalización del concepto iglesia en casas generalmente se han acompañado uno al otro. Un ejemplo notable de la historia es el movimiento anabaptista del siglo XVI.</a:t>
            </a:r>
          </a:p>
          <a:p>
            <a:r>
              <a:rPr lang="pt-BR" sz="2400" dirty="0" smtClean="0">
                <a:latin typeface="Trebuchet MS"/>
                <a:cs typeface="Trebuchet MS"/>
              </a:rPr>
              <a:t> </a:t>
            </a:r>
            <a:endParaRPr lang="pt-BR" sz="2400" dirty="0">
              <a:latin typeface="Trebuchet MS"/>
              <a:cs typeface="Trebuchet MS"/>
            </a:endParaRPr>
          </a:p>
          <a:p>
            <a:r>
              <a:rPr lang="pt-BR" sz="2400" b="1" dirty="0">
                <a:latin typeface="Trebuchet MS"/>
                <a:cs typeface="Trebuchet MS"/>
              </a:rPr>
              <a:t>Beckham:</a:t>
            </a:r>
          </a:p>
          <a:p>
            <a:r>
              <a:rPr lang="es-ES" sz="2000" dirty="0">
                <a:latin typeface="Trebuchet MS"/>
                <a:cs typeface="Trebuchet MS"/>
              </a:rPr>
              <a:t>“el modelo de la iglesia del Nuevo Testamento era ‘toda la iglesia’ y la ‘iglesia en las casas’. [...] El modelo básico de la iglesia del Nuevo Testamento nunca cambia”. </a:t>
            </a:r>
          </a:p>
        </p:txBody>
      </p:sp>
    </p:spTree>
    <p:extLst>
      <p:ext uri="{BB962C8B-B14F-4D97-AF65-F5344CB8AC3E}">
        <p14:creationId xmlns:p14="http://schemas.microsoft.com/office/powerpoint/2010/main" xmlns="" val="38413938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09782" y="1412776"/>
            <a:ext cx="4362218" cy="3970318"/>
          </a:xfrm>
          <a:prstGeom prst="rect">
            <a:avLst/>
          </a:prstGeom>
          <a:noFill/>
        </p:spPr>
        <p:txBody>
          <a:bodyPr wrap="square" rtlCol="0">
            <a:spAutoFit/>
          </a:bodyPr>
          <a:lstStyle/>
          <a:p>
            <a:r>
              <a:rPr lang="pt-BR" sz="2800" b="1" dirty="0">
                <a:latin typeface="Trebuchet MS"/>
                <a:cs typeface="Trebuchet MS"/>
              </a:rPr>
              <a:t>John </a:t>
            </a:r>
            <a:r>
              <a:rPr lang="pt-BR" sz="2800" b="1" dirty="0" err="1">
                <a:latin typeface="Trebuchet MS"/>
                <a:cs typeface="Trebuchet MS"/>
              </a:rPr>
              <a:t>Malison</a:t>
            </a:r>
            <a:r>
              <a:rPr lang="pt-BR" sz="2800" b="1" dirty="0">
                <a:latin typeface="Trebuchet MS"/>
                <a:cs typeface="Trebuchet MS"/>
              </a:rPr>
              <a:t>:</a:t>
            </a:r>
          </a:p>
          <a:p>
            <a:pPr algn="ctr"/>
            <a:r>
              <a:rPr lang="es-ES" sz="2800" dirty="0">
                <a:latin typeface="Trebuchet MS"/>
                <a:cs typeface="Trebuchet MS"/>
              </a:rPr>
              <a:t>“Es casi cierto que toda mención de una iglesia o encuentro local, sea para la adoración o para la comunión, es en realidad una referencia a un encuentro de la iglesia en una casa”.</a:t>
            </a:r>
          </a:p>
        </p:txBody>
      </p:sp>
    </p:spTree>
    <p:extLst>
      <p:ext uri="{BB962C8B-B14F-4D97-AF65-F5344CB8AC3E}">
        <p14:creationId xmlns:p14="http://schemas.microsoft.com/office/powerpoint/2010/main" xmlns="" val="20543718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2204864"/>
            <a:ext cx="5586354" cy="3046988"/>
          </a:xfrm>
          <a:prstGeom prst="rect">
            <a:avLst/>
          </a:prstGeom>
          <a:noFill/>
        </p:spPr>
        <p:txBody>
          <a:bodyPr wrap="square" rtlCol="0">
            <a:spAutoFit/>
          </a:bodyPr>
          <a:lstStyle/>
          <a:p>
            <a:r>
              <a:rPr lang="pt-BR" sz="2400" b="1" dirty="0" err="1">
                <a:latin typeface="Trebuchet MS"/>
                <a:cs typeface="Trebuchet MS"/>
              </a:rPr>
              <a:t>Comiskey</a:t>
            </a:r>
            <a:r>
              <a:rPr lang="pt-BR" sz="2400" b="1" dirty="0">
                <a:latin typeface="Trebuchet MS"/>
                <a:cs typeface="Trebuchet MS"/>
              </a:rPr>
              <a:t> e J. </a:t>
            </a:r>
            <a:r>
              <a:rPr lang="pt-BR" sz="2400" b="1" dirty="0" err="1">
                <a:latin typeface="Trebuchet MS"/>
                <a:cs typeface="Trebuchet MS"/>
              </a:rPr>
              <a:t>Goetzmann</a:t>
            </a:r>
            <a:r>
              <a:rPr lang="pt-BR" sz="2400" b="1" dirty="0">
                <a:latin typeface="Trebuchet MS"/>
                <a:cs typeface="Trebuchet MS"/>
              </a:rPr>
              <a:t>: </a:t>
            </a:r>
          </a:p>
          <a:p>
            <a:r>
              <a:rPr lang="es-ES" sz="2400" dirty="0">
                <a:latin typeface="Trebuchet MS"/>
                <a:cs typeface="Trebuchet MS"/>
              </a:rPr>
              <a:t>“De hecho, lo que se puede entender por la idea ‘familia de Dios’ llegó a existir en la primitiva comunidad cristiana a través de las iglesias en las casas. La familia como una comunidad [...] formaba la comunidad menor y la base de las congregaciones. </a:t>
            </a:r>
          </a:p>
        </p:txBody>
      </p:sp>
    </p:spTree>
    <p:extLst>
      <p:ext uri="{BB962C8B-B14F-4D97-AF65-F5344CB8AC3E}">
        <p14:creationId xmlns:p14="http://schemas.microsoft.com/office/powerpoint/2010/main" xmlns="" val="40282015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solidFill>
            <a:srgbClr val="7A0C04"/>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3" name="CaixaDeTexto 2"/>
          <p:cNvSpPr txBox="1"/>
          <p:nvPr/>
        </p:nvSpPr>
        <p:spPr>
          <a:xfrm>
            <a:off x="-219639" y="2864259"/>
            <a:ext cx="9649072" cy="769441"/>
          </a:xfrm>
          <a:prstGeom prst="rect">
            <a:avLst/>
          </a:prstGeom>
          <a:noFill/>
        </p:spPr>
        <p:txBody>
          <a:bodyPr wrap="square" rtlCol="0">
            <a:spAutoFit/>
          </a:bodyPr>
          <a:lstStyle/>
          <a:p>
            <a:pPr algn="ctr"/>
            <a:r>
              <a:rPr lang="pt-BR" sz="4400" b="1" dirty="0">
                <a:solidFill>
                  <a:schemeClr val="bg1"/>
                </a:solidFill>
              </a:rPr>
              <a:t>CONCLUSIÓN</a:t>
            </a:r>
            <a:endParaRPr lang="pt-BR" sz="4400" b="1" dirty="0" smtClean="0">
              <a:solidFill>
                <a:schemeClr val="bg1"/>
              </a:solidFill>
              <a:latin typeface="Trebuchet MS"/>
              <a:cs typeface="Trebuchet MS"/>
            </a:endParaRPr>
          </a:p>
        </p:txBody>
      </p:sp>
    </p:spTree>
    <p:extLst>
      <p:ext uri="{BB962C8B-B14F-4D97-AF65-F5344CB8AC3E}">
        <p14:creationId xmlns:p14="http://schemas.microsoft.com/office/powerpoint/2010/main" xmlns="" val="35210324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solidFill>
            <a:srgbClr val="7A0C04"/>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3" name="CaixaDeTexto 2"/>
          <p:cNvSpPr txBox="1"/>
          <p:nvPr/>
        </p:nvSpPr>
        <p:spPr>
          <a:xfrm>
            <a:off x="-252536" y="2864259"/>
            <a:ext cx="9649072" cy="769441"/>
          </a:xfrm>
          <a:prstGeom prst="rect">
            <a:avLst/>
          </a:prstGeom>
          <a:noFill/>
        </p:spPr>
        <p:txBody>
          <a:bodyPr wrap="square" rtlCol="0">
            <a:spAutoFit/>
          </a:bodyPr>
          <a:lstStyle/>
          <a:p>
            <a:pPr algn="ctr"/>
            <a:r>
              <a:rPr lang="es-ES" sz="4400" b="1" dirty="0" smtClean="0">
                <a:solidFill>
                  <a:schemeClr val="bg1"/>
                </a:solidFill>
                <a:latin typeface="Trebuchet MS"/>
                <a:cs typeface="Trebuchet MS"/>
              </a:rPr>
              <a:t>TEOLOGÍA  ANTES </a:t>
            </a:r>
            <a:r>
              <a:rPr lang="es-ES" sz="4400" b="1" dirty="0">
                <a:solidFill>
                  <a:schemeClr val="bg1"/>
                </a:solidFill>
                <a:latin typeface="Trebuchet MS"/>
                <a:cs typeface="Trebuchet MS"/>
              </a:rPr>
              <a:t>DE LA PRÁCTICA</a:t>
            </a:r>
            <a:endParaRPr lang="pt-BR" sz="4400" b="1" dirty="0" smtClean="0">
              <a:solidFill>
                <a:schemeClr val="bg1"/>
              </a:solidFill>
              <a:latin typeface="Trebuchet MS"/>
              <a:cs typeface="Trebuchet MS"/>
            </a:endParaRPr>
          </a:p>
        </p:txBody>
      </p:sp>
    </p:spTree>
    <p:extLst>
      <p:ext uri="{BB962C8B-B14F-4D97-AF65-F5344CB8AC3E}">
        <p14:creationId xmlns:p14="http://schemas.microsoft.com/office/powerpoint/2010/main" xmlns="" val="24229786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61478" y="1124744"/>
            <a:ext cx="5586354" cy="5262979"/>
          </a:xfrm>
          <a:prstGeom prst="rect">
            <a:avLst/>
          </a:prstGeom>
          <a:noFill/>
        </p:spPr>
        <p:txBody>
          <a:bodyPr wrap="square" rtlCol="0">
            <a:spAutoFit/>
          </a:bodyPr>
          <a:lstStyle/>
          <a:p>
            <a:r>
              <a:rPr lang="es-ES" sz="2400" b="1" dirty="0">
                <a:latin typeface="Trebuchet MS"/>
                <a:cs typeface="Trebuchet MS"/>
              </a:rPr>
              <a:t>Las evidencias del estudio realizado en relación con los grupos pequeños en el Nuevo Testamento ofrecen indicadores consistentes para aceptar que el movimiento de grupos pequeños en la Iglesia Adventista del Séptimo Día sigue un camino bíblico</a:t>
            </a:r>
            <a:r>
              <a:rPr lang="es-ES" sz="2400" b="1" dirty="0" smtClean="0">
                <a:latin typeface="Trebuchet MS"/>
                <a:cs typeface="Trebuchet MS"/>
              </a:rPr>
              <a:t>.</a:t>
            </a:r>
          </a:p>
          <a:p>
            <a:endParaRPr lang="es-ES" sz="2400" b="1" dirty="0">
              <a:latin typeface="Trebuchet MS"/>
              <a:cs typeface="Trebuchet MS"/>
            </a:endParaRPr>
          </a:p>
          <a:p>
            <a:r>
              <a:rPr lang="es-ES" sz="2400" b="1" dirty="0">
                <a:latin typeface="Trebuchet MS"/>
                <a:cs typeface="Trebuchet MS"/>
              </a:rPr>
              <a:t>Ciertos textos bíblicos con el fin de demostrar el origen divino de los grupos pequeños se deba a la dificultad de establecer una definición consistente y compatible para aquellos. </a:t>
            </a:r>
          </a:p>
        </p:txBody>
      </p:sp>
    </p:spTree>
    <p:extLst>
      <p:ext uri="{BB962C8B-B14F-4D97-AF65-F5344CB8AC3E}">
        <p14:creationId xmlns:p14="http://schemas.microsoft.com/office/powerpoint/2010/main" xmlns="" val="4890883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61478" y="764704"/>
            <a:ext cx="4914578" cy="6370975"/>
          </a:xfrm>
          <a:prstGeom prst="rect">
            <a:avLst/>
          </a:prstGeom>
          <a:noFill/>
        </p:spPr>
        <p:txBody>
          <a:bodyPr wrap="square" rtlCol="0">
            <a:spAutoFit/>
          </a:bodyPr>
          <a:lstStyle/>
          <a:p>
            <a:r>
              <a:rPr lang="es-ES" sz="2400" b="1" dirty="0">
                <a:latin typeface="Trebuchet MS"/>
                <a:cs typeface="Trebuchet MS"/>
              </a:rPr>
              <a:t>Sin embargo, los mismos textos contienen un mensaje consistente, al aclarar que la iglesia del Nuevo Testamento tenía un camino, un sendero, una historia, que no pueden ser separados de su contexto bíblico.</a:t>
            </a:r>
          </a:p>
          <a:p>
            <a:endParaRPr lang="pt-BR" sz="2400" b="1" dirty="0">
              <a:latin typeface="Trebuchet MS"/>
              <a:cs typeface="Trebuchet MS"/>
            </a:endParaRPr>
          </a:p>
          <a:p>
            <a:r>
              <a:rPr lang="es-ES" sz="2400" b="1" dirty="0">
                <a:latin typeface="Trebuchet MS"/>
                <a:cs typeface="Trebuchet MS"/>
              </a:rPr>
              <a:t>El cristianismo apostólico y la iglesia </a:t>
            </a:r>
            <a:r>
              <a:rPr lang="es-ES" sz="2400" b="1" dirty="0" smtClean="0">
                <a:latin typeface="Trebuchet MS"/>
                <a:cs typeface="Trebuchet MS"/>
              </a:rPr>
              <a:t>Cristiana </a:t>
            </a:r>
            <a:r>
              <a:rPr lang="es-ES" sz="2400" b="1" dirty="0">
                <a:latin typeface="Trebuchet MS"/>
                <a:cs typeface="Trebuchet MS"/>
              </a:rPr>
              <a:t>de los primeros siglos operaban </a:t>
            </a:r>
            <a:r>
              <a:rPr lang="es-ES" sz="2400" b="1" dirty="0" smtClean="0">
                <a:latin typeface="Trebuchet MS"/>
                <a:cs typeface="Trebuchet MS"/>
              </a:rPr>
              <a:t>como </a:t>
            </a:r>
            <a:r>
              <a:rPr lang="es-ES" sz="2400" b="1" dirty="0">
                <a:latin typeface="Trebuchet MS"/>
                <a:cs typeface="Trebuchet MS"/>
              </a:rPr>
              <a:t>iglesias en casas, reunidas </a:t>
            </a:r>
            <a:r>
              <a:rPr lang="es-ES" sz="2400" b="1" dirty="0" smtClean="0">
                <a:latin typeface="Trebuchet MS"/>
                <a:cs typeface="Trebuchet MS"/>
              </a:rPr>
              <a:t>en </a:t>
            </a:r>
            <a:r>
              <a:rPr lang="es-ES" sz="2400" b="1" dirty="0" err="1" smtClean="0">
                <a:latin typeface="Trebuchet MS"/>
                <a:cs typeface="Trebuchet MS"/>
              </a:rPr>
              <a:t>la“comunión</a:t>
            </a:r>
            <a:r>
              <a:rPr lang="es-ES" sz="2400" b="1" dirty="0">
                <a:latin typeface="Trebuchet MS"/>
                <a:cs typeface="Trebuchet MS"/>
              </a:rPr>
              <a:t>, en el compartir </a:t>
            </a:r>
            <a:r>
              <a:rPr lang="es-ES" sz="2400" b="1" dirty="0" smtClean="0">
                <a:latin typeface="Trebuchet MS"/>
                <a:cs typeface="Trebuchet MS"/>
              </a:rPr>
              <a:t>el </a:t>
            </a:r>
            <a:r>
              <a:rPr lang="es-ES" sz="2400" b="1" dirty="0">
                <a:latin typeface="Trebuchet MS"/>
                <a:cs typeface="Trebuchet MS"/>
              </a:rPr>
              <a:t>pan y en las oraciones”, en los </a:t>
            </a:r>
            <a:r>
              <a:rPr lang="es-ES" sz="2400" b="1" dirty="0" smtClean="0">
                <a:latin typeface="Trebuchet MS"/>
                <a:cs typeface="Trebuchet MS"/>
              </a:rPr>
              <a:t>hogares </a:t>
            </a:r>
            <a:r>
              <a:rPr lang="es-ES" sz="2400" b="1" dirty="0">
                <a:latin typeface="Trebuchet MS"/>
                <a:cs typeface="Trebuchet MS"/>
              </a:rPr>
              <a:t>de los cristianos, en </a:t>
            </a:r>
            <a:r>
              <a:rPr lang="es-ES" sz="2400" b="1" dirty="0" smtClean="0">
                <a:latin typeface="Trebuchet MS"/>
                <a:cs typeface="Trebuchet MS"/>
              </a:rPr>
              <a:t>grupos </a:t>
            </a:r>
            <a:r>
              <a:rPr lang="es-ES" sz="2400" b="1" dirty="0">
                <a:latin typeface="Trebuchet MS"/>
                <a:cs typeface="Trebuchet MS"/>
              </a:rPr>
              <a:t>pequeños.</a:t>
            </a:r>
          </a:p>
          <a:p>
            <a:endParaRPr lang="pt-BR" sz="2400" b="1" dirty="0">
              <a:latin typeface="Trebuchet MS"/>
              <a:cs typeface="Trebuchet MS"/>
            </a:endParaRPr>
          </a:p>
        </p:txBody>
      </p:sp>
    </p:spTree>
    <p:extLst>
      <p:ext uri="{BB962C8B-B14F-4D97-AF65-F5344CB8AC3E}">
        <p14:creationId xmlns:p14="http://schemas.microsoft.com/office/powerpoint/2010/main" xmlns="" val="35137968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solidFill>
            <a:srgbClr val="7A0C04"/>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3" name="CaixaDeTexto 2"/>
          <p:cNvSpPr txBox="1"/>
          <p:nvPr/>
        </p:nvSpPr>
        <p:spPr>
          <a:xfrm>
            <a:off x="-219639" y="2864259"/>
            <a:ext cx="9649072" cy="769441"/>
          </a:xfrm>
          <a:prstGeom prst="rect">
            <a:avLst/>
          </a:prstGeom>
          <a:noFill/>
        </p:spPr>
        <p:txBody>
          <a:bodyPr wrap="square" rtlCol="0">
            <a:spAutoFit/>
          </a:bodyPr>
          <a:lstStyle/>
          <a:p>
            <a:pPr algn="ctr"/>
            <a:r>
              <a:rPr lang="pt-BR" sz="4400" b="1" dirty="0">
                <a:solidFill>
                  <a:schemeClr val="bg1"/>
                </a:solidFill>
                <a:latin typeface="Trebuchet MS"/>
                <a:cs typeface="Trebuchet MS"/>
              </a:rPr>
              <a:t>PERGUNTAS PARA REFLEXIÓN </a:t>
            </a:r>
            <a:endParaRPr lang="pt-BR" sz="4400" b="1" dirty="0" smtClean="0">
              <a:solidFill>
                <a:schemeClr val="bg1"/>
              </a:solidFill>
              <a:latin typeface="Trebuchet MS"/>
              <a:cs typeface="Trebuchet MS"/>
            </a:endParaRPr>
          </a:p>
        </p:txBody>
      </p:sp>
    </p:spTree>
    <p:extLst>
      <p:ext uri="{BB962C8B-B14F-4D97-AF65-F5344CB8AC3E}">
        <p14:creationId xmlns:p14="http://schemas.microsoft.com/office/powerpoint/2010/main" xmlns="" val="29237208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61478" y="764704"/>
            <a:ext cx="8658994"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pt-BR" sz="2400" b="1" dirty="0" smtClean="0">
                <a:latin typeface="Trebuchet MS"/>
                <a:cs typeface="Trebuchet MS"/>
              </a:rPr>
              <a:t>   </a:t>
            </a:r>
            <a:r>
              <a:rPr lang="es-ES" sz="2400" b="1" dirty="0">
                <a:latin typeface="Trebuchet MS"/>
                <a:cs typeface="Trebuchet MS"/>
              </a:rPr>
              <a:t>¿Qué fundamentos bíblicos tenemos en el Nuevo </a:t>
            </a:r>
            <a:r>
              <a:rPr lang="es-ES" sz="2400" b="1" dirty="0" smtClean="0">
                <a:latin typeface="Trebuchet MS"/>
                <a:cs typeface="Trebuchet MS"/>
              </a:rPr>
              <a:t>	Testamento </a:t>
            </a:r>
            <a:r>
              <a:rPr lang="es-ES" sz="2400" b="1" dirty="0">
                <a:latin typeface="Trebuchet MS"/>
                <a:cs typeface="Trebuchet MS"/>
              </a:rPr>
              <a:t>para apoyar la modalidad de grupos pequeños?</a:t>
            </a:r>
          </a:p>
        </p:txBody>
      </p:sp>
      <p:sp>
        <p:nvSpPr>
          <p:cNvPr id="2" name="CaixaDeTexto 1"/>
          <p:cNvSpPr txBox="1"/>
          <p:nvPr/>
        </p:nvSpPr>
        <p:spPr>
          <a:xfrm>
            <a:off x="-36512" y="188640"/>
            <a:ext cx="1104790" cy="2215991"/>
          </a:xfrm>
          <a:prstGeom prst="rect">
            <a:avLst/>
          </a:prstGeom>
          <a:noFill/>
        </p:spPr>
        <p:txBody>
          <a:bodyPr wrap="none" rtlCol="0">
            <a:spAutoFit/>
          </a:bodyPr>
          <a:lstStyle/>
          <a:p>
            <a:r>
              <a:rPr lang="pt-BR" sz="13800" dirty="0" smtClean="0">
                <a:solidFill>
                  <a:srgbClr val="FF0000"/>
                </a:solidFill>
                <a:effectLst>
                  <a:outerShdw blurRad="38100" dist="38100" dir="2700000" algn="tl">
                    <a:srgbClr val="000000">
                      <a:alpha val="43137"/>
                    </a:srgbClr>
                  </a:outerShdw>
                </a:effectLst>
                <a:latin typeface="Adobe Garamond Pro Bold" pitchFamily="18" charset="0"/>
              </a:rPr>
              <a:t>1</a:t>
            </a:r>
            <a:endParaRPr lang="pt-BR" sz="13800" dirty="0">
              <a:solidFill>
                <a:srgbClr val="FF0000"/>
              </a:solidFill>
              <a:effectLst>
                <a:outerShdw blurRad="38100" dist="38100" dir="2700000" algn="tl">
                  <a:srgbClr val="000000">
                    <a:alpha val="43137"/>
                  </a:srgbClr>
                </a:outerShdw>
              </a:effectLst>
              <a:latin typeface="Adobe Garamond Pro Bold" pitchFamily="18" charset="0"/>
            </a:endParaRPr>
          </a:p>
        </p:txBody>
      </p:sp>
      <p:sp>
        <p:nvSpPr>
          <p:cNvPr id="4" name="CaixaDeTexto 3"/>
          <p:cNvSpPr txBox="1"/>
          <p:nvPr/>
        </p:nvSpPr>
        <p:spPr>
          <a:xfrm>
            <a:off x="161478" y="2132856"/>
            <a:ext cx="8658994"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pt-BR" sz="2400" b="1" dirty="0" smtClean="0">
                <a:latin typeface="Trebuchet MS"/>
                <a:cs typeface="Trebuchet MS"/>
              </a:rPr>
              <a:t>        </a:t>
            </a:r>
            <a:r>
              <a:rPr lang="es-ES" sz="2400" b="1" dirty="0">
                <a:latin typeface="Trebuchet MS"/>
                <a:cs typeface="Trebuchet MS"/>
              </a:rPr>
              <a:t>¿Qué lecciones podemos extraer del círculo apostólico de Jesús para los grupos pequeños de hoy</a:t>
            </a:r>
            <a:r>
              <a:rPr lang="es-ES" sz="2400" b="1" dirty="0" smtClean="0">
                <a:latin typeface="Trebuchet MS"/>
                <a:cs typeface="Trebuchet MS"/>
              </a:rPr>
              <a:t>?</a:t>
            </a:r>
            <a:endParaRPr lang="es-ES" sz="2400" b="1" dirty="0">
              <a:latin typeface="Trebuchet MS"/>
              <a:cs typeface="Trebuchet MS"/>
            </a:endParaRPr>
          </a:p>
        </p:txBody>
      </p:sp>
      <p:sp>
        <p:nvSpPr>
          <p:cNvPr id="5" name="CaixaDeTexto 4"/>
          <p:cNvSpPr txBox="1"/>
          <p:nvPr/>
        </p:nvSpPr>
        <p:spPr>
          <a:xfrm>
            <a:off x="-36512" y="1556792"/>
            <a:ext cx="1104790" cy="2215991"/>
          </a:xfrm>
          <a:prstGeom prst="rect">
            <a:avLst/>
          </a:prstGeom>
          <a:noFill/>
        </p:spPr>
        <p:txBody>
          <a:bodyPr wrap="none" rtlCol="0">
            <a:spAutoFit/>
          </a:bodyPr>
          <a:lstStyle/>
          <a:p>
            <a:r>
              <a:rPr lang="pt-BR" sz="13800" dirty="0" smtClean="0">
                <a:solidFill>
                  <a:srgbClr val="FF0000"/>
                </a:solidFill>
                <a:effectLst>
                  <a:outerShdw blurRad="38100" dist="38100" dir="2700000" algn="tl">
                    <a:srgbClr val="000000">
                      <a:alpha val="43137"/>
                    </a:srgbClr>
                  </a:outerShdw>
                </a:effectLst>
                <a:latin typeface="Adobe Garamond Pro Bold" pitchFamily="18" charset="0"/>
              </a:rPr>
              <a:t>2</a:t>
            </a:r>
            <a:endParaRPr lang="pt-BR" sz="13800" dirty="0">
              <a:solidFill>
                <a:srgbClr val="FF0000"/>
              </a:solidFill>
              <a:effectLst>
                <a:outerShdw blurRad="38100" dist="38100" dir="2700000" algn="tl">
                  <a:srgbClr val="000000">
                    <a:alpha val="43137"/>
                  </a:srgbClr>
                </a:outerShdw>
              </a:effectLst>
              <a:latin typeface="Adobe Garamond Pro Bold" pitchFamily="18" charset="0"/>
            </a:endParaRPr>
          </a:p>
        </p:txBody>
      </p:sp>
      <p:sp>
        <p:nvSpPr>
          <p:cNvPr id="6" name="CaixaDeTexto 5"/>
          <p:cNvSpPr txBox="1"/>
          <p:nvPr/>
        </p:nvSpPr>
        <p:spPr>
          <a:xfrm>
            <a:off x="162222" y="3501008"/>
            <a:ext cx="8658994"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pt-BR" sz="2400" b="1" dirty="0" smtClean="0">
                <a:latin typeface="Trebuchet MS"/>
                <a:cs typeface="Trebuchet MS"/>
              </a:rPr>
              <a:t>        </a:t>
            </a:r>
            <a:r>
              <a:rPr lang="es-ES" sz="2400" b="1" dirty="0">
                <a:latin typeface="Trebuchet MS"/>
                <a:cs typeface="Trebuchet MS"/>
              </a:rPr>
              <a:t>¿Cuál es la importancia de las casas, como lugares de adoración?</a:t>
            </a:r>
          </a:p>
        </p:txBody>
      </p:sp>
      <p:sp>
        <p:nvSpPr>
          <p:cNvPr id="7" name="CaixaDeTexto 6"/>
          <p:cNvSpPr txBox="1"/>
          <p:nvPr/>
        </p:nvSpPr>
        <p:spPr>
          <a:xfrm>
            <a:off x="-35768" y="2924944"/>
            <a:ext cx="1104790" cy="2215991"/>
          </a:xfrm>
          <a:prstGeom prst="rect">
            <a:avLst/>
          </a:prstGeom>
          <a:noFill/>
        </p:spPr>
        <p:txBody>
          <a:bodyPr wrap="none" rtlCol="0">
            <a:spAutoFit/>
          </a:bodyPr>
          <a:lstStyle/>
          <a:p>
            <a:r>
              <a:rPr lang="pt-BR" sz="13800" dirty="0" smtClean="0">
                <a:solidFill>
                  <a:srgbClr val="FF0000"/>
                </a:solidFill>
                <a:effectLst>
                  <a:outerShdw blurRad="38100" dist="38100" dir="2700000" algn="tl">
                    <a:srgbClr val="000000">
                      <a:alpha val="43137"/>
                    </a:srgbClr>
                  </a:outerShdw>
                </a:effectLst>
                <a:latin typeface="Adobe Garamond Pro Bold" pitchFamily="18" charset="0"/>
              </a:rPr>
              <a:t>3</a:t>
            </a:r>
            <a:endParaRPr lang="pt-BR" sz="13800" dirty="0">
              <a:solidFill>
                <a:srgbClr val="FF0000"/>
              </a:solidFill>
              <a:effectLst>
                <a:outerShdw blurRad="38100" dist="38100" dir="2700000" algn="tl">
                  <a:srgbClr val="000000">
                    <a:alpha val="43137"/>
                  </a:srgbClr>
                </a:outerShdw>
              </a:effectLst>
              <a:latin typeface="Adobe Garamond Pro Bold" pitchFamily="18" charset="0"/>
            </a:endParaRPr>
          </a:p>
        </p:txBody>
      </p:sp>
      <p:sp>
        <p:nvSpPr>
          <p:cNvPr id="8" name="CaixaDeTexto 7"/>
          <p:cNvSpPr txBox="1"/>
          <p:nvPr/>
        </p:nvSpPr>
        <p:spPr>
          <a:xfrm>
            <a:off x="162222" y="4885417"/>
            <a:ext cx="685805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pt-BR" sz="2400" b="1" dirty="0" smtClean="0">
                <a:latin typeface="Trebuchet MS"/>
                <a:cs typeface="Trebuchet MS"/>
              </a:rPr>
              <a:t>        </a:t>
            </a:r>
            <a:r>
              <a:rPr lang="es-ES" sz="2400" b="1" dirty="0">
                <a:latin typeface="Trebuchet MS"/>
                <a:cs typeface="Trebuchet MS"/>
              </a:rPr>
              <a:t>¿Cuál es la principal lección que aprendió </a:t>
            </a:r>
            <a:r>
              <a:rPr lang="es-ES" sz="2400" b="1" dirty="0" smtClean="0">
                <a:latin typeface="Trebuchet MS"/>
                <a:cs typeface="Trebuchet MS"/>
              </a:rPr>
              <a:t>	usted </a:t>
            </a:r>
            <a:r>
              <a:rPr lang="es-ES" sz="2400" b="1" dirty="0">
                <a:latin typeface="Trebuchet MS"/>
                <a:cs typeface="Trebuchet MS"/>
              </a:rPr>
              <a:t>por medio del estudio de este capítulo?</a:t>
            </a:r>
          </a:p>
        </p:txBody>
      </p:sp>
      <p:sp>
        <p:nvSpPr>
          <p:cNvPr id="9" name="CaixaDeTexto 8"/>
          <p:cNvSpPr txBox="1"/>
          <p:nvPr/>
        </p:nvSpPr>
        <p:spPr>
          <a:xfrm>
            <a:off x="-35768" y="4309353"/>
            <a:ext cx="1104790" cy="2215991"/>
          </a:xfrm>
          <a:prstGeom prst="rect">
            <a:avLst/>
          </a:prstGeom>
          <a:noFill/>
        </p:spPr>
        <p:txBody>
          <a:bodyPr wrap="none" rtlCol="0">
            <a:spAutoFit/>
          </a:bodyPr>
          <a:lstStyle/>
          <a:p>
            <a:r>
              <a:rPr lang="pt-BR" sz="13800" dirty="0" smtClean="0">
                <a:solidFill>
                  <a:srgbClr val="FF0000"/>
                </a:solidFill>
                <a:effectLst>
                  <a:outerShdw blurRad="38100" dist="38100" dir="2700000" algn="tl">
                    <a:srgbClr val="000000">
                      <a:alpha val="43137"/>
                    </a:srgbClr>
                  </a:outerShdw>
                </a:effectLst>
                <a:latin typeface="Adobe Garamond Pro Bold" pitchFamily="18" charset="0"/>
              </a:rPr>
              <a:t>4</a:t>
            </a:r>
            <a:endParaRPr lang="pt-BR" sz="13800" dirty="0">
              <a:solidFill>
                <a:srgbClr val="FF0000"/>
              </a:solidFill>
              <a:effectLst>
                <a:outerShdw blurRad="38100" dist="38100" dir="2700000" algn="tl">
                  <a:srgbClr val="000000">
                    <a:alpha val="43137"/>
                  </a:srgbClr>
                </a:outerShdw>
              </a:effectLst>
              <a:latin typeface="Adobe Garamond Pro Bold" pitchFamily="18" charset="0"/>
            </a:endParaRPr>
          </a:p>
        </p:txBody>
      </p:sp>
    </p:spTree>
    <p:extLst>
      <p:ext uri="{BB962C8B-B14F-4D97-AF65-F5344CB8AC3E}">
        <p14:creationId xmlns:p14="http://schemas.microsoft.com/office/powerpoint/2010/main" xmlns="" val="17607850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39892" y="1844824"/>
            <a:ext cx="5544616" cy="3046988"/>
          </a:xfrm>
          <a:prstGeom prst="rect">
            <a:avLst/>
          </a:prstGeom>
          <a:noFill/>
        </p:spPr>
        <p:txBody>
          <a:bodyPr wrap="square" rtlCol="0">
            <a:spAutoFit/>
          </a:bodyPr>
          <a:lstStyle/>
          <a:p>
            <a:pPr algn="ctr"/>
            <a:r>
              <a:rPr lang="pt-BR" sz="3200" b="1" dirty="0">
                <a:latin typeface="Trebuchet MS"/>
                <a:cs typeface="Trebuchet MS"/>
              </a:rPr>
              <a:t>William Beckham: </a:t>
            </a:r>
            <a:endParaRPr lang="pt-BR" sz="3200" b="1" dirty="0" smtClean="0">
              <a:latin typeface="Trebuchet MS"/>
              <a:cs typeface="Trebuchet MS"/>
            </a:endParaRPr>
          </a:p>
          <a:p>
            <a:pPr algn="ctr"/>
            <a:endParaRPr lang="pt-BR" sz="3200" b="1" dirty="0">
              <a:latin typeface="Trebuchet MS"/>
              <a:cs typeface="Trebuchet MS"/>
            </a:endParaRPr>
          </a:p>
          <a:p>
            <a:pPr algn="ctr"/>
            <a:r>
              <a:rPr lang="es-ES" sz="3200" b="1" dirty="0">
                <a:latin typeface="Trebuchet MS"/>
                <a:cs typeface="Trebuchet MS"/>
              </a:rPr>
              <a:t>“un movimiento cristiano no se puede sostener, a no ser que se defina teológicamente”.</a:t>
            </a:r>
          </a:p>
        </p:txBody>
      </p:sp>
    </p:spTree>
    <p:extLst>
      <p:ext uri="{BB962C8B-B14F-4D97-AF65-F5344CB8AC3E}">
        <p14:creationId xmlns:p14="http://schemas.microsoft.com/office/powerpoint/2010/main" xmlns="" val="3630675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2296" y="620688"/>
            <a:ext cx="5237228" cy="6124754"/>
          </a:xfrm>
          <a:prstGeom prst="rect">
            <a:avLst/>
          </a:prstGeom>
          <a:noFill/>
        </p:spPr>
        <p:txBody>
          <a:bodyPr wrap="square" rtlCol="0">
            <a:spAutoFit/>
          </a:bodyPr>
          <a:lstStyle/>
          <a:p>
            <a:pPr algn="ctr"/>
            <a:r>
              <a:rPr lang="pt-BR" sz="2800" b="1" dirty="0">
                <a:latin typeface="Trebuchet MS"/>
                <a:cs typeface="Trebuchet MS"/>
              </a:rPr>
              <a:t>Para </a:t>
            </a:r>
            <a:r>
              <a:rPr lang="pt-BR" sz="2800" b="1" dirty="0" err="1">
                <a:latin typeface="Trebuchet MS"/>
                <a:cs typeface="Trebuchet MS"/>
              </a:rPr>
              <a:t>la</a:t>
            </a:r>
            <a:r>
              <a:rPr lang="pt-BR" sz="2800" b="1" dirty="0">
                <a:latin typeface="Trebuchet MS"/>
                <a:cs typeface="Trebuchet MS"/>
              </a:rPr>
              <a:t> IASD:</a:t>
            </a:r>
          </a:p>
          <a:p>
            <a:pPr algn="ctr"/>
            <a:r>
              <a:rPr lang="es-ES" sz="2800" b="1" dirty="0">
                <a:latin typeface="Trebuchet MS"/>
                <a:cs typeface="Trebuchet MS"/>
              </a:rPr>
              <a:t>La Biblia es más importante que el movimiento, y la Teología más importante que el éxito</a:t>
            </a:r>
            <a:r>
              <a:rPr lang="es-ES" sz="2800" b="1" dirty="0" smtClean="0">
                <a:latin typeface="Trebuchet MS"/>
                <a:cs typeface="Trebuchet MS"/>
              </a:rPr>
              <a:t>.</a:t>
            </a:r>
          </a:p>
          <a:p>
            <a:pPr algn="ctr"/>
            <a:endParaRPr lang="es-ES" sz="2800" b="1" dirty="0">
              <a:latin typeface="Trebuchet MS"/>
              <a:cs typeface="Trebuchet MS"/>
            </a:endParaRPr>
          </a:p>
          <a:p>
            <a:pPr algn="ctr"/>
            <a:r>
              <a:rPr lang="es-ES" sz="2800" b="1" dirty="0">
                <a:latin typeface="Trebuchet MS"/>
                <a:cs typeface="Trebuchet MS"/>
              </a:rPr>
              <a:t>Busca desarrollar un movimiento apoyado en sus fundamentos bíblicos. </a:t>
            </a:r>
            <a:endParaRPr lang="es-ES" sz="2800" b="1" dirty="0" smtClean="0">
              <a:latin typeface="Trebuchet MS"/>
              <a:cs typeface="Trebuchet MS"/>
            </a:endParaRPr>
          </a:p>
          <a:p>
            <a:pPr algn="ctr"/>
            <a:endParaRPr lang="es-ES" sz="2800" b="1" dirty="0">
              <a:latin typeface="Trebuchet MS"/>
              <a:cs typeface="Trebuchet MS"/>
            </a:endParaRPr>
          </a:p>
          <a:p>
            <a:pPr algn="ctr"/>
            <a:r>
              <a:rPr lang="es-ES" sz="2800" b="1" dirty="0">
                <a:latin typeface="Trebuchet MS"/>
                <a:cs typeface="Trebuchet MS"/>
              </a:rPr>
              <a:t>Lo importante es que existan, de hecho, textos bíblicos y argumentos teológicos para los GP.</a:t>
            </a:r>
          </a:p>
        </p:txBody>
      </p:sp>
    </p:spTree>
    <p:extLst>
      <p:ext uri="{BB962C8B-B14F-4D97-AF65-F5344CB8AC3E}">
        <p14:creationId xmlns:p14="http://schemas.microsoft.com/office/powerpoint/2010/main" xmlns="" val="10169659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84098" y="1268760"/>
            <a:ext cx="5248328" cy="4893647"/>
          </a:xfrm>
          <a:prstGeom prst="rect">
            <a:avLst/>
          </a:prstGeom>
          <a:noFill/>
        </p:spPr>
        <p:txBody>
          <a:bodyPr wrap="square" rtlCol="0">
            <a:spAutoFit/>
          </a:bodyPr>
          <a:lstStyle/>
          <a:p>
            <a:pPr algn="ctr"/>
            <a:r>
              <a:rPr lang="pt-BR" sz="2400" b="1" dirty="0" err="1">
                <a:latin typeface="Trebuchet MS"/>
                <a:cs typeface="Trebuchet MS"/>
              </a:rPr>
              <a:t>Darin</a:t>
            </a:r>
            <a:r>
              <a:rPr lang="pt-BR" sz="2400" b="1" dirty="0">
                <a:latin typeface="Trebuchet MS"/>
                <a:cs typeface="Trebuchet MS"/>
              </a:rPr>
              <a:t> Kennedy </a:t>
            </a:r>
            <a:r>
              <a:rPr lang="pt-BR" sz="2400" b="1" dirty="0" err="1">
                <a:latin typeface="Trebuchet MS"/>
                <a:cs typeface="Trebuchet MS"/>
              </a:rPr>
              <a:t>declaró</a:t>
            </a:r>
            <a:r>
              <a:rPr lang="pt-BR" sz="2400" b="1" dirty="0">
                <a:latin typeface="Trebuchet MS"/>
                <a:cs typeface="Trebuchet MS"/>
              </a:rPr>
              <a:t>:</a:t>
            </a:r>
          </a:p>
          <a:p>
            <a:pPr algn="ctr"/>
            <a:r>
              <a:rPr lang="es-ES" sz="2400" b="1" dirty="0">
                <a:latin typeface="Trebuchet MS"/>
                <a:cs typeface="Trebuchet MS"/>
              </a:rPr>
              <a:t>“siempre existe un peligro cuando, en cuestiones religiosas, la práctica antecede a la teología”.</a:t>
            </a:r>
          </a:p>
          <a:p>
            <a:pPr algn="ctr"/>
            <a:endParaRPr lang="es-ES" sz="2400" b="1" dirty="0">
              <a:latin typeface="Trebuchet MS"/>
              <a:cs typeface="Trebuchet MS"/>
            </a:endParaRPr>
          </a:p>
          <a:p>
            <a:pPr algn="ctr"/>
            <a:r>
              <a:rPr lang="es-ES" sz="2400" b="1" dirty="0">
                <a:latin typeface="Trebuchet MS"/>
                <a:cs typeface="Trebuchet MS"/>
              </a:rPr>
              <a:t>Es como si el tren llegase antes que los rieles: puede llegar, pero probablemente no hará otro viaje. Apenas como ilustración, podemos aceptar que los rieles </a:t>
            </a:r>
            <a:r>
              <a:rPr lang="es-ES" sz="2400" b="1" dirty="0" smtClean="0">
                <a:latin typeface="Trebuchet MS"/>
                <a:cs typeface="Trebuchet MS"/>
              </a:rPr>
              <a:t>son </a:t>
            </a:r>
            <a:r>
              <a:rPr lang="es-ES" sz="2400" b="1" dirty="0">
                <a:latin typeface="Trebuchet MS"/>
                <a:cs typeface="Trebuchet MS"/>
              </a:rPr>
              <a:t>la base bíblica y </a:t>
            </a:r>
            <a:r>
              <a:rPr lang="es-ES" sz="2400" b="1" dirty="0" smtClean="0">
                <a:latin typeface="Trebuchet MS"/>
                <a:cs typeface="Trebuchet MS"/>
              </a:rPr>
              <a:t>teológica</a:t>
            </a:r>
            <a:r>
              <a:rPr lang="es-ES" sz="2400" b="1" dirty="0">
                <a:latin typeface="Trebuchet MS"/>
                <a:cs typeface="Trebuchet MS"/>
              </a:rPr>
              <a:t>, y el trayecto </a:t>
            </a:r>
            <a:r>
              <a:rPr lang="es-ES" sz="2400" b="1" dirty="0" smtClean="0">
                <a:latin typeface="Trebuchet MS"/>
                <a:cs typeface="Trebuchet MS"/>
              </a:rPr>
              <a:t>su </a:t>
            </a:r>
            <a:r>
              <a:rPr lang="es-ES" sz="2400" b="1" dirty="0">
                <a:latin typeface="Trebuchet MS"/>
                <a:cs typeface="Trebuchet MS"/>
              </a:rPr>
              <a:t>propia historia</a:t>
            </a:r>
          </a:p>
          <a:p>
            <a:pPr algn="ctr"/>
            <a:endParaRPr lang="es-ES" sz="2400" b="1" dirty="0">
              <a:latin typeface="Trebuchet MS"/>
              <a:cs typeface="Trebuchet MS"/>
            </a:endParaRPr>
          </a:p>
        </p:txBody>
      </p:sp>
    </p:spTree>
    <p:extLst>
      <p:ext uri="{BB962C8B-B14F-4D97-AF65-F5344CB8AC3E}">
        <p14:creationId xmlns:p14="http://schemas.microsoft.com/office/powerpoint/2010/main" xmlns="" val="3993608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solidFill>
            <a:srgbClr val="7A0C04"/>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3" name="CaixaDeTexto 2"/>
          <p:cNvSpPr txBox="1"/>
          <p:nvPr/>
        </p:nvSpPr>
        <p:spPr>
          <a:xfrm>
            <a:off x="-237952" y="2833481"/>
            <a:ext cx="9649072" cy="830997"/>
          </a:xfrm>
          <a:prstGeom prst="rect">
            <a:avLst/>
          </a:prstGeom>
          <a:noFill/>
        </p:spPr>
        <p:txBody>
          <a:bodyPr wrap="square" rtlCol="0">
            <a:spAutoFit/>
          </a:bodyPr>
          <a:lstStyle/>
          <a:p>
            <a:pPr algn="ctr"/>
            <a:r>
              <a:rPr lang="pt-BR" sz="4800" b="1" dirty="0" smtClean="0">
                <a:solidFill>
                  <a:schemeClr val="bg1"/>
                </a:solidFill>
                <a:latin typeface="Trebuchet MS"/>
                <a:cs typeface="Trebuchet MS"/>
              </a:rPr>
              <a:t>PRÁCTICA </a:t>
            </a:r>
            <a:r>
              <a:rPr lang="pt-BR" sz="4800" b="1" dirty="0">
                <a:solidFill>
                  <a:schemeClr val="bg1"/>
                </a:solidFill>
                <a:latin typeface="Trebuchet MS"/>
                <a:cs typeface="Trebuchet MS"/>
              </a:rPr>
              <a:t>BÍBLICA </a:t>
            </a:r>
            <a:endParaRPr lang="pt-BR" sz="4800" b="1" dirty="0" smtClean="0">
              <a:solidFill>
                <a:schemeClr val="bg1"/>
              </a:solidFill>
              <a:latin typeface="Trebuchet MS"/>
              <a:cs typeface="Trebuchet MS"/>
            </a:endParaRPr>
          </a:p>
        </p:txBody>
      </p:sp>
    </p:spTree>
    <p:extLst>
      <p:ext uri="{BB962C8B-B14F-4D97-AF65-F5344CB8AC3E}">
        <p14:creationId xmlns:p14="http://schemas.microsoft.com/office/powerpoint/2010/main" xmlns="" val="25342085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733246"/>
            <a:ext cx="5256584" cy="6124754"/>
          </a:xfrm>
          <a:prstGeom prst="rect">
            <a:avLst/>
          </a:prstGeom>
          <a:noFill/>
        </p:spPr>
        <p:txBody>
          <a:bodyPr wrap="square" rtlCol="0">
            <a:spAutoFit/>
          </a:bodyPr>
          <a:lstStyle/>
          <a:p>
            <a:pPr algn="ctr"/>
            <a:r>
              <a:rPr lang="pt-BR" sz="2800" b="1" dirty="0" err="1">
                <a:latin typeface="Trebuchet MS"/>
                <a:cs typeface="Trebuchet MS"/>
              </a:rPr>
              <a:t>Algunas</a:t>
            </a:r>
            <a:r>
              <a:rPr lang="pt-BR" sz="2800" b="1" dirty="0">
                <a:latin typeface="Trebuchet MS"/>
                <a:cs typeface="Trebuchet MS"/>
              </a:rPr>
              <a:t> verdades:</a:t>
            </a:r>
          </a:p>
          <a:p>
            <a:pPr algn="ctr"/>
            <a:endParaRPr lang="pt-BR" sz="2800" b="1" dirty="0">
              <a:latin typeface="Trebuchet MS"/>
              <a:cs typeface="Trebuchet MS"/>
            </a:endParaRPr>
          </a:p>
          <a:p>
            <a:pPr algn="ctr"/>
            <a:r>
              <a:rPr lang="es-ES" sz="2800" b="1" dirty="0">
                <a:latin typeface="Trebuchet MS"/>
                <a:cs typeface="Trebuchet MS"/>
              </a:rPr>
              <a:t>Los pequeños grupos son uno de esos movimientos consistentes que se difunden por el mundo, antes de afirmarse bíblica y teológicamente.</a:t>
            </a:r>
          </a:p>
          <a:p>
            <a:pPr algn="ctr"/>
            <a:endParaRPr lang="es-ES" sz="2800" b="1" dirty="0">
              <a:latin typeface="Trebuchet MS"/>
              <a:cs typeface="Trebuchet MS"/>
            </a:endParaRPr>
          </a:p>
          <a:p>
            <a:pPr algn="ctr"/>
            <a:r>
              <a:rPr lang="es-ES" sz="2800" b="1" dirty="0">
                <a:latin typeface="Trebuchet MS"/>
                <a:cs typeface="Trebuchet MS"/>
              </a:rPr>
              <a:t>No es una tarea fácil </a:t>
            </a:r>
          </a:p>
          <a:p>
            <a:pPr algn="ctr"/>
            <a:r>
              <a:rPr lang="es-ES" sz="2800" b="1" dirty="0">
                <a:latin typeface="Trebuchet MS"/>
                <a:cs typeface="Trebuchet MS"/>
              </a:rPr>
              <a:t>    descubrir que la modalidad </a:t>
            </a:r>
            <a:r>
              <a:rPr lang="es-ES" sz="2800" b="1" dirty="0" smtClean="0">
                <a:latin typeface="Trebuchet MS"/>
                <a:cs typeface="Trebuchet MS"/>
              </a:rPr>
              <a:t>de </a:t>
            </a:r>
            <a:r>
              <a:rPr lang="es-ES" sz="2800" b="1" dirty="0">
                <a:latin typeface="Trebuchet MS"/>
                <a:cs typeface="Trebuchet MS"/>
              </a:rPr>
              <a:t>los grupos pequeños </a:t>
            </a:r>
            <a:r>
              <a:rPr lang="es-ES" sz="2800" b="1" dirty="0" smtClean="0">
                <a:latin typeface="Trebuchet MS"/>
                <a:cs typeface="Trebuchet MS"/>
              </a:rPr>
              <a:t>tiene </a:t>
            </a:r>
            <a:r>
              <a:rPr lang="es-ES" sz="2800" b="1" dirty="0">
                <a:latin typeface="Trebuchet MS"/>
                <a:cs typeface="Trebuchet MS"/>
              </a:rPr>
              <a:t>sus </a:t>
            </a:r>
            <a:r>
              <a:rPr lang="es-ES" sz="2800" b="1" dirty="0" smtClean="0">
                <a:latin typeface="Trebuchet MS"/>
                <a:cs typeface="Trebuchet MS"/>
              </a:rPr>
              <a:t>fundamentos en </a:t>
            </a:r>
            <a:r>
              <a:rPr lang="es-ES" sz="2800" b="1" dirty="0">
                <a:latin typeface="Trebuchet MS"/>
                <a:cs typeface="Trebuchet MS"/>
              </a:rPr>
              <a:t>el texto bíblico.</a:t>
            </a:r>
          </a:p>
        </p:txBody>
      </p:sp>
    </p:spTree>
    <p:extLst>
      <p:ext uri="{BB962C8B-B14F-4D97-AF65-F5344CB8AC3E}">
        <p14:creationId xmlns:p14="http://schemas.microsoft.com/office/powerpoint/2010/main" xmlns="" val="34524706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10563</Words>
  <Application>Microsoft Office PowerPoint</Application>
  <PresentationFormat>Apresentação na tela (4:3)</PresentationFormat>
  <Paragraphs>359</Paragraphs>
  <Slides>43</Slides>
  <Notes>33</Notes>
  <HiddenSlides>0</HiddenSlides>
  <MMClips>0</MMClips>
  <ScaleCrop>false</ScaleCrop>
  <HeadingPairs>
    <vt:vector size="4" baseType="variant">
      <vt:variant>
        <vt:lpstr>Tema</vt:lpstr>
      </vt:variant>
      <vt:variant>
        <vt:i4>1</vt:i4>
      </vt:variant>
      <vt:variant>
        <vt:lpstr>Títulos de slides</vt:lpstr>
      </vt:variant>
      <vt:variant>
        <vt:i4>43</vt:i4>
      </vt:variant>
    </vt:vector>
  </HeadingPairs>
  <TitlesOfParts>
    <vt:vector size="44"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Fabio Bergamo</dc:creator>
  <cp:lastModifiedBy>ruth.leon</cp:lastModifiedBy>
  <cp:revision>37</cp:revision>
  <dcterms:created xsi:type="dcterms:W3CDTF">2012-04-28T23:49:53Z</dcterms:created>
  <dcterms:modified xsi:type="dcterms:W3CDTF">2012-05-04T15:47:01Z</dcterms:modified>
</cp:coreProperties>
</file>