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02" y="-11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887393"/>
            <a:ext cx="5328592" cy="5693866"/>
          </a:xfrm>
          <a:prstGeom prst="rect">
            <a:avLst/>
          </a:prstGeom>
          <a:noFill/>
        </p:spPr>
        <p:txBody>
          <a:bodyPr wrap="square" rtlCol="0">
            <a:spAutoFit/>
          </a:bodyPr>
          <a:lstStyle/>
          <a:p>
            <a:pPr algn="ctr"/>
            <a:r>
              <a:rPr lang="es-ES" sz="2800" b="1" dirty="0">
                <a:latin typeface="Trebuchet MS"/>
                <a:cs typeface="Trebuchet MS"/>
              </a:rPr>
              <a:t>Una situación extrema (por ejemplo, la destrucción del Templo en Jerusalén) permitió comprobar la bendición de las sinagogas en la conservación del pueblo judío y de sus creencias. No temamos las dificultades, aunque sean extremas; la fortaleza de un grupo pequeño será una bendición para seguir adelante, a la espera del pronto regreso de Jesús. </a:t>
            </a:r>
          </a:p>
        </p:txBody>
      </p:sp>
    </p:spTree>
    <p:extLst>
      <p:ext uri="{BB962C8B-B14F-4D97-AF65-F5344CB8AC3E}">
        <p14:creationId xmlns:p14="http://schemas.microsoft.com/office/powerpoint/2010/main" xmlns="" val="2941820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29052" y="2636912"/>
            <a:ext cx="9649072" cy="1323439"/>
          </a:xfrm>
          <a:prstGeom prst="rect">
            <a:avLst/>
          </a:prstGeom>
          <a:noFill/>
        </p:spPr>
        <p:txBody>
          <a:bodyPr wrap="square" rtlCol="0">
            <a:spAutoFit/>
          </a:bodyPr>
          <a:lstStyle/>
          <a:p>
            <a:pPr algn="ctr"/>
            <a:r>
              <a:rPr lang="es-ES" sz="4000" b="1" dirty="0">
                <a:solidFill>
                  <a:schemeClr val="bg1"/>
                </a:solidFill>
                <a:latin typeface="Trebuchet MS"/>
                <a:cs typeface="Trebuchet MS"/>
              </a:rPr>
              <a:t>PROPÓSITO Y FUNCIÓN </a:t>
            </a:r>
            <a:r>
              <a:rPr lang="es-ES" sz="4000" b="1" dirty="0" smtClean="0">
                <a:solidFill>
                  <a:schemeClr val="bg1"/>
                </a:solidFill>
                <a:latin typeface="Trebuchet MS"/>
                <a:cs typeface="Trebuchet MS"/>
              </a:rPr>
              <a:t>DE</a:t>
            </a:r>
          </a:p>
          <a:p>
            <a:pPr algn="ctr"/>
            <a:r>
              <a:rPr lang="es-ES" sz="4000" b="1" dirty="0" smtClean="0">
                <a:solidFill>
                  <a:schemeClr val="bg1"/>
                </a:solidFill>
                <a:latin typeface="Trebuchet MS"/>
                <a:cs typeface="Trebuchet MS"/>
              </a:rPr>
              <a:t>LA </a:t>
            </a:r>
            <a:r>
              <a:rPr lang="es-ES" sz="4000" b="1" dirty="0">
                <a:solidFill>
                  <a:schemeClr val="bg1"/>
                </a:solidFill>
                <a:latin typeface="Trebuchet MS"/>
                <a:cs typeface="Trebuchet MS"/>
              </a:rPr>
              <a:t>SINAGOGA</a:t>
            </a:r>
          </a:p>
        </p:txBody>
      </p:sp>
    </p:spTree>
    <p:extLst>
      <p:ext uri="{BB962C8B-B14F-4D97-AF65-F5344CB8AC3E}">
        <p14:creationId xmlns:p14="http://schemas.microsoft.com/office/powerpoint/2010/main" xmlns="" val="978276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595021"/>
            <a:ext cx="5176320" cy="5262979"/>
          </a:xfrm>
          <a:prstGeom prst="rect">
            <a:avLst/>
          </a:prstGeom>
          <a:noFill/>
        </p:spPr>
        <p:txBody>
          <a:bodyPr wrap="square" rtlCol="0">
            <a:spAutoFit/>
          </a:bodyPr>
          <a:lstStyle/>
          <a:p>
            <a:pPr algn="ctr"/>
            <a:r>
              <a:rPr lang="es-ES" sz="2800" b="1" dirty="0">
                <a:latin typeface="Trebuchet MS"/>
                <a:cs typeface="Trebuchet MS"/>
              </a:rPr>
              <a:t>La sinagoga es el lugar de la </a:t>
            </a:r>
            <a:r>
              <a:rPr lang="es-ES" sz="2800" b="1" dirty="0" err="1">
                <a:latin typeface="Trebuchet MS"/>
                <a:cs typeface="Trebuchet MS"/>
              </a:rPr>
              <a:t>Torah</a:t>
            </a:r>
            <a:r>
              <a:rPr lang="es-ES" sz="2800" b="1" dirty="0">
                <a:latin typeface="Trebuchet MS"/>
                <a:cs typeface="Trebuchet MS"/>
              </a:rPr>
              <a:t>, que debe ser leída y enseñada. Hechos 15:21. Los que iban a la sinagoga debían retornar a casa “enriquecidos en el conocimiento de las leyes sagradas”.</a:t>
            </a:r>
          </a:p>
          <a:p>
            <a:pPr algn="ctr"/>
            <a:r>
              <a:rPr lang="es-ES" sz="2800" b="1" dirty="0">
                <a:latin typeface="Trebuchet MS"/>
                <a:cs typeface="Trebuchet MS"/>
              </a:rPr>
              <a:t>Otro aspecto fundamental en la sinagoga era la enseñanza, a los miembros, de la manera en que la ley se aplicaba en la vida práctica cotidiana.</a:t>
            </a:r>
          </a:p>
        </p:txBody>
      </p:sp>
      <p:sp>
        <p:nvSpPr>
          <p:cNvPr id="2" name="CaixaDeTexto 1"/>
          <p:cNvSpPr txBox="1"/>
          <p:nvPr/>
        </p:nvSpPr>
        <p:spPr>
          <a:xfrm>
            <a:off x="-24052" y="942347"/>
            <a:ext cx="438002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pt-BR" sz="2800" b="1" dirty="0">
                <a:latin typeface="Trebuchet MS" pitchFamily="34" charset="0"/>
              </a:rPr>
              <a:t>1. </a:t>
            </a:r>
            <a:r>
              <a:rPr lang="pt-BR" sz="2800" b="1" dirty="0" err="1">
                <a:latin typeface="Trebuchet MS" pitchFamily="34" charset="0"/>
              </a:rPr>
              <a:t>Enseñanza</a:t>
            </a:r>
            <a:r>
              <a:rPr lang="pt-BR" sz="2800" b="1" dirty="0">
                <a:latin typeface="Trebuchet MS" pitchFamily="34" charset="0"/>
              </a:rPr>
              <a:t> de </a:t>
            </a:r>
            <a:r>
              <a:rPr lang="pt-BR" sz="2800" b="1" dirty="0" err="1">
                <a:latin typeface="Trebuchet MS" pitchFamily="34" charset="0"/>
              </a:rPr>
              <a:t>la</a:t>
            </a:r>
            <a:r>
              <a:rPr lang="pt-BR" sz="2800" b="1" dirty="0">
                <a:latin typeface="Trebuchet MS" pitchFamily="34" charset="0"/>
              </a:rPr>
              <a:t> </a:t>
            </a:r>
            <a:r>
              <a:rPr lang="pt-BR" sz="2800" b="1" dirty="0" err="1" smtClean="0">
                <a:latin typeface="Trebuchet MS" pitchFamily="34" charset="0"/>
              </a:rPr>
              <a:t>Ley</a:t>
            </a:r>
            <a:endParaRPr lang="pt-BR" sz="2800" b="1" dirty="0">
              <a:latin typeface="Trebuchet MS" pitchFamily="34" charset="0"/>
            </a:endParaRPr>
          </a:p>
        </p:txBody>
      </p:sp>
    </p:spTree>
    <p:extLst>
      <p:ext uri="{BB962C8B-B14F-4D97-AF65-F5344CB8AC3E}">
        <p14:creationId xmlns:p14="http://schemas.microsoft.com/office/powerpoint/2010/main" xmlns="" val="4123959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621728"/>
            <a:ext cx="5760640" cy="4832092"/>
          </a:xfrm>
          <a:prstGeom prst="rect">
            <a:avLst/>
          </a:prstGeom>
          <a:noFill/>
        </p:spPr>
        <p:txBody>
          <a:bodyPr wrap="square" rtlCol="0">
            <a:spAutoFit/>
          </a:bodyPr>
          <a:lstStyle/>
          <a:p>
            <a:pPr algn="ctr"/>
            <a:r>
              <a:rPr lang="es-ES" sz="2800" b="1" dirty="0">
                <a:latin typeface="Trebuchet MS"/>
                <a:cs typeface="Trebuchet MS"/>
              </a:rPr>
              <a:t>En Masada, una fortaleza judía en el desierto, destruida poco después de la caída del Templo de Jerusalén, fueron encontradas abundantes cantidades de rollos de la Biblia en proximidades de la sinagoga, sugiriendo que la lectura de las Escrituras era una característica importante </a:t>
            </a:r>
            <a:r>
              <a:rPr lang="es-ES" sz="2800" b="1" dirty="0" smtClean="0">
                <a:latin typeface="Trebuchet MS"/>
                <a:cs typeface="Trebuchet MS"/>
              </a:rPr>
              <a:t>de </a:t>
            </a:r>
            <a:r>
              <a:rPr lang="es-ES" sz="2800" b="1" dirty="0">
                <a:latin typeface="Trebuchet MS"/>
                <a:cs typeface="Trebuchet MS"/>
              </a:rPr>
              <a:t>la actividad en la sinagoga.</a:t>
            </a:r>
          </a:p>
        </p:txBody>
      </p:sp>
      <p:sp>
        <p:nvSpPr>
          <p:cNvPr id="2" name="CaixaDeTexto 1"/>
          <p:cNvSpPr txBox="1"/>
          <p:nvPr/>
        </p:nvSpPr>
        <p:spPr>
          <a:xfrm>
            <a:off x="-24052" y="942347"/>
            <a:ext cx="438002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pt-BR" sz="2800" b="1" dirty="0">
                <a:latin typeface="Trebuchet MS" pitchFamily="34" charset="0"/>
              </a:rPr>
              <a:t>1. </a:t>
            </a:r>
            <a:r>
              <a:rPr lang="pt-BR" sz="2800" b="1" dirty="0" err="1">
                <a:latin typeface="Trebuchet MS" pitchFamily="34" charset="0"/>
              </a:rPr>
              <a:t>Enseñanza</a:t>
            </a:r>
            <a:r>
              <a:rPr lang="pt-BR" sz="2800" b="1" dirty="0">
                <a:latin typeface="Trebuchet MS" pitchFamily="34" charset="0"/>
              </a:rPr>
              <a:t> de </a:t>
            </a:r>
            <a:r>
              <a:rPr lang="pt-BR" sz="2800" b="1" dirty="0" err="1">
                <a:latin typeface="Trebuchet MS" pitchFamily="34" charset="0"/>
              </a:rPr>
              <a:t>la</a:t>
            </a:r>
            <a:r>
              <a:rPr lang="pt-BR" sz="2800" b="1" dirty="0">
                <a:latin typeface="Trebuchet MS" pitchFamily="34" charset="0"/>
              </a:rPr>
              <a:t> </a:t>
            </a:r>
            <a:r>
              <a:rPr lang="pt-BR" sz="2800" b="1" dirty="0" err="1" smtClean="0">
                <a:latin typeface="Trebuchet MS" pitchFamily="34" charset="0"/>
              </a:rPr>
              <a:t>Ley</a:t>
            </a:r>
            <a:endParaRPr lang="pt-BR" sz="2800" b="1" dirty="0">
              <a:latin typeface="Trebuchet MS" pitchFamily="34" charset="0"/>
            </a:endParaRPr>
          </a:p>
        </p:txBody>
      </p:sp>
    </p:spTree>
    <p:extLst>
      <p:ext uri="{BB962C8B-B14F-4D97-AF65-F5344CB8AC3E}">
        <p14:creationId xmlns:p14="http://schemas.microsoft.com/office/powerpoint/2010/main" xmlns="" val="738715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1746" y="2780928"/>
            <a:ext cx="5176320" cy="1815882"/>
          </a:xfrm>
          <a:prstGeom prst="rect">
            <a:avLst/>
          </a:prstGeom>
          <a:noFill/>
        </p:spPr>
        <p:txBody>
          <a:bodyPr wrap="square" rtlCol="0">
            <a:spAutoFit/>
          </a:bodyPr>
          <a:lstStyle/>
          <a:p>
            <a:pPr algn="ctr"/>
            <a:r>
              <a:rPr lang="es-ES" sz="2800" b="1" dirty="0">
                <a:latin typeface="Trebuchet MS"/>
                <a:cs typeface="Trebuchet MS"/>
              </a:rPr>
              <a:t>La sinagoga era un santuario y escuela a la vez, donde el Libro es leído meditado, comentado.</a:t>
            </a:r>
          </a:p>
        </p:txBody>
      </p:sp>
      <p:sp>
        <p:nvSpPr>
          <p:cNvPr id="2" name="CaixaDeTexto 1"/>
          <p:cNvSpPr txBox="1"/>
          <p:nvPr/>
        </p:nvSpPr>
        <p:spPr>
          <a:xfrm>
            <a:off x="-24052" y="942347"/>
            <a:ext cx="566791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pt-BR" sz="2800" b="1" dirty="0" smtClean="0">
                <a:latin typeface="Trebuchet MS" pitchFamily="34" charset="0"/>
              </a:rPr>
              <a:t>2. </a:t>
            </a:r>
            <a:r>
              <a:rPr lang="es-ES" sz="2800" b="1" dirty="0">
                <a:latin typeface="Trebuchet MS" pitchFamily="34" charset="0"/>
              </a:rPr>
              <a:t>¿Cómo era la lectura de la Palabra en la sinagoga?</a:t>
            </a:r>
          </a:p>
        </p:txBody>
      </p:sp>
    </p:spTree>
    <p:extLst>
      <p:ext uri="{BB962C8B-B14F-4D97-AF65-F5344CB8AC3E}">
        <p14:creationId xmlns:p14="http://schemas.microsoft.com/office/powerpoint/2010/main" xmlns="" val="390436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29052" y="2659960"/>
            <a:ext cx="9649072" cy="1323439"/>
          </a:xfrm>
          <a:prstGeom prst="rect">
            <a:avLst/>
          </a:prstGeom>
          <a:noFill/>
        </p:spPr>
        <p:txBody>
          <a:bodyPr wrap="square" rtlCol="0">
            <a:spAutoFit/>
          </a:bodyPr>
          <a:lstStyle/>
          <a:p>
            <a:pPr algn="ctr"/>
            <a:r>
              <a:rPr lang="es-ES" sz="40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1760088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21" y="836712"/>
            <a:ext cx="4824536" cy="5693866"/>
          </a:xfrm>
          <a:prstGeom prst="rect">
            <a:avLst/>
          </a:prstGeom>
          <a:noFill/>
        </p:spPr>
        <p:txBody>
          <a:bodyPr wrap="square" rtlCol="0">
            <a:spAutoFit/>
          </a:bodyPr>
          <a:lstStyle/>
          <a:p>
            <a:pPr algn="ctr"/>
            <a:r>
              <a:rPr lang="es-ES" sz="2800" b="1" dirty="0">
                <a:latin typeface="Trebuchet MS"/>
                <a:cs typeface="Trebuchet MS"/>
              </a:rPr>
              <a:t>La sinagoga estaba dedicada al estudio de la </a:t>
            </a:r>
            <a:r>
              <a:rPr lang="es-ES" sz="2800" b="1" dirty="0" err="1">
                <a:latin typeface="Trebuchet MS"/>
                <a:cs typeface="Trebuchet MS"/>
              </a:rPr>
              <a:t>Torah</a:t>
            </a:r>
            <a:r>
              <a:rPr lang="es-ES" sz="2800" b="1" dirty="0">
                <a:latin typeface="Trebuchet MS"/>
                <a:cs typeface="Trebuchet MS"/>
              </a:rPr>
              <a:t> y de los mandamientos. Deberíamos, en los grupos pequeños, enriquecernos mucho especialmente del estudio de los mandamientos de Dios que abarcan toda la enseñanza que se encuentra en las leyes de Dios enunciadas en la Ley y los profetas.</a:t>
            </a:r>
          </a:p>
        </p:txBody>
      </p:sp>
    </p:spTree>
    <p:extLst>
      <p:ext uri="{BB962C8B-B14F-4D97-AF65-F5344CB8AC3E}">
        <p14:creationId xmlns:p14="http://schemas.microsoft.com/office/powerpoint/2010/main" xmlns="" val="351607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21" y="1196752"/>
            <a:ext cx="4824536" cy="4832092"/>
          </a:xfrm>
          <a:prstGeom prst="rect">
            <a:avLst/>
          </a:prstGeom>
          <a:noFill/>
        </p:spPr>
        <p:txBody>
          <a:bodyPr wrap="square" rtlCol="0">
            <a:spAutoFit/>
          </a:bodyPr>
          <a:lstStyle/>
          <a:p>
            <a:pPr algn="ctr"/>
            <a:r>
              <a:rPr lang="es-ES" sz="2800" b="1" dirty="0">
                <a:latin typeface="Trebuchet MS"/>
                <a:cs typeface="Trebuchet MS"/>
              </a:rPr>
              <a:t>La variedad de personas que leían las Escrituras nos hace pensar en la importancia de distribuirse las lecturas y los comentarios entre varios líderes. He aquí la clave para la formación, al mismo tiempo, de potenciales nuevos responsables para futuros grupos pequeños.</a:t>
            </a:r>
          </a:p>
        </p:txBody>
      </p:sp>
    </p:spTree>
    <p:extLst>
      <p:ext uri="{BB962C8B-B14F-4D97-AF65-F5344CB8AC3E}">
        <p14:creationId xmlns:p14="http://schemas.microsoft.com/office/powerpoint/2010/main" xmlns="" val="3052602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29052" y="2659960"/>
            <a:ext cx="9649072" cy="1323439"/>
          </a:xfrm>
          <a:prstGeom prst="rect">
            <a:avLst/>
          </a:prstGeom>
          <a:noFill/>
        </p:spPr>
        <p:txBody>
          <a:bodyPr wrap="square" rtlCol="0">
            <a:spAutoFit/>
          </a:bodyPr>
          <a:lstStyle/>
          <a:p>
            <a:pPr algn="ctr"/>
            <a:r>
              <a:rPr lang="es-ES" sz="4000" b="1" dirty="0">
                <a:solidFill>
                  <a:schemeClr val="bg1"/>
                </a:solidFill>
                <a:latin typeface="Trebuchet MS"/>
                <a:cs typeface="Trebuchet MS"/>
              </a:rPr>
              <a:t>LA SINAGOGA COMO LUGAR DE ORACIÓN</a:t>
            </a:r>
          </a:p>
        </p:txBody>
      </p:sp>
    </p:spTree>
    <p:extLst>
      <p:ext uri="{BB962C8B-B14F-4D97-AF65-F5344CB8AC3E}">
        <p14:creationId xmlns:p14="http://schemas.microsoft.com/office/powerpoint/2010/main" xmlns="" val="4186051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21" y="1196752"/>
            <a:ext cx="4835636" cy="5262979"/>
          </a:xfrm>
          <a:prstGeom prst="rect">
            <a:avLst/>
          </a:prstGeom>
          <a:noFill/>
        </p:spPr>
        <p:txBody>
          <a:bodyPr wrap="square" rtlCol="0">
            <a:spAutoFit/>
          </a:bodyPr>
          <a:lstStyle/>
          <a:p>
            <a:pPr algn="ctr"/>
            <a:r>
              <a:rPr lang="es-ES" sz="2400" b="1" dirty="0">
                <a:latin typeface="Trebuchet MS"/>
                <a:cs typeface="Trebuchet MS"/>
              </a:rPr>
              <a:t>Era el lugar establecido en que la gente debía orar y en el cual se prometía una respuesta. El hombre que tenía una sinagoga en su pueblo y no oraba en ella era llamado un mal vecino</a:t>
            </a:r>
            <a:r>
              <a:rPr lang="es-ES" sz="2400" b="1" dirty="0" smtClean="0">
                <a:latin typeface="Trebuchet MS"/>
                <a:cs typeface="Trebuchet MS"/>
              </a:rPr>
              <a:t>.</a:t>
            </a:r>
            <a:endParaRPr lang="es-ES" sz="2400" b="1" dirty="0">
              <a:latin typeface="Trebuchet MS"/>
              <a:cs typeface="Trebuchet MS"/>
            </a:endParaRPr>
          </a:p>
          <a:p>
            <a:pPr algn="ctr"/>
            <a:r>
              <a:rPr lang="es-ES" sz="2400" b="1" dirty="0" smtClean="0">
                <a:latin typeface="Trebuchet MS"/>
                <a:cs typeface="Trebuchet MS"/>
              </a:rPr>
              <a:t>La </a:t>
            </a:r>
            <a:r>
              <a:rPr lang="es-ES" sz="2400" b="1" dirty="0">
                <a:latin typeface="Trebuchet MS"/>
                <a:cs typeface="Trebuchet MS"/>
              </a:rPr>
              <a:t>oración no era de menor valor que el sacrificio en el Templo; Dios estaba presente en la sinagoga al igual que en el Templo. Cuando se congregaban diez personas en la sinagoga, la presencia divina estaba con ellos.</a:t>
            </a:r>
          </a:p>
        </p:txBody>
      </p:sp>
    </p:spTree>
    <p:extLst>
      <p:ext uri="{BB962C8B-B14F-4D97-AF65-F5344CB8AC3E}">
        <p14:creationId xmlns:p14="http://schemas.microsoft.com/office/powerpoint/2010/main" xmlns="" val="375911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29052" y="2659960"/>
            <a:ext cx="9649072"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68163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0421" y="1484784"/>
            <a:ext cx="4824536" cy="4401205"/>
          </a:xfrm>
          <a:prstGeom prst="rect">
            <a:avLst/>
          </a:prstGeom>
          <a:noFill/>
        </p:spPr>
        <p:txBody>
          <a:bodyPr wrap="square" rtlCol="0">
            <a:spAutoFit/>
          </a:bodyPr>
          <a:lstStyle/>
          <a:p>
            <a:pPr algn="ctr"/>
            <a:r>
              <a:rPr lang="es-ES" sz="2800" b="1" dirty="0">
                <a:latin typeface="Trebuchet MS"/>
                <a:cs typeface="Trebuchet MS"/>
              </a:rPr>
              <a:t>La oración en la sinagoga </a:t>
            </a:r>
            <a:r>
              <a:rPr lang="es-ES" sz="2800" b="1" dirty="0" err="1">
                <a:latin typeface="Trebuchet MS"/>
                <a:cs typeface="Trebuchet MS"/>
              </a:rPr>
              <a:t>reemplazaba</a:t>
            </a:r>
            <a:r>
              <a:rPr lang="es-ES" sz="2800" b="1" dirty="0">
                <a:latin typeface="Trebuchet MS"/>
                <a:cs typeface="Trebuchet MS"/>
              </a:rPr>
              <a:t> a los sacrificios en el Templo. Nuestros grupos pequeños deben ser lugares en los cuales se derrama el alma, como pequeña comunidad, delante de Dios, y la oración es tan vital como la respiración.</a:t>
            </a:r>
          </a:p>
        </p:txBody>
      </p:sp>
    </p:spTree>
    <p:extLst>
      <p:ext uri="{BB962C8B-B14F-4D97-AF65-F5344CB8AC3E}">
        <p14:creationId xmlns:p14="http://schemas.microsoft.com/office/powerpoint/2010/main" xmlns="" val="3801582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52536" y="2925814"/>
            <a:ext cx="9649072" cy="646331"/>
          </a:xfrm>
          <a:prstGeom prst="rect">
            <a:avLst/>
          </a:prstGeom>
          <a:noFill/>
        </p:spPr>
        <p:txBody>
          <a:bodyPr wrap="square" rtlCol="0">
            <a:spAutoFit/>
          </a:bodyPr>
          <a:lstStyle/>
          <a:p>
            <a:pPr algn="ctr"/>
            <a:r>
              <a:rPr lang="es-ES" sz="3600" b="1" dirty="0">
                <a:solidFill>
                  <a:schemeClr val="bg1"/>
                </a:solidFill>
                <a:latin typeface="Trebuchet MS"/>
                <a:cs typeface="Trebuchet MS"/>
              </a:rPr>
              <a:t>LA SINAGOGA COMO UNA ESCUELA</a:t>
            </a:r>
          </a:p>
        </p:txBody>
      </p:sp>
    </p:spTree>
    <p:extLst>
      <p:ext uri="{BB962C8B-B14F-4D97-AF65-F5344CB8AC3E}">
        <p14:creationId xmlns:p14="http://schemas.microsoft.com/office/powerpoint/2010/main" xmlns="" val="3793723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5384" y="1268760"/>
            <a:ext cx="4863099" cy="4893647"/>
          </a:xfrm>
          <a:prstGeom prst="rect">
            <a:avLst/>
          </a:prstGeom>
          <a:noFill/>
        </p:spPr>
        <p:txBody>
          <a:bodyPr wrap="square" rtlCol="0">
            <a:spAutoFit/>
          </a:bodyPr>
          <a:lstStyle/>
          <a:p>
            <a:pPr algn="ctr"/>
            <a:r>
              <a:rPr lang="es-ES" sz="2400" b="1" dirty="0">
                <a:latin typeface="Trebuchet MS"/>
                <a:cs typeface="Trebuchet MS"/>
              </a:rPr>
              <a:t>Las sinagogas eran, principalmente, lugares de enseñanza y de aprendizaje. O servían como escuelas o contenían aulas donde los niños podían recibir instrucción.</a:t>
            </a:r>
          </a:p>
          <a:p>
            <a:pPr algn="ctr"/>
            <a:endParaRPr lang="es-ES" sz="2400" b="1" dirty="0">
              <a:latin typeface="Trebuchet MS"/>
              <a:cs typeface="Trebuchet MS"/>
            </a:endParaRPr>
          </a:p>
          <a:p>
            <a:pPr algn="ctr"/>
            <a:r>
              <a:rPr lang="es-ES" sz="2400" b="1" dirty="0">
                <a:latin typeface="Trebuchet MS"/>
                <a:cs typeface="Trebuchet MS"/>
              </a:rPr>
              <a:t>	Los rabinos estudiaban en las sinagogas, y por eso Filón las llamaba “lugares donde se enseñan las virtudes”. Había, normalmente, una biblioteca en la sinagoga.</a:t>
            </a:r>
          </a:p>
        </p:txBody>
      </p:sp>
    </p:spTree>
    <p:extLst>
      <p:ext uri="{BB962C8B-B14F-4D97-AF65-F5344CB8AC3E}">
        <p14:creationId xmlns:p14="http://schemas.microsoft.com/office/powerpoint/2010/main" xmlns="" val="2267660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75908"/>
            <a:ext cx="9649072"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27533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1291" y="1124744"/>
            <a:ext cx="5223140" cy="4893647"/>
          </a:xfrm>
          <a:prstGeom prst="rect">
            <a:avLst/>
          </a:prstGeom>
          <a:noFill/>
        </p:spPr>
        <p:txBody>
          <a:bodyPr wrap="square" rtlCol="0">
            <a:spAutoFit/>
          </a:bodyPr>
          <a:lstStyle/>
          <a:p>
            <a:pPr algn="ctr"/>
            <a:r>
              <a:rPr lang="es-ES" sz="2400" b="1" dirty="0">
                <a:latin typeface="Trebuchet MS"/>
                <a:cs typeface="Trebuchet MS"/>
              </a:rPr>
              <a:t>La sinagoga era el centro educativo religioso por excelencia, para los niños y los jóvenes. Junto con los padres, era responsable por la formación del carácter y de la vida espiritual de la juventud. Es un gran desafío que nuestros grupos pequeños desarrollen una estructura que les permita ser, también, un lugar de crecimiento efectivo para los hijos de sus participantes, y también para otros niños que pudieran asistir. </a:t>
            </a:r>
          </a:p>
        </p:txBody>
      </p:sp>
    </p:spTree>
    <p:extLst>
      <p:ext uri="{BB962C8B-B14F-4D97-AF65-F5344CB8AC3E}">
        <p14:creationId xmlns:p14="http://schemas.microsoft.com/office/powerpoint/2010/main" xmlns="" val="91581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1291" y="1340768"/>
            <a:ext cx="5223140" cy="4401205"/>
          </a:xfrm>
          <a:prstGeom prst="rect">
            <a:avLst/>
          </a:prstGeom>
          <a:noFill/>
        </p:spPr>
        <p:txBody>
          <a:bodyPr wrap="square" rtlCol="0">
            <a:spAutoFit/>
          </a:bodyPr>
          <a:lstStyle/>
          <a:p>
            <a:pPr algn="ctr"/>
            <a:r>
              <a:rPr lang="es-ES" sz="2800" b="1" dirty="0">
                <a:latin typeface="Trebuchet MS"/>
                <a:cs typeface="Trebuchet MS"/>
              </a:rPr>
              <a:t>Necesitaríamos acondicionar un lugar, dentro del hogar huésped, para la clase especial de los niños y los jóvenes, y tener un programa escrito de estudio de la Biblia bien planificado y preparado para ser entregado a los dirigentes. Esto no es una opción; es un paso obligación.</a:t>
            </a:r>
          </a:p>
        </p:txBody>
      </p:sp>
    </p:spTree>
    <p:extLst>
      <p:ext uri="{BB962C8B-B14F-4D97-AF65-F5344CB8AC3E}">
        <p14:creationId xmlns:p14="http://schemas.microsoft.com/office/powerpoint/2010/main" xmlns="" val="1300825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708920"/>
            <a:ext cx="9649072"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LA RELACIÓN ENTRE EL TEMPLO Y SINAGOGA</a:t>
            </a:r>
          </a:p>
        </p:txBody>
      </p:sp>
    </p:spTree>
    <p:extLst>
      <p:ext uri="{BB962C8B-B14F-4D97-AF65-F5344CB8AC3E}">
        <p14:creationId xmlns:p14="http://schemas.microsoft.com/office/powerpoint/2010/main" xmlns="" val="2336788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1290" y="980728"/>
            <a:ext cx="5522837" cy="5262979"/>
          </a:xfrm>
          <a:prstGeom prst="rect">
            <a:avLst/>
          </a:prstGeom>
          <a:noFill/>
        </p:spPr>
        <p:txBody>
          <a:bodyPr wrap="square" rtlCol="0">
            <a:spAutoFit/>
          </a:bodyPr>
          <a:lstStyle/>
          <a:p>
            <a:pPr algn="ctr"/>
            <a:r>
              <a:rPr lang="es-ES" sz="2400" b="1" dirty="0">
                <a:latin typeface="Trebuchet MS"/>
                <a:cs typeface="Trebuchet MS"/>
              </a:rPr>
              <a:t>No existía rivalidad alguna entre Templo y sinagoga; por el contrario, la sinagoga fue un complemento muy importante. Existían sinagogas en las inmediaciones del Templo. Sin embargo, después de la caída de Jerusalén en el año 70, la sinagoga </a:t>
            </a:r>
            <a:r>
              <a:rPr lang="es-ES" sz="2400" b="1" dirty="0" err="1">
                <a:latin typeface="Trebuchet MS"/>
                <a:cs typeface="Trebuchet MS"/>
              </a:rPr>
              <a:t>reemplazó</a:t>
            </a:r>
            <a:r>
              <a:rPr lang="es-ES" sz="2400" b="1" dirty="0">
                <a:latin typeface="Trebuchet MS"/>
                <a:cs typeface="Trebuchet MS"/>
              </a:rPr>
              <a:t> al Templo La adopción de los candelabros y de muchas prácticas litúrgicas procedentes del Templo deja esto bien en claro. Se desarrolla un ministerio de la Palabra, en lugar del culto sacerdotal. </a:t>
            </a:r>
          </a:p>
        </p:txBody>
      </p:sp>
    </p:spTree>
    <p:extLst>
      <p:ext uri="{BB962C8B-B14F-4D97-AF65-F5344CB8AC3E}">
        <p14:creationId xmlns:p14="http://schemas.microsoft.com/office/powerpoint/2010/main" xmlns="" val="146110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1291" y="1340768"/>
            <a:ext cx="5223140" cy="3108543"/>
          </a:xfrm>
          <a:prstGeom prst="rect">
            <a:avLst/>
          </a:prstGeom>
          <a:noFill/>
        </p:spPr>
        <p:txBody>
          <a:bodyPr wrap="square" rtlCol="0">
            <a:spAutoFit/>
          </a:bodyPr>
          <a:lstStyle/>
          <a:p>
            <a:pPr algn="ctr"/>
            <a:r>
              <a:rPr lang="es-ES" sz="2800" b="1" dirty="0">
                <a:latin typeface="Trebuchet MS"/>
                <a:cs typeface="Trebuchet MS"/>
              </a:rPr>
              <a:t>“El hecho de que el judaísmo pudo soportar el desastre del año 70 virtualmente sin ningún quiebre, debe ser sin lugar a dudas acreditado principalmente a la sinagoga”  W </a:t>
            </a:r>
            <a:r>
              <a:rPr lang="es-ES" sz="2800" b="1" dirty="0" err="1">
                <a:latin typeface="Trebuchet MS"/>
                <a:cs typeface="Trebuchet MS"/>
              </a:rPr>
              <a:t>Bacher</a:t>
            </a:r>
            <a:r>
              <a:rPr lang="es-ES" sz="2800" b="1" dirty="0">
                <a:latin typeface="Trebuchet MS"/>
                <a:cs typeface="Trebuchet MS"/>
              </a:rPr>
              <a:t>.</a:t>
            </a:r>
          </a:p>
        </p:txBody>
      </p:sp>
    </p:spTree>
    <p:extLst>
      <p:ext uri="{BB962C8B-B14F-4D97-AF65-F5344CB8AC3E}">
        <p14:creationId xmlns:p14="http://schemas.microsoft.com/office/powerpoint/2010/main" xmlns="" val="831902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2276872"/>
            <a:ext cx="5328592" cy="3539430"/>
          </a:xfrm>
          <a:prstGeom prst="rect">
            <a:avLst/>
          </a:prstGeom>
          <a:noFill/>
        </p:spPr>
        <p:txBody>
          <a:bodyPr wrap="square" rtlCol="0">
            <a:spAutoFit/>
          </a:bodyPr>
          <a:lstStyle/>
          <a:p>
            <a:pPr algn="ctr"/>
            <a:r>
              <a:rPr lang="es-ES" sz="3200" b="1" dirty="0">
                <a:latin typeface="Trebuchet MS"/>
                <a:cs typeface="Trebuchet MS"/>
              </a:rPr>
              <a:t>¿Por qué estudiar el establecimiento y la vida de las sinagogas en el tiempo de Jesús? ¿Hay alguna relación entre las Sinagogas y los Grupos Pequeños? </a:t>
            </a:r>
            <a:endParaRPr lang="pt-BR" sz="3200" b="1" dirty="0" smtClean="0">
              <a:solidFill>
                <a:schemeClr val="tx1"/>
              </a:solidFill>
              <a:latin typeface="Trebuchet MS"/>
              <a:cs typeface="Trebuchet MS"/>
            </a:endParaRPr>
          </a:p>
        </p:txBody>
      </p:sp>
    </p:spTree>
    <p:extLst>
      <p:ext uri="{BB962C8B-B14F-4D97-AF65-F5344CB8AC3E}">
        <p14:creationId xmlns:p14="http://schemas.microsoft.com/office/powerpoint/2010/main" xmlns="" val="3171235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75908"/>
            <a:ext cx="9649072"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3947486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1291" y="917912"/>
            <a:ext cx="5223140" cy="5940088"/>
          </a:xfrm>
          <a:prstGeom prst="rect">
            <a:avLst/>
          </a:prstGeom>
          <a:noFill/>
        </p:spPr>
        <p:txBody>
          <a:bodyPr wrap="square" rtlCol="0">
            <a:spAutoFit/>
          </a:bodyPr>
          <a:lstStyle/>
          <a:p>
            <a:pPr algn="ctr"/>
            <a:r>
              <a:rPr lang="es-ES" sz="2000" b="1" dirty="0">
                <a:latin typeface="Trebuchet MS"/>
                <a:cs typeface="Trebuchet MS"/>
              </a:rPr>
              <a:t>Finalmente, las iglesias, sus edificios y sus miembros serán amenazados y estarán en peligro, no se podrá predicar o realizar el culto en esos edificios oficiales. Será entonces cuando los grupos pequeños (que ya ahora, en la actualidad, son un gran apoyo de la predicación de la iglesia, posibilitan el apoyo mutuo de la fe de los hermanos y para cumplimiento de la misión), ayudarán decididamente a que nuestros miembros continúen siendo luces, apoyándose mutuamente y manteniéndose firmes para preparar a un pueblo para el regreso de nuestro Señor.</a:t>
            </a:r>
          </a:p>
          <a:p>
            <a:pPr algn="ctr"/>
            <a:endParaRPr lang="es-ES" sz="2000" b="1" dirty="0">
              <a:latin typeface="Trebuchet MS"/>
              <a:cs typeface="Trebuchet MS"/>
            </a:endParaRPr>
          </a:p>
          <a:p>
            <a:pPr algn="ctr"/>
            <a:r>
              <a:rPr lang="es-ES" sz="2000" b="1" dirty="0">
                <a:latin typeface="Trebuchet MS"/>
                <a:cs typeface="Trebuchet MS"/>
              </a:rPr>
              <a:t>	¡Qué desafío para promover y crear muchos grupos pequeños en todos los lugares donde nuestros hermanos estén viviendo!</a:t>
            </a:r>
          </a:p>
        </p:txBody>
      </p:sp>
    </p:spTree>
    <p:extLst>
      <p:ext uri="{BB962C8B-B14F-4D97-AF65-F5344CB8AC3E}">
        <p14:creationId xmlns:p14="http://schemas.microsoft.com/office/powerpoint/2010/main" xmlns="" val="2138649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0" y="2675908"/>
            <a:ext cx="9144000"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LA SINAGOGA COMO CASA DE CONSEJO Y LUGAR DE ASAMBLEA</a:t>
            </a:r>
          </a:p>
        </p:txBody>
      </p:sp>
    </p:spTree>
    <p:extLst>
      <p:ext uri="{BB962C8B-B14F-4D97-AF65-F5344CB8AC3E}">
        <p14:creationId xmlns:p14="http://schemas.microsoft.com/office/powerpoint/2010/main" xmlns="" val="1530072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196752"/>
            <a:ext cx="4370709" cy="4832092"/>
          </a:xfrm>
          <a:prstGeom prst="rect">
            <a:avLst/>
          </a:prstGeom>
          <a:noFill/>
        </p:spPr>
        <p:txBody>
          <a:bodyPr wrap="square" rtlCol="0">
            <a:spAutoFit/>
          </a:bodyPr>
          <a:lstStyle/>
          <a:p>
            <a:pPr algn="ctr"/>
            <a:r>
              <a:rPr lang="es-ES" sz="2800" b="1" dirty="0">
                <a:latin typeface="Trebuchet MS"/>
                <a:cs typeface="Trebuchet MS"/>
              </a:rPr>
              <a:t>Las sinagogas sirvieron como lugares de asamblea para discusiones comunales, y de reuniones para dirimir asuntos públicos, para hacer anuncios, solemnizar juramentos, administrar castigos y ejecutar manumisiones. </a:t>
            </a:r>
            <a:r>
              <a:rPr lang="pt-BR" sz="28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1816467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708920"/>
            <a:ext cx="9637973"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LA SINAGOGA COMO HOSPICIO Y LUGAR DE ACOGIDA</a:t>
            </a:r>
          </a:p>
        </p:txBody>
      </p:sp>
    </p:spTree>
    <p:extLst>
      <p:ext uri="{BB962C8B-B14F-4D97-AF65-F5344CB8AC3E}">
        <p14:creationId xmlns:p14="http://schemas.microsoft.com/office/powerpoint/2010/main" xmlns="" val="62845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9816" y="1556792"/>
            <a:ext cx="4752528" cy="3970318"/>
          </a:xfrm>
          <a:prstGeom prst="rect">
            <a:avLst/>
          </a:prstGeom>
          <a:noFill/>
        </p:spPr>
        <p:txBody>
          <a:bodyPr wrap="square" rtlCol="0">
            <a:spAutoFit/>
          </a:bodyPr>
          <a:lstStyle/>
          <a:p>
            <a:pPr algn="ctr"/>
            <a:r>
              <a:rPr lang="es-ES" sz="2800" b="1" dirty="0">
                <a:latin typeface="Trebuchet MS"/>
                <a:cs typeface="Trebuchet MS"/>
              </a:rPr>
              <a:t>Las sinagogas eran hospedajes para alojar a los judíos visitantes. </a:t>
            </a:r>
          </a:p>
          <a:p>
            <a:pPr algn="ctr"/>
            <a:r>
              <a:rPr lang="es-ES" sz="2800" b="1" dirty="0" smtClean="0">
                <a:latin typeface="Trebuchet MS"/>
                <a:cs typeface="Trebuchet MS"/>
              </a:rPr>
              <a:t>La </a:t>
            </a:r>
            <a:r>
              <a:rPr lang="es-ES" sz="2800" b="1" dirty="0">
                <a:latin typeface="Trebuchet MS"/>
                <a:cs typeface="Trebuchet MS"/>
              </a:rPr>
              <a:t>inscripción </a:t>
            </a:r>
            <a:r>
              <a:rPr lang="es-ES" sz="2800" b="1" dirty="0" smtClean="0">
                <a:latin typeface="Trebuchet MS"/>
                <a:cs typeface="Trebuchet MS"/>
              </a:rPr>
              <a:t>de </a:t>
            </a:r>
            <a:r>
              <a:rPr lang="es-ES" sz="2800" b="1" dirty="0" err="1" smtClean="0">
                <a:latin typeface="Trebuchet MS"/>
                <a:cs typeface="Trebuchet MS"/>
              </a:rPr>
              <a:t>Teodoto</a:t>
            </a:r>
            <a:r>
              <a:rPr lang="es-ES" sz="2800" b="1" dirty="0" smtClean="0">
                <a:latin typeface="Trebuchet MS"/>
                <a:cs typeface="Trebuchet MS"/>
              </a:rPr>
              <a:t> </a:t>
            </a:r>
            <a:r>
              <a:rPr lang="es-ES" sz="2800" b="1" dirty="0">
                <a:latin typeface="Trebuchet MS"/>
                <a:cs typeface="Trebuchet MS"/>
              </a:rPr>
              <a:t>con habitaciones</a:t>
            </a:r>
          </a:p>
          <a:p>
            <a:pPr algn="ctr"/>
            <a:r>
              <a:rPr lang="es-ES" sz="2800" b="1" dirty="0">
                <a:latin typeface="Trebuchet MS"/>
                <a:cs typeface="Trebuchet MS"/>
              </a:rPr>
              <a:t>e instalaciones de agua</a:t>
            </a:r>
          </a:p>
          <a:p>
            <a:pPr algn="ctr"/>
            <a:r>
              <a:rPr lang="es-ES" sz="2800" b="1" dirty="0">
                <a:latin typeface="Trebuchet MS"/>
                <a:cs typeface="Trebuchet MS"/>
              </a:rPr>
              <a:t>para proveer a las</a:t>
            </a:r>
          </a:p>
          <a:p>
            <a:pPr algn="ctr"/>
            <a:r>
              <a:rPr lang="es-ES" sz="2800" b="1" dirty="0">
                <a:latin typeface="Trebuchet MS"/>
                <a:cs typeface="Trebuchet MS"/>
              </a:rPr>
              <a:t>necesidades de los</a:t>
            </a:r>
          </a:p>
          <a:p>
            <a:pPr algn="ctr"/>
            <a:r>
              <a:rPr lang="es-ES" sz="2800" b="1" dirty="0">
                <a:latin typeface="Trebuchet MS"/>
                <a:cs typeface="Trebuchet MS"/>
              </a:rPr>
              <a:t> viajeros.</a:t>
            </a:r>
          </a:p>
        </p:txBody>
      </p:sp>
    </p:spTree>
    <p:extLst>
      <p:ext uri="{BB962C8B-B14F-4D97-AF65-F5344CB8AC3E}">
        <p14:creationId xmlns:p14="http://schemas.microsoft.com/office/powerpoint/2010/main" xmlns="" val="1946271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88787"/>
            <a:ext cx="9637973"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302262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764572"/>
            <a:ext cx="5222151" cy="6124754"/>
          </a:xfrm>
          <a:prstGeom prst="rect">
            <a:avLst/>
          </a:prstGeom>
          <a:noFill/>
        </p:spPr>
        <p:txBody>
          <a:bodyPr wrap="square" rtlCol="0">
            <a:spAutoFit/>
          </a:bodyPr>
          <a:lstStyle/>
          <a:p>
            <a:pPr algn="ctr"/>
            <a:r>
              <a:rPr lang="es-ES" sz="2800" b="1" dirty="0">
                <a:latin typeface="Trebuchet MS"/>
                <a:cs typeface="Trebuchet MS"/>
              </a:rPr>
              <a:t>Nuestros grupos pequeños ¿no podrían ser también un lugar de acogida y de ayuda para las personas más necesitadas que vienen a adorar con nosotros en los hogares?</a:t>
            </a:r>
          </a:p>
          <a:p>
            <a:pPr algn="ctr"/>
            <a:endParaRPr lang="es-ES" sz="2800" b="1" dirty="0">
              <a:latin typeface="Trebuchet MS"/>
              <a:cs typeface="Trebuchet MS"/>
            </a:endParaRPr>
          </a:p>
          <a:p>
            <a:pPr algn="ctr"/>
            <a:r>
              <a:rPr lang="es-ES" sz="2800" b="1" dirty="0">
                <a:latin typeface="Trebuchet MS"/>
                <a:cs typeface="Trebuchet MS"/>
              </a:rPr>
              <a:t>	Es un lugar en que las personas pueden abrir el corazón, relatar sus necesidades y luchas, sin el temor de ser juzgados o criticados.</a:t>
            </a:r>
          </a:p>
          <a:p>
            <a:pPr algn="ctr"/>
            <a:r>
              <a:rPr lang="pt-BR" sz="28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2343487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925814"/>
            <a:ext cx="9637973" cy="646331"/>
          </a:xfrm>
          <a:prstGeom prst="rect">
            <a:avLst/>
          </a:prstGeom>
          <a:noFill/>
        </p:spPr>
        <p:txBody>
          <a:bodyPr wrap="square" rtlCol="0">
            <a:spAutoFit/>
          </a:bodyPr>
          <a:lstStyle/>
          <a:p>
            <a:pPr algn="ctr"/>
            <a:r>
              <a:rPr lang="pt-BR" sz="3600" b="1" dirty="0">
                <a:solidFill>
                  <a:schemeClr val="bg1"/>
                </a:solidFill>
                <a:latin typeface="Trebuchet MS"/>
                <a:cs typeface="Trebuchet MS"/>
              </a:rPr>
              <a:t>FUNDACIÓN Y SOSTENIMIENTO</a:t>
            </a:r>
          </a:p>
        </p:txBody>
      </p:sp>
    </p:spTree>
    <p:extLst>
      <p:ext uri="{BB962C8B-B14F-4D97-AF65-F5344CB8AC3E}">
        <p14:creationId xmlns:p14="http://schemas.microsoft.com/office/powerpoint/2010/main" xmlns="" val="1173873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1412776"/>
            <a:ext cx="4968552" cy="4524315"/>
          </a:xfrm>
          <a:prstGeom prst="rect">
            <a:avLst/>
          </a:prstGeom>
          <a:noFill/>
        </p:spPr>
        <p:txBody>
          <a:bodyPr wrap="square" rtlCol="0">
            <a:spAutoFit/>
          </a:bodyPr>
          <a:lstStyle/>
          <a:p>
            <a:pPr algn="ctr"/>
            <a:r>
              <a:rPr lang="es-ES" sz="2400" b="1" dirty="0">
                <a:latin typeface="Trebuchet MS"/>
                <a:cs typeface="Trebuchet MS"/>
              </a:rPr>
              <a:t>El fundar y sostener una sinagoga era tarea de la congregación.</a:t>
            </a:r>
          </a:p>
          <a:p>
            <a:pPr algn="ctr"/>
            <a:r>
              <a:rPr lang="es-ES" sz="2400" b="1" dirty="0">
                <a:latin typeface="Trebuchet MS"/>
                <a:cs typeface="Trebuchet MS"/>
              </a:rPr>
              <a:t>Todos los judíos hayan tenido que contribuir con ella. Los nombres de los donantes se inscriben en las porciones que ellos han patrocinado. A veces, los montos de patrocinio eran muy altos. Los rollos de la </a:t>
            </a:r>
            <a:r>
              <a:rPr lang="es-ES" sz="2400" b="1" dirty="0" err="1">
                <a:latin typeface="Trebuchet MS"/>
                <a:cs typeface="Trebuchet MS"/>
              </a:rPr>
              <a:t>Torah</a:t>
            </a:r>
            <a:r>
              <a:rPr lang="es-ES" sz="2400" b="1" dirty="0">
                <a:latin typeface="Trebuchet MS"/>
                <a:cs typeface="Trebuchet MS"/>
              </a:rPr>
              <a:t> eran donados por los miembros, y también las luces y las lámparas</a:t>
            </a:r>
            <a:r>
              <a:rPr lang="es-ES" sz="2400" b="1" dirty="0" smtClean="0">
                <a:latin typeface="Trebuchet MS"/>
                <a:cs typeface="Trebuchet MS"/>
              </a:rPr>
              <a:t>.</a:t>
            </a:r>
            <a:r>
              <a:rPr lang="pt-BR" sz="24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3715128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PARALELO HISTÓRICO </a:t>
            </a:r>
          </a:p>
        </p:txBody>
      </p:sp>
    </p:spTree>
    <p:extLst>
      <p:ext uri="{BB962C8B-B14F-4D97-AF65-F5344CB8AC3E}">
        <p14:creationId xmlns:p14="http://schemas.microsoft.com/office/powerpoint/2010/main" xmlns="" val="2422978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88787"/>
            <a:ext cx="9637973"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1297932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6370" y="1052736"/>
            <a:ext cx="5311734" cy="3970318"/>
          </a:xfrm>
          <a:prstGeom prst="rect">
            <a:avLst/>
          </a:prstGeom>
          <a:noFill/>
        </p:spPr>
        <p:txBody>
          <a:bodyPr wrap="square" rtlCol="0">
            <a:spAutoFit/>
          </a:bodyPr>
          <a:lstStyle/>
          <a:p>
            <a:pPr algn="ctr"/>
            <a:r>
              <a:rPr lang="es-ES" sz="2800" b="1" dirty="0">
                <a:latin typeface="Trebuchet MS"/>
                <a:cs typeface="Trebuchet MS"/>
              </a:rPr>
              <a:t>El ejemplo de la sinagoga era digno de imitarse. Es una invitación a ser más generosos y económicamente comprometidos con las necesidades materiales, para una buena marcha de nuestro grupo pequeño y de la predicación del evangelio.</a:t>
            </a:r>
          </a:p>
        </p:txBody>
      </p:sp>
    </p:spTree>
    <p:extLst>
      <p:ext uri="{BB962C8B-B14F-4D97-AF65-F5344CB8AC3E}">
        <p14:creationId xmlns:p14="http://schemas.microsoft.com/office/powerpoint/2010/main" xmlns="" val="860135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925814"/>
            <a:ext cx="9637973" cy="646331"/>
          </a:xfrm>
          <a:prstGeom prst="rect">
            <a:avLst/>
          </a:prstGeom>
          <a:noFill/>
        </p:spPr>
        <p:txBody>
          <a:bodyPr wrap="square" rtlCol="0">
            <a:spAutoFit/>
          </a:bodyPr>
          <a:lstStyle/>
          <a:p>
            <a:pPr algn="ctr"/>
            <a:r>
              <a:rPr lang="es-ES" sz="3600" b="1" dirty="0">
                <a:solidFill>
                  <a:schemeClr val="bg1"/>
                </a:solidFill>
                <a:latin typeface="Trebuchet MS"/>
                <a:cs typeface="Trebuchet MS"/>
              </a:rPr>
              <a:t>EL LIDERAZGO DE LA SINAGOGA</a:t>
            </a:r>
          </a:p>
        </p:txBody>
      </p:sp>
    </p:spTree>
    <p:extLst>
      <p:ext uri="{BB962C8B-B14F-4D97-AF65-F5344CB8AC3E}">
        <p14:creationId xmlns:p14="http://schemas.microsoft.com/office/powerpoint/2010/main" xmlns="" val="791936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6370" y="1052736"/>
            <a:ext cx="5023702" cy="5262979"/>
          </a:xfrm>
          <a:prstGeom prst="rect">
            <a:avLst/>
          </a:prstGeom>
          <a:noFill/>
        </p:spPr>
        <p:txBody>
          <a:bodyPr wrap="square" rtlCol="0">
            <a:spAutoFit/>
          </a:bodyPr>
          <a:lstStyle/>
          <a:p>
            <a:pPr algn="ctr"/>
            <a:r>
              <a:rPr lang="es-ES" sz="2800" b="1" dirty="0">
                <a:latin typeface="Trebuchet MS"/>
                <a:cs typeface="Trebuchet MS"/>
              </a:rPr>
              <a:t>En particular, la sinagoga era una institución laica y estaba principalmente liderada por los fariseos, aunque los sacerdotes también tomaban su lugar de vez en cuando. Las Escrituras podían ser leídas por cualquiera, aun las mujeres y los niños parecían no estar excluidos.</a:t>
            </a:r>
          </a:p>
          <a:p>
            <a:pPr algn="ctr"/>
            <a:r>
              <a:rPr lang="pt-BR" sz="28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349528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988840"/>
            <a:ext cx="5023702" cy="3108543"/>
          </a:xfrm>
          <a:prstGeom prst="rect">
            <a:avLst/>
          </a:prstGeom>
          <a:noFill/>
        </p:spPr>
        <p:txBody>
          <a:bodyPr wrap="square" rtlCol="0">
            <a:spAutoFit/>
          </a:bodyPr>
          <a:lstStyle/>
          <a:p>
            <a:pPr algn="ctr"/>
            <a:r>
              <a:rPr lang="es-ES" sz="2800" b="1" dirty="0">
                <a:latin typeface="Trebuchet MS"/>
                <a:cs typeface="Trebuchet MS"/>
              </a:rPr>
              <a:t>Aprovechemos los talentos de cada uno, de tal manera que todos se sientan parte de las actividades de adoración y de estudio de la Biblia en el grupo pequeño.</a:t>
            </a:r>
          </a:p>
          <a:p>
            <a:pPr algn="ctr"/>
            <a:r>
              <a:rPr lang="pt-BR" sz="28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3145512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88787"/>
            <a:ext cx="9637973"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CUANDO LA IGLESIA ERA SINAGOGA O UN GRUPO PEQUEÑO</a:t>
            </a:r>
          </a:p>
        </p:txBody>
      </p:sp>
    </p:spTree>
    <p:extLst>
      <p:ext uri="{BB962C8B-B14F-4D97-AF65-F5344CB8AC3E}">
        <p14:creationId xmlns:p14="http://schemas.microsoft.com/office/powerpoint/2010/main" xmlns="" val="291190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052736"/>
            <a:ext cx="5023702" cy="5262979"/>
          </a:xfrm>
          <a:prstGeom prst="rect">
            <a:avLst/>
          </a:prstGeom>
          <a:noFill/>
        </p:spPr>
        <p:txBody>
          <a:bodyPr wrap="square" rtlCol="0">
            <a:spAutoFit/>
          </a:bodyPr>
          <a:lstStyle/>
          <a:p>
            <a:pPr algn="ctr"/>
            <a:r>
              <a:rPr lang="es-ES" sz="2400" b="1" dirty="0">
                <a:latin typeface="Trebuchet MS"/>
                <a:cs typeface="Trebuchet MS"/>
              </a:rPr>
              <a:t>Con base en la experiencia que los convertidos tenían de las sinagogas no fue difícil de organizarse en grupos pequeños</a:t>
            </a:r>
            <a:r>
              <a:rPr lang="es-ES" sz="2400" b="1" dirty="0" smtClean="0">
                <a:latin typeface="Trebuchet MS"/>
                <a:cs typeface="Trebuchet MS"/>
              </a:rPr>
              <a:t>.</a:t>
            </a:r>
          </a:p>
          <a:p>
            <a:pPr algn="ctr"/>
            <a:endParaRPr lang="es-ES" sz="2400" b="1" dirty="0">
              <a:latin typeface="Trebuchet MS"/>
              <a:cs typeface="Trebuchet MS"/>
            </a:endParaRPr>
          </a:p>
          <a:p>
            <a:pPr algn="ctr"/>
            <a:r>
              <a:rPr lang="es-ES" sz="2400" b="1" dirty="0">
                <a:latin typeface="Trebuchet MS"/>
                <a:cs typeface="Trebuchet MS"/>
              </a:rPr>
              <a:t>De acuerdo con </a:t>
            </a:r>
            <a:r>
              <a:rPr lang="es-ES" sz="2400" b="1" dirty="0" err="1">
                <a:latin typeface="Trebuchet MS"/>
                <a:cs typeface="Trebuchet MS"/>
              </a:rPr>
              <a:t>Joachim</a:t>
            </a:r>
            <a:r>
              <a:rPr lang="es-ES" sz="2400" b="1" dirty="0">
                <a:latin typeface="Trebuchet MS"/>
                <a:cs typeface="Trebuchet MS"/>
              </a:rPr>
              <a:t> Jeremías,  la población regular de Jerusalén, en la época de Jesús, era de aproximadamente veinte mil habitantes, y de doscientos mil durante las fiestas de peregrinación. Eso significa que la mitad de la población judía de Jerusalén era creyente.</a:t>
            </a:r>
          </a:p>
        </p:txBody>
      </p:sp>
    </p:spTree>
    <p:extLst>
      <p:ext uri="{BB962C8B-B14F-4D97-AF65-F5344CB8AC3E}">
        <p14:creationId xmlns:p14="http://schemas.microsoft.com/office/powerpoint/2010/main" xmlns="" val="3889371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908720"/>
            <a:ext cx="4824536" cy="5632311"/>
          </a:xfrm>
          <a:prstGeom prst="rect">
            <a:avLst/>
          </a:prstGeom>
          <a:noFill/>
        </p:spPr>
        <p:txBody>
          <a:bodyPr wrap="square" rtlCol="0">
            <a:spAutoFit/>
          </a:bodyPr>
          <a:lstStyle/>
          <a:p>
            <a:pPr algn="ctr"/>
            <a:r>
              <a:rPr lang="es-ES" sz="2400" b="1" dirty="0">
                <a:latin typeface="Trebuchet MS"/>
                <a:cs typeface="Trebuchet MS"/>
              </a:rPr>
              <a:t>Según Elena White, “la organización de la iglesia de Jerusalén iba a servir como un modelo”. En Hechos 2 se habla de 3.120 creyentes; en Hechos 4, de más de 5.000. Cualquiera que  conoce, sabe que no hay ningún edificio, en Jerusalén, donde se pueda tener un encuentro con 3.000 o 5.000 personas. La iglesia primitiva no se juntó en grandes edificios para su adoración, sino en las casas.</a:t>
            </a:r>
          </a:p>
          <a:p>
            <a:pPr algn="ctr"/>
            <a:r>
              <a:rPr lang="pt-BR" sz="2400" b="1" dirty="0" smtClean="0">
                <a:solidFill>
                  <a:schemeClr val="tx1"/>
                </a:solidFill>
                <a:latin typeface="Trebuchet MS"/>
                <a:cs typeface="Trebuchet MS"/>
              </a:rPr>
              <a:t> </a:t>
            </a:r>
          </a:p>
        </p:txBody>
      </p:sp>
    </p:spTree>
    <p:extLst>
      <p:ext uri="{BB962C8B-B14F-4D97-AF65-F5344CB8AC3E}">
        <p14:creationId xmlns:p14="http://schemas.microsoft.com/office/powerpoint/2010/main" xmlns="" val="4017442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1556792"/>
            <a:ext cx="4896544" cy="4401205"/>
          </a:xfrm>
          <a:prstGeom prst="rect">
            <a:avLst/>
          </a:prstGeom>
          <a:noFill/>
        </p:spPr>
        <p:txBody>
          <a:bodyPr wrap="square" rtlCol="0">
            <a:spAutoFit/>
          </a:bodyPr>
          <a:lstStyle/>
          <a:p>
            <a:pPr algn="ctr"/>
            <a:r>
              <a:rPr lang="es-ES" sz="2800" b="1" dirty="0">
                <a:latin typeface="Trebuchet MS"/>
                <a:cs typeface="Trebuchet MS"/>
              </a:rPr>
              <a:t>¿Cuántas personas podrían reunirse en una casa, en la época de la iglesia primitiva? No mucha, quizá 20 a 25 por casa. Cada casa era una iglesia local; si eran 10.000 los creyentes, tenían un mínimo de 400 casas-iglesias locales en Jerusalén. </a:t>
            </a:r>
          </a:p>
        </p:txBody>
      </p:sp>
    </p:spTree>
    <p:extLst>
      <p:ext uri="{BB962C8B-B14F-4D97-AF65-F5344CB8AC3E}">
        <p14:creationId xmlns:p14="http://schemas.microsoft.com/office/powerpoint/2010/main" xmlns="" val="2026869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41437" y="2688787"/>
            <a:ext cx="9637973" cy="1200329"/>
          </a:xfrm>
          <a:prstGeom prst="rect">
            <a:avLst/>
          </a:prstGeom>
          <a:noFill/>
        </p:spPr>
        <p:txBody>
          <a:bodyPr wrap="square" rtlCol="0">
            <a:spAutoFit/>
          </a:bodyPr>
          <a:lstStyle/>
          <a:p>
            <a:pPr algn="ctr"/>
            <a:r>
              <a:rPr lang="es-ES" sz="3600" b="1" dirty="0">
                <a:solidFill>
                  <a:schemeClr val="bg1"/>
                </a:solidFill>
                <a:latin typeface="Trebuchet MS"/>
                <a:cs typeface="Trebuchet MS"/>
              </a:rPr>
              <a:t>REFLEXIONES EN RELACIÓN CON LOS GRUPOS PEQUEÑOS</a:t>
            </a:r>
          </a:p>
        </p:txBody>
      </p:sp>
    </p:spTree>
    <p:extLst>
      <p:ext uri="{BB962C8B-B14F-4D97-AF65-F5344CB8AC3E}">
        <p14:creationId xmlns:p14="http://schemas.microsoft.com/office/powerpoint/2010/main" xmlns="" val="1442124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1785" y="836712"/>
            <a:ext cx="4960295" cy="5324535"/>
          </a:xfrm>
          <a:prstGeom prst="rect">
            <a:avLst/>
          </a:prstGeom>
          <a:noFill/>
        </p:spPr>
        <p:txBody>
          <a:bodyPr wrap="square" rtlCol="0">
            <a:spAutoFit/>
          </a:bodyPr>
          <a:lstStyle/>
          <a:p>
            <a:pPr algn="ctr"/>
            <a:r>
              <a:rPr lang="es-ES" sz="2000" b="1" dirty="0">
                <a:latin typeface="Trebuchet MS"/>
                <a:cs typeface="Trebuchet MS"/>
              </a:rPr>
              <a:t>Cuando el Templo de Jerusalén fue destruido, en el año 70 d.C., a manos de los romanos, lo que permitió a la comunidad judía seguir adelante y sobrevivir fueron las sinagogas. Permitieron en este momento de crisis extrema que el pueblo judío siguiera adelante en su vida religiosa, en su vida comunitaria. Llegará un momento, previo al regreso de Jesús, en que ya no se podrá predicar abiertamente en las iglesias, y entonces, lo que dará fuerzas a los miembros para seguir adelante en su fe y apoyarse mutuamente serán los grupos pequeños, establecidos en los hogares o en lugares no públicos. </a:t>
            </a:r>
          </a:p>
        </p:txBody>
      </p:sp>
    </p:spTree>
    <p:extLst>
      <p:ext uri="{BB962C8B-B14F-4D97-AF65-F5344CB8AC3E}">
        <p14:creationId xmlns:p14="http://schemas.microsoft.com/office/powerpoint/2010/main" xmlns="" val="36306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3075609"/>
            <a:ext cx="5256584" cy="2677656"/>
          </a:xfrm>
          <a:prstGeom prst="rect">
            <a:avLst/>
          </a:prstGeom>
          <a:noFill/>
        </p:spPr>
        <p:txBody>
          <a:bodyPr wrap="square" rtlCol="0">
            <a:spAutoFit/>
          </a:bodyPr>
          <a:lstStyle/>
          <a:p>
            <a:pPr algn="ctr"/>
            <a:r>
              <a:rPr lang="es-ES" sz="2800" b="1" dirty="0">
                <a:latin typeface="Trebuchet MS"/>
                <a:cs typeface="Trebuchet MS"/>
              </a:rPr>
              <a:t>La obra empezó en Jerusalén en grupos pequeños. La obra en el tiempo del fin se terminará, también, por medio del trabajo y la misión de los grupos pequeños.</a:t>
            </a:r>
          </a:p>
        </p:txBody>
      </p:sp>
    </p:spTree>
    <p:extLst>
      <p:ext uri="{BB962C8B-B14F-4D97-AF65-F5344CB8AC3E}">
        <p14:creationId xmlns:p14="http://schemas.microsoft.com/office/powerpoint/2010/main" xmlns="" val="882450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ORIGEN DE LA SINAGOGA</a:t>
            </a:r>
          </a:p>
        </p:txBody>
      </p:sp>
    </p:spTree>
    <p:extLst>
      <p:ext uri="{BB962C8B-B14F-4D97-AF65-F5344CB8AC3E}">
        <p14:creationId xmlns:p14="http://schemas.microsoft.com/office/powerpoint/2010/main" xmlns="" val="25334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980728"/>
            <a:ext cx="5824392" cy="5262979"/>
          </a:xfrm>
          <a:prstGeom prst="rect">
            <a:avLst/>
          </a:prstGeom>
          <a:noFill/>
        </p:spPr>
        <p:txBody>
          <a:bodyPr wrap="square" rtlCol="0">
            <a:spAutoFit/>
          </a:bodyPr>
          <a:lstStyle/>
          <a:p>
            <a:pPr algn="ctr"/>
            <a:r>
              <a:rPr lang="es-ES" sz="2400" b="1" dirty="0">
                <a:latin typeface="Trebuchet MS"/>
                <a:cs typeface="Trebuchet MS"/>
              </a:rPr>
              <a:t>	Surgieron durante el exilio babilónico, cuando el Templo de Jerusalén estaba en ruinas. La tradición atribuye su fundación al profeta Ezequiel</a:t>
            </a:r>
            <a:r>
              <a:rPr lang="es-ES" sz="2400" b="1" dirty="0" smtClean="0">
                <a:latin typeface="Trebuchet MS"/>
                <a:cs typeface="Trebuchet MS"/>
              </a:rPr>
              <a:t>.</a:t>
            </a:r>
          </a:p>
          <a:p>
            <a:pPr algn="ctr"/>
            <a:r>
              <a:rPr lang="es-ES" sz="2400" b="1" dirty="0" smtClean="0">
                <a:latin typeface="Trebuchet MS"/>
                <a:cs typeface="Trebuchet MS"/>
              </a:rPr>
              <a:t>Cuando </a:t>
            </a:r>
            <a:r>
              <a:rPr lang="es-ES" sz="2400" b="1" dirty="0">
                <a:latin typeface="Trebuchet MS"/>
                <a:cs typeface="Trebuchet MS"/>
              </a:rPr>
              <a:t>el Templo fue destruido por Tito, en el año 70, había entre 480 y 394 sinagogas en Jerusalén</a:t>
            </a:r>
            <a:r>
              <a:rPr lang="es-ES" sz="2400" b="1" dirty="0" smtClean="0">
                <a:latin typeface="Trebuchet MS"/>
                <a:cs typeface="Trebuchet MS"/>
              </a:rPr>
              <a:t>.</a:t>
            </a:r>
          </a:p>
          <a:p>
            <a:pPr algn="ctr"/>
            <a:endParaRPr lang="es-ES" sz="2400" b="1" dirty="0">
              <a:latin typeface="Trebuchet MS"/>
              <a:cs typeface="Trebuchet MS"/>
            </a:endParaRPr>
          </a:p>
          <a:p>
            <a:pPr algn="ctr"/>
            <a:r>
              <a:rPr lang="es-ES" sz="2400" b="1" dirty="0">
                <a:latin typeface="Trebuchet MS"/>
                <a:cs typeface="Trebuchet MS"/>
              </a:rPr>
              <a:t>	Después del año 70 (destrucción del Templo de Jerusalén), la sinagoga en la Palestina Romana continuó funcionando como un centro comunitario por excelencia.</a:t>
            </a:r>
          </a:p>
        </p:txBody>
      </p:sp>
    </p:spTree>
    <p:extLst>
      <p:ext uri="{BB962C8B-B14F-4D97-AF65-F5344CB8AC3E}">
        <p14:creationId xmlns:p14="http://schemas.microsoft.com/office/powerpoint/2010/main" xmlns="" val="399360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3" name="CaixaDeTexto 2"/>
          <p:cNvSpPr txBox="1"/>
          <p:nvPr/>
        </p:nvSpPr>
        <p:spPr>
          <a:xfrm>
            <a:off x="-237952" y="2636912"/>
            <a:ext cx="9649072" cy="1323439"/>
          </a:xfrm>
          <a:prstGeom prst="rect">
            <a:avLst/>
          </a:prstGeom>
          <a:noFill/>
        </p:spPr>
        <p:txBody>
          <a:bodyPr wrap="square" rtlCol="0">
            <a:spAutoFit/>
          </a:bodyPr>
          <a:lstStyle/>
          <a:p>
            <a:pPr algn="ctr"/>
            <a:r>
              <a:rPr lang="es-ES" sz="4000" b="1" dirty="0">
                <a:solidFill>
                  <a:schemeClr val="bg1"/>
                </a:solidFill>
                <a:latin typeface="Trebuchet MS"/>
                <a:cs typeface="Trebuchet MS"/>
              </a:rPr>
              <a:t>REFLEXIONES CON RELACIÓN A LOS GRUPOS PEQUEÑOS</a:t>
            </a:r>
            <a:endParaRPr lang="pt-BR" sz="4000" b="1" dirty="0" smtClean="0">
              <a:solidFill>
                <a:schemeClr val="bg1"/>
              </a:solidFill>
              <a:latin typeface="Trebuchet MS"/>
              <a:cs typeface="Trebuchet MS"/>
            </a:endParaRPr>
          </a:p>
        </p:txBody>
      </p:sp>
    </p:spTree>
    <p:extLst>
      <p:ext uri="{BB962C8B-B14F-4D97-AF65-F5344CB8AC3E}">
        <p14:creationId xmlns:p14="http://schemas.microsoft.com/office/powerpoint/2010/main" xmlns="" val="179591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31784" y="1412776"/>
            <a:ext cx="5176320" cy="3970318"/>
          </a:xfrm>
          <a:prstGeom prst="rect">
            <a:avLst/>
          </a:prstGeom>
          <a:noFill/>
        </p:spPr>
        <p:txBody>
          <a:bodyPr wrap="square" rtlCol="0">
            <a:spAutoFit/>
          </a:bodyPr>
          <a:lstStyle/>
          <a:p>
            <a:pPr algn="ctr"/>
            <a:r>
              <a:rPr lang="es-ES" sz="2800" b="1" dirty="0">
                <a:latin typeface="Trebuchet MS"/>
                <a:cs typeface="Trebuchet MS"/>
              </a:rPr>
              <a:t>Expansión y sinagogas están relacionados. Importante el sentido de establecer, dondequiera que estemos, estos grupos pequeños, que serán centros de fortalecimiento de los fieles y un medio de constituirse en luz para nuestros vecinos.</a:t>
            </a:r>
          </a:p>
        </p:txBody>
      </p:sp>
    </p:spTree>
    <p:extLst>
      <p:ext uri="{BB962C8B-B14F-4D97-AF65-F5344CB8AC3E}">
        <p14:creationId xmlns:p14="http://schemas.microsoft.com/office/powerpoint/2010/main" xmlns="" val="1420495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1645</Words>
  <Application>Microsoft Office PowerPoint</Application>
  <PresentationFormat>Apresentação na tela (4:3)</PresentationFormat>
  <Paragraphs>75</Paragraphs>
  <Slides>50</Slides>
  <Notes>0</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23</cp:revision>
  <dcterms:created xsi:type="dcterms:W3CDTF">2012-04-28T23:49:53Z</dcterms:created>
  <dcterms:modified xsi:type="dcterms:W3CDTF">2012-05-04T15:33:01Z</dcterms:modified>
</cp:coreProperties>
</file>