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6" r:id="rId2"/>
    <p:sldId id="257" r:id="rId3"/>
    <p:sldId id="258" r:id="rId4"/>
    <p:sldId id="260" r:id="rId5"/>
    <p:sldId id="259"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98" r:id="rId23"/>
    <p:sldId id="278" r:id="rId24"/>
    <p:sldId id="279" r:id="rId25"/>
    <p:sldId id="280" r:id="rId26"/>
    <p:sldId id="299" r:id="rId27"/>
    <p:sldId id="281" r:id="rId28"/>
    <p:sldId id="286" r:id="rId29"/>
    <p:sldId id="288" r:id="rId30"/>
    <p:sldId id="289" r:id="rId31"/>
    <p:sldId id="290" r:id="rId32"/>
    <p:sldId id="291" r:id="rId33"/>
    <p:sldId id="292" r:id="rId34"/>
    <p:sldId id="293" r:id="rId35"/>
    <p:sldId id="294" r:id="rId36"/>
    <p:sldId id="295" r:id="rId37"/>
    <p:sldId id="296" r:id="rId38"/>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A0C04"/>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864" autoAdjust="0"/>
  </p:normalViewPr>
  <p:slideViewPr>
    <p:cSldViewPr>
      <p:cViewPr varScale="1">
        <p:scale>
          <a:sx n="46" d="100"/>
          <a:sy n="46" d="100"/>
        </p:scale>
        <p:origin x="-102" y="-978"/>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448217-BB16-4738-B980-7BEBE749326E}" type="datetimeFigureOut">
              <a:rPr lang="pt-BR" smtClean="0"/>
              <a:pPr/>
              <a:t>07/05/2012</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9D33B7-E7E0-47E4-B0D5-92F7C4E83B80}" type="slidenum">
              <a:rPr lang="pt-BR" smtClean="0"/>
              <a:pPr/>
              <a:t>‹nº›</a:t>
            </a:fld>
            <a:endParaRPr lang="pt-BR"/>
          </a:p>
        </p:txBody>
      </p:sp>
    </p:spTree>
    <p:extLst>
      <p:ext uri="{BB962C8B-B14F-4D97-AF65-F5344CB8AC3E}">
        <p14:creationId xmlns:p14="http://schemas.microsoft.com/office/powerpoint/2010/main" xmlns="" val="29477602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279D33B7-E7E0-47E4-B0D5-92F7C4E83B80}" type="slidenum">
              <a:rPr lang="pt-BR" smtClean="0"/>
              <a:pPr/>
              <a:t>3</a:t>
            </a:fld>
            <a:endParaRPr lang="pt-BR"/>
          </a:p>
        </p:txBody>
      </p:sp>
    </p:spTree>
    <p:extLst>
      <p:ext uri="{BB962C8B-B14F-4D97-AF65-F5344CB8AC3E}">
        <p14:creationId xmlns:p14="http://schemas.microsoft.com/office/powerpoint/2010/main" xmlns="" val="10224386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279D33B7-E7E0-47E4-B0D5-92F7C4E83B80}" type="slidenum">
              <a:rPr lang="pt-BR" smtClean="0"/>
              <a:pPr/>
              <a:t>14</a:t>
            </a:fld>
            <a:endParaRPr lang="pt-BR"/>
          </a:p>
        </p:txBody>
      </p:sp>
    </p:spTree>
    <p:extLst>
      <p:ext uri="{BB962C8B-B14F-4D97-AF65-F5344CB8AC3E}">
        <p14:creationId xmlns:p14="http://schemas.microsoft.com/office/powerpoint/2010/main" xmlns="" val="10224386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279D33B7-E7E0-47E4-B0D5-92F7C4E83B80}" type="slidenum">
              <a:rPr lang="pt-BR" smtClean="0"/>
              <a:pPr/>
              <a:t>15</a:t>
            </a:fld>
            <a:endParaRPr lang="pt-BR"/>
          </a:p>
        </p:txBody>
      </p:sp>
    </p:spTree>
    <p:extLst>
      <p:ext uri="{BB962C8B-B14F-4D97-AF65-F5344CB8AC3E}">
        <p14:creationId xmlns:p14="http://schemas.microsoft.com/office/powerpoint/2010/main" xmlns="" val="10224386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279D33B7-E7E0-47E4-B0D5-92F7C4E83B80}" type="slidenum">
              <a:rPr lang="pt-BR" smtClean="0"/>
              <a:pPr/>
              <a:t>16</a:t>
            </a:fld>
            <a:endParaRPr lang="pt-BR"/>
          </a:p>
        </p:txBody>
      </p:sp>
    </p:spTree>
    <p:extLst>
      <p:ext uri="{BB962C8B-B14F-4D97-AF65-F5344CB8AC3E}">
        <p14:creationId xmlns:p14="http://schemas.microsoft.com/office/powerpoint/2010/main" xmlns="" val="10224386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279D33B7-E7E0-47E4-B0D5-92F7C4E83B80}" type="slidenum">
              <a:rPr lang="pt-BR" smtClean="0"/>
              <a:pPr/>
              <a:t>17</a:t>
            </a:fld>
            <a:endParaRPr lang="pt-BR"/>
          </a:p>
        </p:txBody>
      </p:sp>
    </p:spTree>
    <p:extLst>
      <p:ext uri="{BB962C8B-B14F-4D97-AF65-F5344CB8AC3E}">
        <p14:creationId xmlns:p14="http://schemas.microsoft.com/office/powerpoint/2010/main" xmlns="" val="10224386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279D33B7-E7E0-47E4-B0D5-92F7C4E83B80}" type="slidenum">
              <a:rPr lang="pt-BR" smtClean="0"/>
              <a:pPr/>
              <a:t>18</a:t>
            </a:fld>
            <a:endParaRPr lang="pt-BR"/>
          </a:p>
        </p:txBody>
      </p:sp>
    </p:spTree>
    <p:extLst>
      <p:ext uri="{BB962C8B-B14F-4D97-AF65-F5344CB8AC3E}">
        <p14:creationId xmlns:p14="http://schemas.microsoft.com/office/powerpoint/2010/main" xmlns="" val="10224386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279D33B7-E7E0-47E4-B0D5-92F7C4E83B80}" type="slidenum">
              <a:rPr lang="pt-BR" smtClean="0"/>
              <a:pPr/>
              <a:t>19</a:t>
            </a:fld>
            <a:endParaRPr lang="pt-BR"/>
          </a:p>
        </p:txBody>
      </p:sp>
    </p:spTree>
    <p:extLst>
      <p:ext uri="{BB962C8B-B14F-4D97-AF65-F5344CB8AC3E}">
        <p14:creationId xmlns:p14="http://schemas.microsoft.com/office/powerpoint/2010/main" xmlns="" val="10224386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279D33B7-E7E0-47E4-B0D5-92F7C4E83B80}" type="slidenum">
              <a:rPr lang="pt-BR" smtClean="0"/>
              <a:pPr/>
              <a:t>20</a:t>
            </a:fld>
            <a:endParaRPr lang="pt-BR"/>
          </a:p>
        </p:txBody>
      </p:sp>
    </p:spTree>
    <p:extLst>
      <p:ext uri="{BB962C8B-B14F-4D97-AF65-F5344CB8AC3E}">
        <p14:creationId xmlns:p14="http://schemas.microsoft.com/office/powerpoint/2010/main" xmlns="" val="10224386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279D33B7-E7E0-47E4-B0D5-92F7C4E83B80}" type="slidenum">
              <a:rPr lang="pt-BR" smtClean="0"/>
              <a:pPr/>
              <a:t>21</a:t>
            </a:fld>
            <a:endParaRPr lang="pt-BR"/>
          </a:p>
        </p:txBody>
      </p:sp>
    </p:spTree>
    <p:extLst>
      <p:ext uri="{BB962C8B-B14F-4D97-AF65-F5344CB8AC3E}">
        <p14:creationId xmlns:p14="http://schemas.microsoft.com/office/powerpoint/2010/main" xmlns="" val="10224386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279D33B7-E7E0-47E4-B0D5-92F7C4E83B80}" type="slidenum">
              <a:rPr lang="pt-BR" smtClean="0"/>
              <a:pPr/>
              <a:t>22</a:t>
            </a:fld>
            <a:endParaRPr lang="pt-BR"/>
          </a:p>
        </p:txBody>
      </p:sp>
    </p:spTree>
    <p:extLst>
      <p:ext uri="{BB962C8B-B14F-4D97-AF65-F5344CB8AC3E}">
        <p14:creationId xmlns:p14="http://schemas.microsoft.com/office/powerpoint/2010/main" xmlns="" val="10224386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279D33B7-E7E0-47E4-B0D5-92F7C4E83B80}" type="slidenum">
              <a:rPr lang="pt-BR" smtClean="0"/>
              <a:pPr/>
              <a:t>24</a:t>
            </a:fld>
            <a:endParaRPr lang="pt-BR"/>
          </a:p>
        </p:txBody>
      </p:sp>
    </p:spTree>
    <p:extLst>
      <p:ext uri="{BB962C8B-B14F-4D97-AF65-F5344CB8AC3E}">
        <p14:creationId xmlns:p14="http://schemas.microsoft.com/office/powerpoint/2010/main" xmlns="" val="10224386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279D33B7-E7E0-47E4-B0D5-92F7C4E83B80}" type="slidenum">
              <a:rPr lang="pt-BR" smtClean="0"/>
              <a:pPr/>
              <a:t>4</a:t>
            </a:fld>
            <a:endParaRPr lang="pt-BR"/>
          </a:p>
        </p:txBody>
      </p:sp>
    </p:spTree>
    <p:extLst>
      <p:ext uri="{BB962C8B-B14F-4D97-AF65-F5344CB8AC3E}">
        <p14:creationId xmlns:p14="http://schemas.microsoft.com/office/powerpoint/2010/main" xmlns="" val="10224386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279D33B7-E7E0-47E4-B0D5-92F7C4E83B80}" type="slidenum">
              <a:rPr lang="pt-BR" smtClean="0"/>
              <a:pPr/>
              <a:t>25</a:t>
            </a:fld>
            <a:endParaRPr lang="pt-BR"/>
          </a:p>
        </p:txBody>
      </p:sp>
    </p:spTree>
    <p:extLst>
      <p:ext uri="{BB962C8B-B14F-4D97-AF65-F5344CB8AC3E}">
        <p14:creationId xmlns:p14="http://schemas.microsoft.com/office/powerpoint/2010/main" xmlns="" val="10224386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279D33B7-E7E0-47E4-B0D5-92F7C4E83B80}" type="slidenum">
              <a:rPr lang="pt-BR" smtClean="0"/>
              <a:pPr/>
              <a:t>26</a:t>
            </a:fld>
            <a:endParaRPr lang="pt-BR"/>
          </a:p>
        </p:txBody>
      </p:sp>
    </p:spTree>
    <p:extLst>
      <p:ext uri="{BB962C8B-B14F-4D97-AF65-F5344CB8AC3E}">
        <p14:creationId xmlns:p14="http://schemas.microsoft.com/office/powerpoint/2010/main" xmlns="" val="10224386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279D33B7-E7E0-47E4-B0D5-92F7C4E83B80}" type="slidenum">
              <a:rPr lang="pt-BR" smtClean="0"/>
              <a:pPr/>
              <a:t>27</a:t>
            </a:fld>
            <a:endParaRPr lang="pt-BR"/>
          </a:p>
        </p:txBody>
      </p:sp>
    </p:spTree>
    <p:extLst>
      <p:ext uri="{BB962C8B-B14F-4D97-AF65-F5344CB8AC3E}">
        <p14:creationId xmlns:p14="http://schemas.microsoft.com/office/powerpoint/2010/main" xmlns="" val="10224386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279D33B7-E7E0-47E4-B0D5-92F7C4E83B80}" type="slidenum">
              <a:rPr lang="pt-BR" smtClean="0"/>
              <a:pPr/>
              <a:t>28</a:t>
            </a:fld>
            <a:endParaRPr lang="pt-BR"/>
          </a:p>
        </p:txBody>
      </p:sp>
    </p:spTree>
    <p:extLst>
      <p:ext uri="{BB962C8B-B14F-4D97-AF65-F5344CB8AC3E}">
        <p14:creationId xmlns:p14="http://schemas.microsoft.com/office/powerpoint/2010/main" xmlns="" val="10224386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279D33B7-E7E0-47E4-B0D5-92F7C4E83B80}" type="slidenum">
              <a:rPr lang="pt-BR" smtClean="0"/>
              <a:pPr/>
              <a:t>29</a:t>
            </a:fld>
            <a:endParaRPr lang="pt-BR"/>
          </a:p>
        </p:txBody>
      </p:sp>
    </p:spTree>
    <p:extLst>
      <p:ext uri="{BB962C8B-B14F-4D97-AF65-F5344CB8AC3E}">
        <p14:creationId xmlns:p14="http://schemas.microsoft.com/office/powerpoint/2010/main" xmlns="" val="10224386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279D33B7-E7E0-47E4-B0D5-92F7C4E83B80}" type="slidenum">
              <a:rPr lang="pt-BR" smtClean="0"/>
              <a:pPr/>
              <a:t>30</a:t>
            </a:fld>
            <a:endParaRPr lang="pt-BR"/>
          </a:p>
        </p:txBody>
      </p:sp>
    </p:spTree>
    <p:extLst>
      <p:ext uri="{BB962C8B-B14F-4D97-AF65-F5344CB8AC3E}">
        <p14:creationId xmlns:p14="http://schemas.microsoft.com/office/powerpoint/2010/main" xmlns="" val="10224386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279D33B7-E7E0-47E4-B0D5-92F7C4E83B80}" type="slidenum">
              <a:rPr lang="pt-BR" smtClean="0"/>
              <a:pPr/>
              <a:t>31</a:t>
            </a:fld>
            <a:endParaRPr lang="pt-BR"/>
          </a:p>
        </p:txBody>
      </p:sp>
    </p:spTree>
    <p:extLst>
      <p:ext uri="{BB962C8B-B14F-4D97-AF65-F5344CB8AC3E}">
        <p14:creationId xmlns:p14="http://schemas.microsoft.com/office/powerpoint/2010/main" xmlns="" val="10224386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279D33B7-E7E0-47E4-B0D5-92F7C4E83B80}" type="slidenum">
              <a:rPr lang="pt-BR" smtClean="0"/>
              <a:pPr/>
              <a:t>32</a:t>
            </a:fld>
            <a:endParaRPr lang="pt-BR"/>
          </a:p>
        </p:txBody>
      </p:sp>
    </p:spTree>
    <p:extLst>
      <p:ext uri="{BB962C8B-B14F-4D97-AF65-F5344CB8AC3E}">
        <p14:creationId xmlns:p14="http://schemas.microsoft.com/office/powerpoint/2010/main" xmlns="" val="10224386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279D33B7-E7E0-47E4-B0D5-92F7C4E83B80}" type="slidenum">
              <a:rPr lang="pt-BR" smtClean="0"/>
              <a:pPr/>
              <a:t>34</a:t>
            </a:fld>
            <a:endParaRPr lang="pt-BR"/>
          </a:p>
        </p:txBody>
      </p:sp>
    </p:spTree>
    <p:extLst>
      <p:ext uri="{BB962C8B-B14F-4D97-AF65-F5344CB8AC3E}">
        <p14:creationId xmlns:p14="http://schemas.microsoft.com/office/powerpoint/2010/main" xmlns="" val="10224386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279D33B7-E7E0-47E4-B0D5-92F7C4E83B80}" type="slidenum">
              <a:rPr lang="pt-BR" smtClean="0"/>
              <a:pPr/>
              <a:t>35</a:t>
            </a:fld>
            <a:endParaRPr lang="pt-BR"/>
          </a:p>
        </p:txBody>
      </p:sp>
    </p:spTree>
    <p:extLst>
      <p:ext uri="{BB962C8B-B14F-4D97-AF65-F5344CB8AC3E}">
        <p14:creationId xmlns:p14="http://schemas.microsoft.com/office/powerpoint/2010/main" xmlns="" val="10224386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279D33B7-E7E0-47E4-B0D5-92F7C4E83B80}" type="slidenum">
              <a:rPr lang="pt-BR" smtClean="0"/>
              <a:pPr/>
              <a:t>6</a:t>
            </a:fld>
            <a:endParaRPr lang="pt-BR"/>
          </a:p>
        </p:txBody>
      </p:sp>
    </p:spTree>
    <p:extLst>
      <p:ext uri="{BB962C8B-B14F-4D97-AF65-F5344CB8AC3E}">
        <p14:creationId xmlns:p14="http://schemas.microsoft.com/office/powerpoint/2010/main" xmlns="" val="10224386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279D33B7-E7E0-47E4-B0D5-92F7C4E83B80}" type="slidenum">
              <a:rPr lang="pt-BR" smtClean="0"/>
              <a:pPr/>
              <a:t>37</a:t>
            </a:fld>
            <a:endParaRPr lang="pt-BR"/>
          </a:p>
        </p:txBody>
      </p:sp>
    </p:spTree>
    <p:extLst>
      <p:ext uri="{BB962C8B-B14F-4D97-AF65-F5344CB8AC3E}">
        <p14:creationId xmlns:p14="http://schemas.microsoft.com/office/powerpoint/2010/main" xmlns="" val="1022438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279D33B7-E7E0-47E4-B0D5-92F7C4E83B80}" type="slidenum">
              <a:rPr lang="pt-BR" smtClean="0"/>
              <a:pPr/>
              <a:t>7</a:t>
            </a:fld>
            <a:endParaRPr lang="pt-BR"/>
          </a:p>
        </p:txBody>
      </p:sp>
    </p:spTree>
    <p:extLst>
      <p:ext uri="{BB962C8B-B14F-4D97-AF65-F5344CB8AC3E}">
        <p14:creationId xmlns:p14="http://schemas.microsoft.com/office/powerpoint/2010/main" xmlns="" val="10224386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279D33B7-E7E0-47E4-B0D5-92F7C4E83B80}" type="slidenum">
              <a:rPr lang="pt-BR" smtClean="0"/>
              <a:pPr/>
              <a:t>8</a:t>
            </a:fld>
            <a:endParaRPr lang="pt-BR"/>
          </a:p>
        </p:txBody>
      </p:sp>
    </p:spTree>
    <p:extLst>
      <p:ext uri="{BB962C8B-B14F-4D97-AF65-F5344CB8AC3E}">
        <p14:creationId xmlns:p14="http://schemas.microsoft.com/office/powerpoint/2010/main" xmlns="" val="10224386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279D33B7-E7E0-47E4-B0D5-92F7C4E83B80}" type="slidenum">
              <a:rPr lang="pt-BR" smtClean="0"/>
              <a:pPr/>
              <a:t>9</a:t>
            </a:fld>
            <a:endParaRPr lang="pt-BR"/>
          </a:p>
        </p:txBody>
      </p:sp>
    </p:spTree>
    <p:extLst>
      <p:ext uri="{BB962C8B-B14F-4D97-AF65-F5344CB8AC3E}">
        <p14:creationId xmlns:p14="http://schemas.microsoft.com/office/powerpoint/2010/main" xmlns="" val="10224386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279D33B7-E7E0-47E4-B0D5-92F7C4E83B80}" type="slidenum">
              <a:rPr lang="pt-BR" smtClean="0"/>
              <a:pPr/>
              <a:t>11</a:t>
            </a:fld>
            <a:endParaRPr lang="pt-BR"/>
          </a:p>
        </p:txBody>
      </p:sp>
    </p:spTree>
    <p:extLst>
      <p:ext uri="{BB962C8B-B14F-4D97-AF65-F5344CB8AC3E}">
        <p14:creationId xmlns:p14="http://schemas.microsoft.com/office/powerpoint/2010/main" xmlns="" val="10224386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279D33B7-E7E0-47E4-B0D5-92F7C4E83B80}" type="slidenum">
              <a:rPr lang="pt-BR" smtClean="0"/>
              <a:pPr/>
              <a:t>12</a:t>
            </a:fld>
            <a:endParaRPr lang="pt-BR"/>
          </a:p>
        </p:txBody>
      </p:sp>
    </p:spTree>
    <p:extLst>
      <p:ext uri="{BB962C8B-B14F-4D97-AF65-F5344CB8AC3E}">
        <p14:creationId xmlns:p14="http://schemas.microsoft.com/office/powerpoint/2010/main" xmlns="" val="10224386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279D33B7-E7E0-47E4-B0D5-92F7C4E83B80}" type="slidenum">
              <a:rPr lang="pt-BR" smtClean="0"/>
              <a:pPr/>
              <a:t>13</a:t>
            </a:fld>
            <a:endParaRPr lang="pt-BR"/>
          </a:p>
        </p:txBody>
      </p:sp>
    </p:spTree>
    <p:extLst>
      <p:ext uri="{BB962C8B-B14F-4D97-AF65-F5344CB8AC3E}">
        <p14:creationId xmlns:p14="http://schemas.microsoft.com/office/powerpoint/2010/main" xmlns="" val="10224386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6F20BD2A-00E1-4E1C-9412-DA0F803DD3EE}" type="datetimeFigureOut">
              <a:rPr lang="pt-BR" smtClean="0"/>
              <a:pPr/>
              <a:t>07/05/2012</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DFD53423-3516-4934-8AFC-D456AED69109}" type="slidenum">
              <a:rPr lang="pt-BR" smtClean="0"/>
              <a:pPr/>
              <a:t>‹nº›</a:t>
            </a:fld>
            <a:endParaRPr lang="pt-BR"/>
          </a:p>
        </p:txBody>
      </p:sp>
    </p:spTree>
    <p:extLst>
      <p:ext uri="{BB962C8B-B14F-4D97-AF65-F5344CB8AC3E}">
        <p14:creationId xmlns:p14="http://schemas.microsoft.com/office/powerpoint/2010/main" xmlns="" val="225009602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6F20BD2A-00E1-4E1C-9412-DA0F803DD3EE}" type="datetimeFigureOut">
              <a:rPr lang="pt-BR" smtClean="0"/>
              <a:pPr/>
              <a:t>07/05/2012</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DFD53423-3516-4934-8AFC-D456AED69109}" type="slidenum">
              <a:rPr lang="pt-BR" smtClean="0"/>
              <a:pPr/>
              <a:t>‹nº›</a:t>
            </a:fld>
            <a:endParaRPr lang="pt-BR"/>
          </a:p>
        </p:txBody>
      </p:sp>
    </p:spTree>
    <p:extLst>
      <p:ext uri="{BB962C8B-B14F-4D97-AF65-F5344CB8AC3E}">
        <p14:creationId xmlns:p14="http://schemas.microsoft.com/office/powerpoint/2010/main" xmlns="" val="402092657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6F20BD2A-00E1-4E1C-9412-DA0F803DD3EE}" type="datetimeFigureOut">
              <a:rPr lang="pt-BR" smtClean="0"/>
              <a:pPr/>
              <a:t>07/05/2012</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DFD53423-3516-4934-8AFC-D456AED69109}" type="slidenum">
              <a:rPr lang="pt-BR" smtClean="0"/>
              <a:pPr/>
              <a:t>‹nº›</a:t>
            </a:fld>
            <a:endParaRPr lang="pt-BR"/>
          </a:p>
        </p:txBody>
      </p:sp>
    </p:spTree>
    <p:extLst>
      <p:ext uri="{BB962C8B-B14F-4D97-AF65-F5344CB8AC3E}">
        <p14:creationId xmlns:p14="http://schemas.microsoft.com/office/powerpoint/2010/main" xmlns="" val="334218825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6F20BD2A-00E1-4E1C-9412-DA0F803DD3EE}" type="datetimeFigureOut">
              <a:rPr lang="pt-BR" smtClean="0"/>
              <a:pPr/>
              <a:t>07/05/2012</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DFD53423-3516-4934-8AFC-D456AED69109}" type="slidenum">
              <a:rPr lang="pt-BR" smtClean="0"/>
              <a:pPr/>
              <a:t>‹nº›</a:t>
            </a:fld>
            <a:endParaRPr lang="pt-BR"/>
          </a:p>
        </p:txBody>
      </p:sp>
    </p:spTree>
    <p:extLst>
      <p:ext uri="{BB962C8B-B14F-4D97-AF65-F5344CB8AC3E}">
        <p14:creationId xmlns:p14="http://schemas.microsoft.com/office/powerpoint/2010/main" xmlns="" val="366830986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6F20BD2A-00E1-4E1C-9412-DA0F803DD3EE}" type="datetimeFigureOut">
              <a:rPr lang="pt-BR" smtClean="0"/>
              <a:pPr/>
              <a:t>07/05/2012</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DFD53423-3516-4934-8AFC-D456AED69109}" type="slidenum">
              <a:rPr lang="pt-BR" smtClean="0"/>
              <a:pPr/>
              <a:t>‹nº›</a:t>
            </a:fld>
            <a:endParaRPr lang="pt-BR"/>
          </a:p>
        </p:txBody>
      </p:sp>
    </p:spTree>
    <p:extLst>
      <p:ext uri="{BB962C8B-B14F-4D97-AF65-F5344CB8AC3E}">
        <p14:creationId xmlns:p14="http://schemas.microsoft.com/office/powerpoint/2010/main" xmlns="" val="345297382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6F20BD2A-00E1-4E1C-9412-DA0F803DD3EE}" type="datetimeFigureOut">
              <a:rPr lang="pt-BR" smtClean="0"/>
              <a:pPr/>
              <a:t>07/05/2012</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DFD53423-3516-4934-8AFC-D456AED69109}" type="slidenum">
              <a:rPr lang="pt-BR" smtClean="0"/>
              <a:pPr/>
              <a:t>‹nº›</a:t>
            </a:fld>
            <a:endParaRPr lang="pt-BR"/>
          </a:p>
        </p:txBody>
      </p:sp>
    </p:spTree>
    <p:extLst>
      <p:ext uri="{BB962C8B-B14F-4D97-AF65-F5344CB8AC3E}">
        <p14:creationId xmlns:p14="http://schemas.microsoft.com/office/powerpoint/2010/main" xmlns="" val="244532760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6F20BD2A-00E1-4E1C-9412-DA0F803DD3EE}" type="datetimeFigureOut">
              <a:rPr lang="pt-BR" smtClean="0"/>
              <a:pPr/>
              <a:t>07/05/2012</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DFD53423-3516-4934-8AFC-D456AED69109}" type="slidenum">
              <a:rPr lang="pt-BR" smtClean="0"/>
              <a:pPr/>
              <a:t>‹nº›</a:t>
            </a:fld>
            <a:endParaRPr lang="pt-BR"/>
          </a:p>
        </p:txBody>
      </p:sp>
    </p:spTree>
    <p:extLst>
      <p:ext uri="{BB962C8B-B14F-4D97-AF65-F5344CB8AC3E}">
        <p14:creationId xmlns:p14="http://schemas.microsoft.com/office/powerpoint/2010/main" xmlns="" val="188559208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6F20BD2A-00E1-4E1C-9412-DA0F803DD3EE}" type="datetimeFigureOut">
              <a:rPr lang="pt-BR" smtClean="0"/>
              <a:pPr/>
              <a:t>07/05/2012</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DFD53423-3516-4934-8AFC-D456AED69109}" type="slidenum">
              <a:rPr lang="pt-BR" smtClean="0"/>
              <a:pPr/>
              <a:t>‹nº›</a:t>
            </a:fld>
            <a:endParaRPr lang="pt-BR"/>
          </a:p>
        </p:txBody>
      </p:sp>
    </p:spTree>
    <p:extLst>
      <p:ext uri="{BB962C8B-B14F-4D97-AF65-F5344CB8AC3E}">
        <p14:creationId xmlns:p14="http://schemas.microsoft.com/office/powerpoint/2010/main" xmlns="" val="222566311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6F20BD2A-00E1-4E1C-9412-DA0F803DD3EE}" type="datetimeFigureOut">
              <a:rPr lang="pt-BR" smtClean="0"/>
              <a:pPr/>
              <a:t>07/05/2012</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DFD53423-3516-4934-8AFC-D456AED69109}" type="slidenum">
              <a:rPr lang="pt-BR" smtClean="0"/>
              <a:pPr/>
              <a:t>‹nº›</a:t>
            </a:fld>
            <a:endParaRPr lang="pt-BR"/>
          </a:p>
        </p:txBody>
      </p:sp>
    </p:spTree>
    <p:extLst>
      <p:ext uri="{BB962C8B-B14F-4D97-AF65-F5344CB8AC3E}">
        <p14:creationId xmlns:p14="http://schemas.microsoft.com/office/powerpoint/2010/main" xmlns="" val="222748212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6F20BD2A-00E1-4E1C-9412-DA0F803DD3EE}" type="datetimeFigureOut">
              <a:rPr lang="pt-BR" smtClean="0"/>
              <a:pPr/>
              <a:t>07/05/2012</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DFD53423-3516-4934-8AFC-D456AED69109}" type="slidenum">
              <a:rPr lang="pt-BR" smtClean="0"/>
              <a:pPr/>
              <a:t>‹nº›</a:t>
            </a:fld>
            <a:endParaRPr lang="pt-BR"/>
          </a:p>
        </p:txBody>
      </p:sp>
    </p:spTree>
    <p:extLst>
      <p:ext uri="{BB962C8B-B14F-4D97-AF65-F5344CB8AC3E}">
        <p14:creationId xmlns:p14="http://schemas.microsoft.com/office/powerpoint/2010/main" xmlns="" val="341437295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6F20BD2A-00E1-4E1C-9412-DA0F803DD3EE}" type="datetimeFigureOut">
              <a:rPr lang="pt-BR" smtClean="0"/>
              <a:pPr/>
              <a:t>07/05/2012</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DFD53423-3516-4934-8AFC-D456AED69109}" type="slidenum">
              <a:rPr lang="pt-BR" smtClean="0"/>
              <a:pPr/>
              <a:t>‹nº›</a:t>
            </a:fld>
            <a:endParaRPr lang="pt-BR"/>
          </a:p>
        </p:txBody>
      </p:sp>
    </p:spTree>
    <p:extLst>
      <p:ext uri="{BB962C8B-B14F-4D97-AF65-F5344CB8AC3E}">
        <p14:creationId xmlns:p14="http://schemas.microsoft.com/office/powerpoint/2010/main" xmlns="" val="319583024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20BD2A-00E1-4E1C-9412-DA0F803DD3EE}" type="datetimeFigureOut">
              <a:rPr lang="pt-BR" smtClean="0"/>
              <a:pPr/>
              <a:t>07/05/2012</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D53423-3516-4934-8AFC-D456AED69109}" type="slidenum">
              <a:rPr lang="pt-BR" smtClean="0"/>
              <a:pPr/>
              <a:t>‹nº›</a:t>
            </a:fld>
            <a:endParaRPr lang="pt-BR"/>
          </a:p>
        </p:txBody>
      </p:sp>
    </p:spTree>
    <p:extLst>
      <p:ext uri="{BB962C8B-B14F-4D97-AF65-F5344CB8AC3E}">
        <p14:creationId xmlns:p14="http://schemas.microsoft.com/office/powerpoint/2010/main" xmlns="" val="34004547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45285281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Retângulo de cantos arredondados 1"/>
          <p:cNvSpPr/>
          <p:nvPr/>
        </p:nvSpPr>
        <p:spPr>
          <a:xfrm>
            <a:off x="-252536" y="2636912"/>
            <a:ext cx="9649072" cy="1224136"/>
          </a:xfrm>
          <a:prstGeom prst="round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pt-BR"/>
          </a:p>
        </p:txBody>
      </p:sp>
      <p:sp>
        <p:nvSpPr>
          <p:cNvPr id="3" name="CaixaDeTexto 2"/>
          <p:cNvSpPr txBox="1"/>
          <p:nvPr/>
        </p:nvSpPr>
        <p:spPr>
          <a:xfrm>
            <a:off x="-237952" y="2833481"/>
            <a:ext cx="9649072" cy="830997"/>
          </a:xfrm>
          <a:prstGeom prst="rect">
            <a:avLst/>
          </a:prstGeom>
          <a:noFill/>
        </p:spPr>
        <p:txBody>
          <a:bodyPr wrap="square" rtlCol="0">
            <a:spAutoFit/>
          </a:bodyPr>
          <a:lstStyle/>
          <a:p>
            <a:pPr algn="ctr"/>
            <a:r>
              <a:rPr lang="pt-BR" sz="4800" b="1" dirty="0">
                <a:solidFill>
                  <a:schemeClr val="bg1"/>
                </a:solidFill>
                <a:latin typeface="Trebuchet MS"/>
                <a:cs typeface="Trebuchet MS"/>
              </a:rPr>
              <a:t>LOS VALDENSES</a:t>
            </a:r>
          </a:p>
        </p:txBody>
      </p:sp>
    </p:spTree>
    <p:extLst>
      <p:ext uri="{BB962C8B-B14F-4D97-AF65-F5344CB8AC3E}">
        <p14:creationId xmlns:p14="http://schemas.microsoft.com/office/powerpoint/2010/main" xmlns="" val="176568485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295940" y="856357"/>
            <a:ext cx="5500195" cy="5632311"/>
          </a:xfrm>
          <a:prstGeom prst="rect">
            <a:avLst/>
          </a:prstGeom>
          <a:noFill/>
        </p:spPr>
        <p:txBody>
          <a:bodyPr wrap="square" rtlCol="0">
            <a:spAutoFit/>
          </a:bodyPr>
          <a:lstStyle/>
          <a:p>
            <a:pPr algn="ctr"/>
            <a:r>
              <a:rPr lang="es-ES" sz="2400" dirty="0">
                <a:latin typeface="Trebuchet MS"/>
                <a:cs typeface="Trebuchet MS"/>
              </a:rPr>
              <a:t>El movimiento valdense remonta sus orígenes a </a:t>
            </a:r>
            <a:r>
              <a:rPr lang="es-ES" sz="2400" dirty="0" err="1">
                <a:latin typeface="Trebuchet MS"/>
                <a:cs typeface="Trebuchet MS"/>
              </a:rPr>
              <a:t>Valdo</a:t>
            </a:r>
            <a:r>
              <a:rPr lang="es-ES" sz="2400" dirty="0">
                <a:latin typeface="Trebuchet MS"/>
                <a:cs typeface="Trebuchet MS"/>
              </a:rPr>
              <a:t>, un mercader pudiente de la ciudad de </a:t>
            </a:r>
            <a:r>
              <a:rPr lang="es-ES" sz="2400" dirty="0" err="1">
                <a:latin typeface="Trebuchet MS"/>
                <a:cs typeface="Trebuchet MS"/>
              </a:rPr>
              <a:t>Lyón</a:t>
            </a:r>
            <a:r>
              <a:rPr lang="es-ES" sz="2400" dirty="0">
                <a:latin typeface="Trebuchet MS"/>
                <a:cs typeface="Trebuchet MS"/>
              </a:rPr>
              <a:t>, Francia, que a mediados del siglo XIII, luego de una vida holgada sin mayor preocupación por las cosas espirituales, experimenta  una conversión profunda. Su temor a la muerte y al Juicio, al presenciar el fallecimiento repentino de un amigo, lo urge a buscar ayuda espiritual. Al conocer el mensaje del evangelio, lo impacta el llamado de Cristo a renunciar a los bienes materiales, para seguirlo de todo </a:t>
            </a:r>
            <a:r>
              <a:rPr lang="es-ES" sz="2400" dirty="0" smtClean="0">
                <a:latin typeface="Trebuchet MS"/>
                <a:cs typeface="Trebuchet MS"/>
              </a:rPr>
              <a:t>corazón.</a:t>
            </a:r>
            <a:endParaRPr lang="pt-BR" sz="2400" dirty="0">
              <a:latin typeface="Trebuchet MS"/>
              <a:cs typeface="Trebuchet MS"/>
            </a:endParaRPr>
          </a:p>
        </p:txBody>
      </p:sp>
    </p:spTree>
    <p:extLst>
      <p:ext uri="{BB962C8B-B14F-4D97-AF65-F5344CB8AC3E}">
        <p14:creationId xmlns:p14="http://schemas.microsoft.com/office/powerpoint/2010/main" xmlns="" val="40099095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323528" y="1196752"/>
            <a:ext cx="5500195" cy="4893647"/>
          </a:xfrm>
          <a:prstGeom prst="rect">
            <a:avLst/>
          </a:prstGeom>
          <a:noFill/>
        </p:spPr>
        <p:txBody>
          <a:bodyPr wrap="square" rtlCol="0">
            <a:spAutoFit/>
          </a:bodyPr>
          <a:lstStyle/>
          <a:p>
            <a:pPr algn="ctr"/>
            <a:r>
              <a:rPr lang="es-ES" sz="2400" dirty="0">
                <a:latin typeface="Trebuchet MS"/>
                <a:cs typeface="Trebuchet MS"/>
              </a:rPr>
              <a:t>De regreso a su hogar, </a:t>
            </a:r>
            <a:r>
              <a:rPr lang="es-ES" sz="2400" dirty="0" err="1">
                <a:latin typeface="Trebuchet MS"/>
                <a:cs typeface="Trebuchet MS"/>
              </a:rPr>
              <a:t>Valdo</a:t>
            </a:r>
            <a:r>
              <a:rPr lang="es-ES" sz="2400" dirty="0">
                <a:latin typeface="Trebuchet MS"/>
                <a:cs typeface="Trebuchet MS"/>
              </a:rPr>
              <a:t> hace suyo el llamado, y decide obedecer la orden de Jesús. Empero, no busca retirarse a la soledad de un monasterio, sino que se entrega enteramente al apostolado y renuncia a sus bienes. Comparte sus planes con su esposa, y provee para sus necesidades y la de sus hijitas. Luego, se aboca a restituir todos los intereses que había percibido de sus deudores; el dinero restante lo hace distribuir entre los </a:t>
            </a:r>
            <a:r>
              <a:rPr lang="es-ES" sz="2400" dirty="0" smtClean="0">
                <a:latin typeface="Trebuchet MS"/>
                <a:cs typeface="Trebuchet MS"/>
              </a:rPr>
              <a:t>pobres</a:t>
            </a:r>
            <a:r>
              <a:rPr lang="es-ES" sz="2400" dirty="0">
                <a:latin typeface="Trebuchet MS"/>
                <a:cs typeface="Trebuchet MS"/>
              </a:rPr>
              <a:t>	 </a:t>
            </a:r>
          </a:p>
        </p:txBody>
      </p:sp>
    </p:spTree>
    <p:extLst>
      <p:ext uri="{BB962C8B-B14F-4D97-AF65-F5344CB8AC3E}">
        <p14:creationId xmlns:p14="http://schemas.microsoft.com/office/powerpoint/2010/main" xmlns="" val="177859602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683568" y="1435725"/>
            <a:ext cx="4852125" cy="4154984"/>
          </a:xfrm>
          <a:prstGeom prst="rect">
            <a:avLst/>
          </a:prstGeom>
          <a:noFill/>
        </p:spPr>
        <p:txBody>
          <a:bodyPr wrap="square" rtlCol="0">
            <a:spAutoFit/>
          </a:bodyPr>
          <a:lstStyle/>
          <a:p>
            <a:pPr algn="ctr"/>
            <a:r>
              <a:rPr lang="es-ES" sz="2400" dirty="0" err="1">
                <a:latin typeface="Trebuchet MS"/>
                <a:cs typeface="Trebuchet MS"/>
              </a:rPr>
              <a:t>Valdo</a:t>
            </a:r>
            <a:r>
              <a:rPr lang="es-ES" sz="2400" dirty="0">
                <a:latin typeface="Trebuchet MS"/>
                <a:cs typeface="Trebuchet MS"/>
              </a:rPr>
              <a:t> hace aún más que eso. Al no comprender el evangelio, que se cantaba en la iglesia o se leía en latín, y deseando ardientemente leerlo por sí mismo, pide ayuda a dos sacerdotes. Les encarga traducir del latín al dialecto del país diversos libros de la Sagrada Escritura, comenzando por los Evangelios y los Salmos. </a:t>
            </a:r>
            <a:endParaRPr lang="pt-BR" sz="2400" dirty="0">
              <a:latin typeface="Trebuchet MS"/>
              <a:cs typeface="Trebuchet MS"/>
            </a:endParaRPr>
          </a:p>
        </p:txBody>
      </p:sp>
    </p:spTree>
    <p:extLst>
      <p:ext uri="{BB962C8B-B14F-4D97-AF65-F5344CB8AC3E}">
        <p14:creationId xmlns:p14="http://schemas.microsoft.com/office/powerpoint/2010/main" xmlns="" val="347566582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324317" y="980728"/>
            <a:ext cx="5500195" cy="5693866"/>
          </a:xfrm>
          <a:prstGeom prst="rect">
            <a:avLst/>
          </a:prstGeom>
          <a:noFill/>
        </p:spPr>
        <p:txBody>
          <a:bodyPr wrap="square" rtlCol="0">
            <a:spAutoFit/>
          </a:bodyPr>
          <a:lstStyle/>
          <a:p>
            <a:pPr algn="ctr"/>
            <a:r>
              <a:rPr lang="es-ES" sz="2800" dirty="0">
                <a:latin typeface="Trebuchet MS"/>
                <a:cs typeface="Trebuchet MS"/>
              </a:rPr>
              <a:t>Al agotarse sus recursos y vivir de la mendicidad, </a:t>
            </a:r>
            <a:r>
              <a:rPr lang="es-ES" sz="2800" dirty="0" err="1">
                <a:latin typeface="Trebuchet MS"/>
                <a:cs typeface="Trebuchet MS"/>
              </a:rPr>
              <a:t>Valdo</a:t>
            </a:r>
            <a:r>
              <a:rPr lang="es-ES" sz="2800" dirty="0">
                <a:latin typeface="Trebuchet MS"/>
                <a:cs typeface="Trebuchet MS"/>
              </a:rPr>
              <a:t> despierta la oposición del obispo local, ya que no se acostumbraba vivir voluntariamente en la pobreza, a menos que se hubiesen hecho votos monásticos. Esta promesa involucraba la castidad y la obediencia a la jerarquía. Con toda sinceridad, </a:t>
            </a:r>
            <a:r>
              <a:rPr lang="es-ES" sz="2800" dirty="0" err="1">
                <a:latin typeface="Trebuchet MS"/>
                <a:cs typeface="Trebuchet MS"/>
              </a:rPr>
              <a:t>Valdo</a:t>
            </a:r>
            <a:r>
              <a:rPr lang="es-ES" sz="2800" dirty="0">
                <a:latin typeface="Trebuchet MS"/>
                <a:cs typeface="Trebuchet MS"/>
              </a:rPr>
              <a:t> deseaba cumplir con estos requerimientos. </a:t>
            </a:r>
          </a:p>
        </p:txBody>
      </p:sp>
    </p:spTree>
    <p:extLst>
      <p:ext uri="{BB962C8B-B14F-4D97-AF65-F5344CB8AC3E}">
        <p14:creationId xmlns:p14="http://schemas.microsoft.com/office/powerpoint/2010/main" xmlns="" val="225702781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323528" y="764704"/>
            <a:ext cx="6264696" cy="5632311"/>
          </a:xfrm>
          <a:prstGeom prst="rect">
            <a:avLst/>
          </a:prstGeom>
          <a:noFill/>
        </p:spPr>
        <p:txBody>
          <a:bodyPr wrap="square" rtlCol="0">
            <a:spAutoFit/>
          </a:bodyPr>
          <a:lstStyle/>
          <a:p>
            <a:pPr algn="ctr"/>
            <a:r>
              <a:rPr lang="es-ES" sz="2400" dirty="0">
                <a:latin typeface="Trebuchet MS"/>
                <a:cs typeface="Trebuchet MS"/>
              </a:rPr>
              <a:t>Pero, más allá de la obediencia a las autoridades religiosas, sentía la necesidad de obedecer a Cristo compartiendo el evangelio mediante su lectura pública y su explicación de casa en casa. Impresionaba a las personas el oír las palabras de Jesús leídas en su propio idioma. Estos oyentes se convertían rápidamente en seguidores, reuniéndose en las calles, en las casas; buscando seguir a Cristo inspirándose en su vida, confesándose mutuamente los pecados y exhortándose al arrepentimiento y a una vida nueva. Al extenderse fuera de la ciudad, comenzaron a ser conocidos como los “pobres de </a:t>
            </a:r>
            <a:r>
              <a:rPr lang="es-ES" sz="2400" dirty="0" err="1">
                <a:latin typeface="Trebuchet MS"/>
                <a:cs typeface="Trebuchet MS"/>
              </a:rPr>
              <a:t>Lyón</a:t>
            </a:r>
            <a:r>
              <a:rPr lang="es-ES" sz="2400" dirty="0">
                <a:latin typeface="Trebuchet MS"/>
                <a:cs typeface="Trebuchet MS"/>
              </a:rPr>
              <a:t>”.</a:t>
            </a:r>
          </a:p>
        </p:txBody>
      </p:sp>
    </p:spTree>
    <p:extLst>
      <p:ext uri="{BB962C8B-B14F-4D97-AF65-F5344CB8AC3E}">
        <p14:creationId xmlns:p14="http://schemas.microsoft.com/office/powerpoint/2010/main" xmlns="" val="369889679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179512" y="836712"/>
            <a:ext cx="5688632" cy="5632311"/>
          </a:xfrm>
          <a:prstGeom prst="rect">
            <a:avLst/>
          </a:prstGeom>
          <a:noFill/>
        </p:spPr>
        <p:txBody>
          <a:bodyPr wrap="square" rtlCol="0">
            <a:spAutoFit/>
          </a:bodyPr>
          <a:lstStyle/>
          <a:p>
            <a:pPr algn="ctr"/>
            <a:r>
              <a:rPr lang="es-ES" sz="2000" dirty="0">
                <a:latin typeface="Trebuchet MS"/>
                <a:cs typeface="Trebuchet MS"/>
              </a:rPr>
              <a:t>No pasó mucho tiempo hasta que </a:t>
            </a:r>
            <a:r>
              <a:rPr lang="es-ES" sz="2000" dirty="0" err="1">
                <a:latin typeface="Trebuchet MS"/>
                <a:cs typeface="Trebuchet MS"/>
              </a:rPr>
              <a:t>Valdo</a:t>
            </a:r>
            <a:r>
              <a:rPr lang="es-ES" sz="2000" dirty="0">
                <a:latin typeface="Trebuchet MS"/>
                <a:cs typeface="Trebuchet MS"/>
              </a:rPr>
              <a:t> se diera cuenta de que el clero le era contrario. Se le había enemistado de varias maneras: por haberse desprendido de sus bienes sin hacer una donación a la iglesia; por haber denunciado el abuso de sus funciones; y, sobre todo, por haber invadido una atribución que consideraban que les pertenecía en exclusividad, la de enseñar las Escrituras. Se los acusaba de profanar la santa religión con su palabra inculta, laica, no iniciada en los métodos escolásticos y sin la consagración de la autoridad religiosa. El arzobispo lo hace citar y lo amonesta, junto con sus seguidores, para que desistan, amenazándolos con la excomunión. Pero, </a:t>
            </a:r>
            <a:r>
              <a:rPr lang="es-ES" sz="2000" dirty="0" err="1">
                <a:latin typeface="Trebuchet MS"/>
                <a:cs typeface="Trebuchet MS"/>
              </a:rPr>
              <a:t>Valdo</a:t>
            </a:r>
            <a:r>
              <a:rPr lang="es-ES" sz="2000" dirty="0">
                <a:latin typeface="Trebuchet MS"/>
                <a:cs typeface="Trebuchet MS"/>
              </a:rPr>
              <a:t> replica con firmeza que tenían la obligación sacrosanta de anunciar el Evangelio, por orden de Jesucristo. </a:t>
            </a:r>
          </a:p>
        </p:txBody>
      </p:sp>
    </p:spTree>
    <p:extLst>
      <p:ext uri="{BB962C8B-B14F-4D97-AF65-F5344CB8AC3E}">
        <p14:creationId xmlns:p14="http://schemas.microsoft.com/office/powerpoint/2010/main" xmlns="" val="152926541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611560" y="1268760"/>
            <a:ext cx="4896544" cy="5016758"/>
          </a:xfrm>
          <a:prstGeom prst="rect">
            <a:avLst/>
          </a:prstGeom>
          <a:noFill/>
        </p:spPr>
        <p:txBody>
          <a:bodyPr wrap="square" rtlCol="0">
            <a:spAutoFit/>
          </a:bodyPr>
          <a:lstStyle/>
          <a:p>
            <a:pPr algn="just"/>
            <a:r>
              <a:rPr lang="es-ES" sz="2000" dirty="0">
                <a:latin typeface="Trebuchet MS"/>
                <a:cs typeface="Trebuchet MS"/>
              </a:rPr>
              <a:t>Ante la actitud resuelta de “los pobres”, el arzobispo acaba desterrándolos de la ciudad. Pero, expulsados, </a:t>
            </a:r>
            <a:r>
              <a:rPr lang="es-ES" sz="2000" dirty="0" err="1">
                <a:latin typeface="Trebuchet MS"/>
                <a:cs typeface="Trebuchet MS"/>
              </a:rPr>
              <a:t>Valdo</a:t>
            </a:r>
            <a:r>
              <a:rPr lang="es-ES" sz="2000" dirty="0">
                <a:latin typeface="Trebuchet MS"/>
                <a:cs typeface="Trebuchet MS"/>
              </a:rPr>
              <a:t> y sus seguidores apelan a Roma. Viaja un grupo de ellos con la intención de presentarse delante del papa y las autoridades de la iglesia, reunidas en el tercer concilio de Letrán. El papa Alejandro acepta su voto de pobreza, pero somete al Concilio su pedido de permiso para enseñar. Al presentarse ante este, </a:t>
            </a:r>
            <a:r>
              <a:rPr lang="es-ES" sz="2000" dirty="0" err="1">
                <a:latin typeface="Trebuchet MS"/>
                <a:cs typeface="Trebuchet MS"/>
              </a:rPr>
              <a:t>Valdo</a:t>
            </a:r>
            <a:r>
              <a:rPr lang="es-ES" sz="2000" dirty="0">
                <a:latin typeface="Trebuchet MS"/>
                <a:cs typeface="Trebuchet MS"/>
              </a:rPr>
              <a:t> y sus compañeros son objeto de burlas y de desprecio. Se les prohíbe tajantemente enseñar sin la autorización de las autoridades eclesiásticas de cada localidad.</a:t>
            </a:r>
            <a:endParaRPr lang="pt-BR" sz="2000" dirty="0">
              <a:latin typeface="Trebuchet MS"/>
              <a:cs typeface="Trebuchet MS"/>
            </a:endParaRPr>
          </a:p>
        </p:txBody>
      </p:sp>
    </p:spTree>
    <p:extLst>
      <p:ext uri="{BB962C8B-B14F-4D97-AF65-F5344CB8AC3E}">
        <p14:creationId xmlns:p14="http://schemas.microsoft.com/office/powerpoint/2010/main" xmlns="" val="6330392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467544" y="980728"/>
            <a:ext cx="4752528" cy="5262979"/>
          </a:xfrm>
          <a:prstGeom prst="rect">
            <a:avLst/>
          </a:prstGeom>
          <a:noFill/>
        </p:spPr>
        <p:txBody>
          <a:bodyPr wrap="square" rtlCol="0">
            <a:spAutoFit/>
          </a:bodyPr>
          <a:lstStyle/>
          <a:p>
            <a:pPr algn="ctr"/>
            <a:r>
              <a:rPr lang="es-ES" sz="2400" dirty="0">
                <a:latin typeface="Trebuchet MS"/>
                <a:cs typeface="Trebuchet MS"/>
              </a:rPr>
              <a:t>Al regresar, </a:t>
            </a:r>
            <a:r>
              <a:rPr lang="es-ES" sz="2400" dirty="0" err="1">
                <a:latin typeface="Trebuchet MS"/>
                <a:cs typeface="Trebuchet MS"/>
              </a:rPr>
              <a:t>Valdo</a:t>
            </a:r>
            <a:r>
              <a:rPr lang="es-ES" sz="2400" dirty="0">
                <a:latin typeface="Trebuchet MS"/>
                <a:cs typeface="Trebuchet MS"/>
              </a:rPr>
              <a:t>, en toda simplicidad, trata de someterse a las directivas del Concilio solicitando, del  nuevo obispo de Lyon, la autorización para predicar. Le es negada; y es amenazado con la excomunión si persistiera en su práctica. Pero, en lugar de abatirse, </a:t>
            </a:r>
            <a:r>
              <a:rPr lang="es-ES" sz="2400" dirty="0" err="1">
                <a:latin typeface="Trebuchet MS"/>
                <a:cs typeface="Trebuchet MS"/>
              </a:rPr>
              <a:t>Valdo</a:t>
            </a:r>
            <a:r>
              <a:rPr lang="es-ES" sz="2400" dirty="0">
                <a:latin typeface="Trebuchet MS"/>
                <a:cs typeface="Trebuchet MS"/>
              </a:rPr>
              <a:t> se levanta “como un león que despierta del sueño” y afirma al obispo que le “es menester obedecer a Dios antes que a los hombres</a:t>
            </a:r>
            <a:r>
              <a:rPr lang="es-ES" sz="2400" dirty="0" smtClean="0">
                <a:latin typeface="Trebuchet MS"/>
                <a:cs typeface="Trebuchet MS"/>
              </a:rPr>
              <a:t>”. </a:t>
            </a:r>
            <a:endParaRPr lang="pt-BR" sz="2400" dirty="0">
              <a:latin typeface="Trebuchet MS"/>
              <a:cs typeface="Trebuchet MS"/>
            </a:endParaRPr>
          </a:p>
        </p:txBody>
      </p:sp>
    </p:spTree>
    <p:extLst>
      <p:ext uri="{BB962C8B-B14F-4D97-AF65-F5344CB8AC3E}">
        <p14:creationId xmlns:p14="http://schemas.microsoft.com/office/powerpoint/2010/main" xmlns="" val="297066860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467544" y="980728"/>
            <a:ext cx="5112568" cy="5262979"/>
          </a:xfrm>
          <a:prstGeom prst="rect">
            <a:avLst/>
          </a:prstGeom>
          <a:noFill/>
        </p:spPr>
        <p:txBody>
          <a:bodyPr wrap="square" rtlCol="0">
            <a:spAutoFit/>
          </a:bodyPr>
          <a:lstStyle/>
          <a:p>
            <a:pPr algn="just"/>
            <a:r>
              <a:rPr lang="es-ES" sz="2400" dirty="0">
                <a:latin typeface="Trebuchet MS"/>
                <a:cs typeface="Trebuchet MS"/>
              </a:rPr>
              <a:t>A partir de este momento, se produce la separación definitiva entre los valdenses y la Iglesia de Roma, y se inicia su dispersión por toda Europa, llevándolo a la ruptura definitiva con el catolicismo romano? Aunque no tenía un afán cismático, el movimiento afirma explícitamente la autoridad soberana de las Sagradas Escrituras y el deber y el derecho de apelar, de la autoridad eclesiástica, a la Palabra de Dios, como única regla de fe</a:t>
            </a:r>
            <a:r>
              <a:rPr lang="es-ES" sz="2400" dirty="0" smtClean="0">
                <a:latin typeface="Trebuchet MS"/>
                <a:cs typeface="Trebuchet MS"/>
              </a:rPr>
              <a:t>.</a:t>
            </a:r>
            <a:endParaRPr lang="pt-BR" sz="2400" dirty="0">
              <a:latin typeface="Trebuchet MS"/>
              <a:cs typeface="Trebuchet MS"/>
            </a:endParaRPr>
          </a:p>
        </p:txBody>
      </p:sp>
    </p:spTree>
    <p:extLst>
      <p:ext uri="{BB962C8B-B14F-4D97-AF65-F5344CB8AC3E}">
        <p14:creationId xmlns:p14="http://schemas.microsoft.com/office/powerpoint/2010/main" xmlns="" val="186291363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76803315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251520" y="980728"/>
            <a:ext cx="5544752" cy="5693866"/>
          </a:xfrm>
          <a:prstGeom prst="rect">
            <a:avLst/>
          </a:prstGeom>
          <a:noFill/>
        </p:spPr>
        <p:txBody>
          <a:bodyPr wrap="square" rtlCol="0">
            <a:spAutoFit/>
          </a:bodyPr>
          <a:lstStyle/>
          <a:p>
            <a:pPr algn="ctr"/>
            <a:r>
              <a:rPr lang="es-ES" sz="2800" dirty="0">
                <a:latin typeface="Trebuchet MS"/>
                <a:cs typeface="Trebuchet MS"/>
              </a:rPr>
              <a:t>De allí nace su convicción de que su principal deber es difundir esa Palabra, por medio de la lectura y la predicación. El principio fundamental es, entonces, el apostólico: “Obedecer a Dios antes que a los hombres”; que en su momento significó “desobedecer a la   Iglesia para seguir a Cristo y para atraer nuevamente a él a los creyentes, por la libre predicación del evangelio”.</a:t>
            </a:r>
          </a:p>
        </p:txBody>
      </p:sp>
    </p:spTree>
    <p:extLst>
      <p:ext uri="{BB962C8B-B14F-4D97-AF65-F5344CB8AC3E}">
        <p14:creationId xmlns:p14="http://schemas.microsoft.com/office/powerpoint/2010/main" xmlns="" val="103426617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248119" y="1196752"/>
            <a:ext cx="5544752" cy="4524315"/>
          </a:xfrm>
          <a:prstGeom prst="rect">
            <a:avLst/>
          </a:prstGeom>
          <a:noFill/>
        </p:spPr>
        <p:txBody>
          <a:bodyPr wrap="square" rtlCol="0">
            <a:spAutoFit/>
          </a:bodyPr>
          <a:lstStyle/>
          <a:p>
            <a:pPr algn="ctr"/>
            <a:r>
              <a:rPr lang="es-ES" sz="2400" dirty="0">
                <a:latin typeface="Trebuchet MS"/>
                <a:cs typeface="Trebuchet MS"/>
              </a:rPr>
              <a:t>El </a:t>
            </a:r>
            <a:r>
              <a:rPr lang="es-ES" sz="2400" dirty="0" err="1">
                <a:latin typeface="Trebuchet MS"/>
                <a:cs typeface="Trebuchet MS"/>
              </a:rPr>
              <a:t>valdensismo</a:t>
            </a:r>
            <a:r>
              <a:rPr lang="es-ES" sz="2400" dirty="0">
                <a:latin typeface="Trebuchet MS"/>
                <a:cs typeface="Trebuchet MS"/>
              </a:rPr>
              <a:t> desarrolló una organización con pastores, misioneros y líderes generales, el movimiento es, principalmente, un movimiento laico, en el cual el miembro común participa de una misma vocación, de igual modo que los dirigentes . El llamado a la predicación fue ampliamente seguido, incluso por mujeres. Consideran que, al responder a este llamado, continúan la labor de Cristo y de sus discípulos.</a:t>
            </a:r>
          </a:p>
        </p:txBody>
      </p:sp>
    </p:spTree>
    <p:extLst>
      <p:ext uri="{BB962C8B-B14F-4D97-AF65-F5344CB8AC3E}">
        <p14:creationId xmlns:p14="http://schemas.microsoft.com/office/powerpoint/2010/main" xmlns="" val="127534948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251520" y="1196752"/>
            <a:ext cx="5112568" cy="4524315"/>
          </a:xfrm>
          <a:prstGeom prst="rect">
            <a:avLst/>
          </a:prstGeom>
          <a:noFill/>
        </p:spPr>
        <p:txBody>
          <a:bodyPr wrap="square" rtlCol="0">
            <a:spAutoFit/>
          </a:bodyPr>
          <a:lstStyle/>
          <a:p>
            <a:pPr algn="ctr"/>
            <a:r>
              <a:rPr lang="es-ES" sz="2400" dirty="0" smtClean="0">
                <a:latin typeface="Trebuchet MS"/>
                <a:cs typeface="Trebuchet MS"/>
              </a:rPr>
              <a:t>Frente </a:t>
            </a:r>
            <a:r>
              <a:rPr lang="es-ES" sz="2400" dirty="0">
                <a:latin typeface="Trebuchet MS"/>
                <a:cs typeface="Trebuchet MS"/>
              </a:rPr>
              <a:t>a la opresión y la persecución, los seguidores de Pedro </a:t>
            </a:r>
            <a:r>
              <a:rPr lang="es-ES" sz="2400" dirty="0" err="1">
                <a:latin typeface="Trebuchet MS"/>
                <a:cs typeface="Trebuchet MS"/>
              </a:rPr>
              <a:t>Valdo</a:t>
            </a:r>
            <a:r>
              <a:rPr lang="es-ES" sz="2400" dirty="0">
                <a:latin typeface="Trebuchet MS"/>
                <a:cs typeface="Trebuchet MS"/>
              </a:rPr>
              <a:t> mantuvieron su compromiso con la autoridad de las Santas Escrituras y la proclamación del mensaje del evangelio. No hay duda de que el sostener la vida en comunidad, ya sea en cavernas o en hogares privados, para el estudio de la Biblia, la oración y el discipulado otorgó el sustento a su compromiso perseverante.</a:t>
            </a:r>
          </a:p>
        </p:txBody>
      </p:sp>
    </p:spTree>
    <p:extLst>
      <p:ext uri="{BB962C8B-B14F-4D97-AF65-F5344CB8AC3E}">
        <p14:creationId xmlns:p14="http://schemas.microsoft.com/office/powerpoint/2010/main" xmlns="" val="178597141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Retângulo de cantos arredondados 1"/>
          <p:cNvSpPr/>
          <p:nvPr/>
        </p:nvSpPr>
        <p:spPr>
          <a:xfrm>
            <a:off x="-252536" y="2636912"/>
            <a:ext cx="9649072" cy="1224136"/>
          </a:xfrm>
          <a:prstGeom prst="round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pt-BR"/>
          </a:p>
        </p:txBody>
      </p:sp>
      <p:sp>
        <p:nvSpPr>
          <p:cNvPr id="3" name="CaixaDeTexto 2"/>
          <p:cNvSpPr txBox="1"/>
          <p:nvPr/>
        </p:nvSpPr>
        <p:spPr>
          <a:xfrm>
            <a:off x="-237952" y="2833481"/>
            <a:ext cx="9649072" cy="830997"/>
          </a:xfrm>
          <a:prstGeom prst="rect">
            <a:avLst/>
          </a:prstGeom>
          <a:noFill/>
        </p:spPr>
        <p:txBody>
          <a:bodyPr wrap="square" rtlCol="0">
            <a:spAutoFit/>
          </a:bodyPr>
          <a:lstStyle/>
          <a:p>
            <a:pPr algn="ctr"/>
            <a:r>
              <a:rPr lang="pt-BR" sz="4800" b="1" dirty="0" smtClean="0">
                <a:solidFill>
                  <a:schemeClr val="bg1"/>
                </a:solidFill>
                <a:latin typeface="Trebuchet MS"/>
                <a:cs typeface="Trebuchet MS"/>
              </a:rPr>
              <a:t>OS </a:t>
            </a:r>
            <a:r>
              <a:rPr lang="pt-BR" sz="4800" b="1" dirty="0">
                <a:solidFill>
                  <a:schemeClr val="bg1"/>
                </a:solidFill>
                <a:latin typeface="Trebuchet MS"/>
                <a:cs typeface="Trebuchet MS"/>
              </a:rPr>
              <a:t>ANABATISTAS</a:t>
            </a:r>
          </a:p>
        </p:txBody>
      </p:sp>
    </p:spTree>
    <p:extLst>
      <p:ext uri="{BB962C8B-B14F-4D97-AF65-F5344CB8AC3E}">
        <p14:creationId xmlns:p14="http://schemas.microsoft.com/office/powerpoint/2010/main" xmlns="" val="20867872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251520" y="856357"/>
            <a:ext cx="5544752" cy="5632311"/>
          </a:xfrm>
          <a:prstGeom prst="rect">
            <a:avLst/>
          </a:prstGeom>
          <a:noFill/>
        </p:spPr>
        <p:txBody>
          <a:bodyPr wrap="square" rtlCol="0">
            <a:spAutoFit/>
          </a:bodyPr>
          <a:lstStyle/>
          <a:p>
            <a:pPr algn="ctr"/>
            <a:r>
              <a:rPr lang="es-ES" sz="2400" dirty="0">
                <a:latin typeface="Trebuchet MS"/>
                <a:cs typeface="Trebuchet MS"/>
              </a:rPr>
              <a:t>El 21 de enero de 1525 un grupo de hombres se reunió en privado en la ciudad de </a:t>
            </a:r>
            <a:r>
              <a:rPr lang="es-ES" sz="2400" dirty="0" err="1">
                <a:latin typeface="Trebuchet MS"/>
                <a:cs typeface="Trebuchet MS"/>
              </a:rPr>
              <a:t>Zurich</a:t>
            </a:r>
            <a:r>
              <a:rPr lang="es-ES" sz="2400" dirty="0">
                <a:latin typeface="Trebuchet MS"/>
                <a:cs typeface="Trebuchet MS"/>
              </a:rPr>
              <a:t>, Suiza. De rodillas, rogaron a Dios que les mostrara su divina voluntad y les diera de su misericordia. Luego, Jorge Jacob pide a Conrado </a:t>
            </a:r>
            <a:r>
              <a:rPr lang="es-ES" sz="2400" dirty="0" err="1">
                <a:latin typeface="Trebuchet MS"/>
                <a:cs typeface="Trebuchet MS"/>
              </a:rPr>
              <a:t>Grebel</a:t>
            </a:r>
            <a:r>
              <a:rPr lang="es-ES" sz="2400" dirty="0">
                <a:latin typeface="Trebuchet MS"/>
                <a:cs typeface="Trebuchet MS"/>
              </a:rPr>
              <a:t> que lo bautice con el verdadero bautismo cristiano, sobre la base de su fe y de su conocimiento; inmediatamente después son bautizados todos los presentes. Por medio de esta ceremonia, se da nacimiento al anabaptismo, constituido por la Primera Iglesia de los Hermanos Suizos.</a:t>
            </a:r>
          </a:p>
        </p:txBody>
      </p:sp>
    </p:spTree>
    <p:extLst>
      <p:ext uri="{BB962C8B-B14F-4D97-AF65-F5344CB8AC3E}">
        <p14:creationId xmlns:p14="http://schemas.microsoft.com/office/powerpoint/2010/main" xmlns="" val="236505019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323528" y="1340768"/>
            <a:ext cx="4968552" cy="4154984"/>
          </a:xfrm>
          <a:prstGeom prst="rect">
            <a:avLst/>
          </a:prstGeom>
          <a:noFill/>
        </p:spPr>
        <p:txBody>
          <a:bodyPr wrap="square" rtlCol="0">
            <a:spAutoFit/>
          </a:bodyPr>
          <a:lstStyle/>
          <a:p>
            <a:pPr algn="ctr"/>
            <a:r>
              <a:rPr lang="es-ES" sz="2400" dirty="0" smtClean="0"/>
              <a:t>El movimiento anabaptista del siglo XVI es una de las expresiones religiosas más valientes y trágicas de la historia del cristianismo. Viven su fe según su conciencia, en una época de excesiva violencia religiosa, sin amedrentarse. No es un movimiento homogéneo, pero se caracteriza por creer que las Escrituras eran la fuente autoritativa de toda fe y práctica, para el cristiano. </a:t>
            </a:r>
            <a:endParaRPr lang="es-ES" sz="2400" dirty="0">
              <a:latin typeface="Trebuchet MS"/>
              <a:cs typeface="Trebuchet MS"/>
            </a:endParaRPr>
          </a:p>
        </p:txBody>
      </p:sp>
    </p:spTree>
    <p:extLst>
      <p:ext uri="{BB962C8B-B14F-4D97-AF65-F5344CB8AC3E}">
        <p14:creationId xmlns:p14="http://schemas.microsoft.com/office/powerpoint/2010/main" xmlns="" val="424475713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323528" y="836712"/>
            <a:ext cx="5832648" cy="5632311"/>
          </a:xfrm>
          <a:prstGeom prst="rect">
            <a:avLst/>
          </a:prstGeom>
          <a:noFill/>
        </p:spPr>
        <p:txBody>
          <a:bodyPr wrap="square" rtlCol="0">
            <a:spAutoFit/>
          </a:bodyPr>
          <a:lstStyle/>
          <a:p>
            <a:pPr algn="ctr"/>
            <a:r>
              <a:rPr lang="es-ES" sz="2400" dirty="0" smtClean="0"/>
              <a:t>La mayoría la interpretaba literalmente. Creían que la iglesia debía estar conformada por individuos regenerados en libre asociación, y no ser una institución asociada al Estado, con miembros no comprometidos. Consideraban que debía existir total separación entre Iglesia y Estado. Practicaban el bautismo de creyentes adultos. Su oposición al bautismo infantil, por ser esta una práctica no bíblica, ocasionó que se les diera el sobrenombre de anabaptistas, o “</a:t>
            </a:r>
            <a:r>
              <a:rPr lang="es-ES" sz="2400" dirty="0" err="1" smtClean="0"/>
              <a:t>rebautizadores</a:t>
            </a:r>
            <a:r>
              <a:rPr lang="es-ES" sz="2400" dirty="0" smtClean="0"/>
              <a:t>”. </a:t>
            </a:r>
            <a:endParaRPr lang="es-ES" sz="2400" dirty="0" smtClean="0"/>
          </a:p>
          <a:p>
            <a:pPr algn="ctr"/>
            <a:r>
              <a:rPr lang="es-ES" sz="2400" dirty="0" smtClean="0"/>
              <a:t>Su </a:t>
            </a:r>
            <a:r>
              <a:rPr lang="es-ES" sz="2400" dirty="0" smtClean="0"/>
              <a:t>objetivo final era regresar la iglesia a su pureza bíblica y a Cristo, en verdadero discipulado.</a:t>
            </a:r>
            <a:endParaRPr lang="es-ES" sz="2400" dirty="0">
              <a:latin typeface="Trebuchet MS"/>
              <a:cs typeface="Trebuchet MS"/>
            </a:endParaRPr>
          </a:p>
        </p:txBody>
      </p:sp>
    </p:spTree>
    <p:extLst>
      <p:ext uri="{BB962C8B-B14F-4D97-AF65-F5344CB8AC3E}">
        <p14:creationId xmlns:p14="http://schemas.microsoft.com/office/powerpoint/2010/main" xmlns="" val="424475713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0" y="836712"/>
            <a:ext cx="6372200" cy="6001643"/>
          </a:xfrm>
          <a:prstGeom prst="rect">
            <a:avLst/>
          </a:prstGeom>
          <a:noFill/>
        </p:spPr>
        <p:txBody>
          <a:bodyPr wrap="square" rtlCol="0">
            <a:spAutoFit/>
          </a:bodyPr>
          <a:lstStyle/>
          <a:p>
            <a:pPr algn="ctr"/>
            <a:r>
              <a:rPr lang="es-ES" sz="2400" dirty="0" smtClean="0">
                <a:latin typeface="Trebuchet MS"/>
                <a:cs typeface="Trebuchet MS"/>
              </a:rPr>
              <a:t>Aunque el rechazo al bautismo infantil los destaca, su principal crítica es en contra de una iglesia constituida por todo ciudadano, quien era introducido en ella desde niño, por medio del bautismo y sin consentimiento propio. Esto hacía de la iglesia </a:t>
            </a:r>
            <a:r>
              <a:rPr lang="es-ES" sz="2400" dirty="0" smtClean="0">
                <a:latin typeface="Trebuchet MS" pitchFamily="34" charset="0"/>
                <a:cs typeface="Trebuchet MS"/>
              </a:rPr>
              <a:t>una </a:t>
            </a:r>
            <a:r>
              <a:rPr lang="es-ES" sz="2400" dirty="0" smtClean="0">
                <a:latin typeface="Trebuchet MS" pitchFamily="34" charset="0"/>
              </a:rPr>
              <a:t>institución más de la estructura social. En su lugar, abogan por una iglesia libre, integrada por creyentes comprometidos con Cristo y con la comunidad de fe. Subyacente está el concepto del </a:t>
            </a:r>
            <a:r>
              <a:rPr lang="es-ES" sz="2400" i="1" dirty="0" smtClean="0">
                <a:latin typeface="Trebuchet MS" pitchFamily="34" charset="0"/>
              </a:rPr>
              <a:t>cristianismo como un discipulado</a:t>
            </a:r>
            <a:r>
              <a:rPr lang="es-ES" sz="2400" dirty="0" smtClean="0">
                <a:latin typeface="Trebuchet MS" pitchFamily="34" charset="0"/>
              </a:rPr>
              <a:t>. Este es un acto revolucionario, a los ojos de la sociedad del siglo XVI; el cual fue reprimido con dureza, ya que es considerado un atentado contra el orden público</a:t>
            </a:r>
            <a:r>
              <a:rPr lang="es-ES" sz="2400" dirty="0" smtClean="0"/>
              <a:t>.</a:t>
            </a:r>
            <a:r>
              <a:rPr lang="pt-BR" sz="2400" dirty="0" smtClean="0"/>
              <a:t> </a:t>
            </a:r>
            <a:r>
              <a:rPr lang="en-US" sz="2400" dirty="0" smtClean="0"/>
              <a:t>	</a:t>
            </a:r>
            <a:endParaRPr lang="es-ES" sz="2400" dirty="0">
              <a:latin typeface="Trebuchet MS"/>
              <a:cs typeface="Trebuchet MS"/>
            </a:endParaRPr>
          </a:p>
        </p:txBody>
      </p:sp>
    </p:spTree>
    <p:extLst>
      <p:ext uri="{BB962C8B-B14F-4D97-AF65-F5344CB8AC3E}">
        <p14:creationId xmlns:p14="http://schemas.microsoft.com/office/powerpoint/2010/main" xmlns="" val="356780649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323528" y="980728"/>
            <a:ext cx="5645158" cy="6001643"/>
          </a:xfrm>
          <a:prstGeom prst="rect">
            <a:avLst/>
          </a:prstGeom>
          <a:noFill/>
        </p:spPr>
        <p:txBody>
          <a:bodyPr wrap="square" rtlCol="0">
            <a:spAutoFit/>
          </a:bodyPr>
          <a:lstStyle/>
          <a:p>
            <a:pPr algn="ctr"/>
            <a:r>
              <a:rPr lang="es-ES" sz="2400" dirty="0" smtClean="0"/>
              <a:t>Acentuaban la importancia de vivir el amor por los hermanos dentro de la comunidad. El resultado de este trabajo misionero fue muy exitoso: en las pequeñas aldeas suizas alemanas y del sur de Alemania hubo gran número de conversos</a:t>
            </a:r>
            <a:r>
              <a:rPr lang="es-ES" sz="2400" dirty="0" smtClean="0"/>
              <a:t>. </a:t>
            </a:r>
            <a:r>
              <a:rPr lang="es-ES" sz="2400" dirty="0" smtClean="0"/>
              <a:t>Solamente la represión brutal fue capaz de detenerlos. </a:t>
            </a:r>
            <a:r>
              <a:rPr lang="es-ES" sz="2400" dirty="0" smtClean="0"/>
              <a:t>En </a:t>
            </a:r>
            <a:r>
              <a:rPr lang="es-ES" sz="2400" dirty="0" smtClean="0"/>
              <a:t>algunos sectores más tolerantes de Alemania, Moravia y Holanda sobrevivieron grupos que luego emigraron fuera de Europa, en busca de libertad para adorar según su conciencia. No hay duda de que fueron el grupo de cristianos más fieles, pero también menos comprendidos y tolerados del siglo de la Reforma.</a:t>
            </a:r>
            <a:endParaRPr lang="pt-BR" sz="2400" dirty="0" smtClean="0"/>
          </a:p>
          <a:p>
            <a:pPr algn="ctr"/>
            <a:endParaRPr lang="es-ES" sz="2400" dirty="0">
              <a:latin typeface="Trebuchet MS"/>
              <a:cs typeface="Trebuchet MS"/>
            </a:endParaRPr>
          </a:p>
        </p:txBody>
      </p:sp>
    </p:spTree>
    <p:extLst>
      <p:ext uri="{BB962C8B-B14F-4D97-AF65-F5344CB8AC3E}">
        <p14:creationId xmlns:p14="http://schemas.microsoft.com/office/powerpoint/2010/main" xmlns="" val="263914324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323528" y="908720"/>
            <a:ext cx="5291676" cy="5940088"/>
          </a:xfrm>
          <a:prstGeom prst="rect">
            <a:avLst/>
          </a:prstGeom>
          <a:noFill/>
        </p:spPr>
        <p:txBody>
          <a:bodyPr wrap="square" rtlCol="0">
            <a:spAutoFit/>
          </a:bodyPr>
          <a:lstStyle/>
          <a:p>
            <a:pPr algn="ctr"/>
            <a:r>
              <a:rPr lang="es-ES" sz="2400" dirty="0"/>
              <a:t>El </a:t>
            </a:r>
            <a:r>
              <a:rPr lang="es-ES" sz="2400" i="1" dirty="0"/>
              <a:t>legado del anabaptismo</a:t>
            </a:r>
            <a:r>
              <a:rPr lang="es-ES" sz="2400" dirty="0"/>
              <a:t> para nosotros hoy, aparte de los puntos salientes en los cuales concuerdan con la reforma magisterial, es: un concepto de la esencia del cristianismo como discipulado; la iglesia como fraternidad; una ética y una moralidad basada en el Sermón del Monte. </a:t>
            </a:r>
            <a:endParaRPr lang="es-ES" sz="2400" dirty="0" smtClean="0"/>
          </a:p>
          <a:p>
            <a:pPr algn="ctr"/>
            <a:endParaRPr lang="es-ES" sz="2400" dirty="0"/>
          </a:p>
          <a:p>
            <a:pPr algn="ctr"/>
            <a:r>
              <a:rPr lang="es-ES" sz="2400" dirty="0"/>
              <a:t>No dudaban en poner en riesgo su vida a fin de dar a conocer el mensaje del evangelio. Si eran expulsados de una localidad, iban a otra. Si eran apresados, enfrentaban el maltrato con valor y amor hacia sus enemigos</a:t>
            </a:r>
          </a:p>
          <a:p>
            <a:pPr algn="just"/>
            <a:endParaRPr lang="es-ES" sz="2000" dirty="0"/>
          </a:p>
        </p:txBody>
      </p:sp>
    </p:spTree>
    <p:extLst>
      <p:ext uri="{BB962C8B-B14F-4D97-AF65-F5344CB8AC3E}">
        <p14:creationId xmlns:p14="http://schemas.microsoft.com/office/powerpoint/2010/main" xmlns="" val="382770540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251520" y="1484784"/>
            <a:ext cx="5328592" cy="4832092"/>
          </a:xfrm>
          <a:prstGeom prst="rect">
            <a:avLst/>
          </a:prstGeom>
          <a:noFill/>
        </p:spPr>
        <p:txBody>
          <a:bodyPr wrap="square" rtlCol="0">
            <a:spAutoFit/>
          </a:bodyPr>
          <a:lstStyle/>
          <a:p>
            <a:pPr algn="ctr"/>
            <a:r>
              <a:rPr lang="es-ES" sz="2800" b="1" dirty="0">
                <a:latin typeface="Trebuchet MS"/>
                <a:cs typeface="Trebuchet MS"/>
              </a:rPr>
              <a:t>Los cristianos que han deseado imitar la vida y la obra de Jesucristo en sus vidas han buscado no solo seguir su ejemplo y sus enseñanzas, según nos lo revelan los Evangelios, sino también han tenido, en la primera comunidad jerosolimitana de creyentes, un ideal a reproducir. </a:t>
            </a:r>
            <a:endParaRPr lang="pt-BR" sz="2800" b="1" dirty="0">
              <a:latin typeface="Trebuchet MS"/>
              <a:cs typeface="Trebuchet MS"/>
            </a:endParaRPr>
          </a:p>
        </p:txBody>
      </p:sp>
    </p:spTree>
    <p:extLst>
      <p:ext uri="{BB962C8B-B14F-4D97-AF65-F5344CB8AC3E}">
        <p14:creationId xmlns:p14="http://schemas.microsoft.com/office/powerpoint/2010/main" xmlns="" val="317123510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301824" y="2712773"/>
            <a:ext cx="5291676" cy="1938992"/>
          </a:xfrm>
          <a:prstGeom prst="rect">
            <a:avLst/>
          </a:prstGeom>
          <a:noFill/>
        </p:spPr>
        <p:txBody>
          <a:bodyPr wrap="square" rtlCol="0">
            <a:spAutoFit/>
          </a:bodyPr>
          <a:lstStyle/>
          <a:p>
            <a:pPr algn="ctr"/>
            <a:r>
              <a:rPr lang="es-ES" sz="2400" b="1" dirty="0">
                <a:latin typeface="Trebuchet MS"/>
                <a:cs typeface="Trebuchet MS"/>
              </a:rPr>
              <a:t>Michael </a:t>
            </a:r>
            <a:r>
              <a:rPr lang="es-ES" sz="2400" b="1" dirty="0" err="1">
                <a:latin typeface="Trebuchet MS"/>
                <a:cs typeface="Trebuchet MS"/>
              </a:rPr>
              <a:t>Sattler</a:t>
            </a:r>
            <a:r>
              <a:rPr lang="es-ES" sz="2400" b="1" dirty="0">
                <a:latin typeface="Trebuchet MS"/>
                <a:cs typeface="Trebuchet MS"/>
              </a:rPr>
              <a:t>, un pastor que muere como mártir, escribe las siguientes palabras a su congregación, a manera de despedida:</a:t>
            </a:r>
          </a:p>
        </p:txBody>
      </p:sp>
    </p:spTree>
    <p:extLst>
      <p:ext uri="{BB962C8B-B14F-4D97-AF65-F5344CB8AC3E}">
        <p14:creationId xmlns:p14="http://schemas.microsoft.com/office/powerpoint/2010/main" xmlns="" val="139595864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301824" y="1196752"/>
            <a:ext cx="8446640" cy="3046988"/>
          </a:xfrm>
          <a:prstGeom prst="rect">
            <a:avLst/>
          </a:prstGeom>
        </p:spPr>
        <p:style>
          <a:lnRef idx="1">
            <a:schemeClr val="dk1"/>
          </a:lnRef>
          <a:fillRef idx="1002">
            <a:schemeClr val="lt2"/>
          </a:fillRef>
          <a:effectRef idx="1">
            <a:schemeClr val="dk1"/>
          </a:effectRef>
          <a:fontRef idx="minor">
            <a:schemeClr val="dk1"/>
          </a:fontRef>
        </p:style>
        <p:txBody>
          <a:bodyPr wrap="square" rtlCol="0">
            <a:spAutoFit/>
          </a:bodyPr>
          <a:lstStyle/>
          <a:p>
            <a:pPr algn="ctr"/>
            <a:r>
              <a:rPr lang="es-ES" sz="2400" i="1" dirty="0">
                <a:latin typeface="Trebuchet MS"/>
                <a:cs typeface="Trebuchet MS"/>
              </a:rPr>
              <a:t>“Y no permitáis a nadie que os quite el fundamento puesto por las Sagradas Escrituras, y sellado con la sangre de Cristo y con la de muchos de sus fieles testigos [...] Sin duda que los hermanos os habrán informado ya de que algunos de nosotros estamos encarcelados [...]. En este momento, nuestros adversarios presentan numerosas acusaciones contra nosotros. Ya nos han amenazado con la horca, y con el fuego y la espada.</a:t>
            </a:r>
          </a:p>
        </p:txBody>
      </p:sp>
    </p:spTree>
    <p:extLst>
      <p:ext uri="{BB962C8B-B14F-4D97-AF65-F5344CB8AC3E}">
        <p14:creationId xmlns:p14="http://schemas.microsoft.com/office/powerpoint/2010/main" xmlns="" val="46555891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301824" y="836712"/>
            <a:ext cx="8446640" cy="4524315"/>
          </a:xfrm>
          <a:prstGeom prst="rect">
            <a:avLst/>
          </a:prstGeom>
        </p:spPr>
        <p:style>
          <a:lnRef idx="1">
            <a:schemeClr val="dk1"/>
          </a:lnRef>
          <a:fillRef idx="1002">
            <a:schemeClr val="lt2"/>
          </a:fillRef>
          <a:effectRef idx="1">
            <a:schemeClr val="dk1"/>
          </a:effectRef>
          <a:fontRef idx="minor">
            <a:schemeClr val="dk1"/>
          </a:fontRef>
        </p:style>
        <p:txBody>
          <a:bodyPr wrap="square" rtlCol="0">
            <a:spAutoFit/>
          </a:bodyPr>
          <a:lstStyle/>
          <a:p>
            <a:pPr algn="just"/>
            <a:r>
              <a:rPr lang="es-ES" sz="2400" i="1" dirty="0" smtClean="0"/>
              <a:t>…En </a:t>
            </a:r>
            <a:r>
              <a:rPr lang="es-ES" sz="2400" i="1" dirty="0"/>
              <a:t>este punto, me someto enteramente a la voluntad del Señor y me preparo, junto a todos mis hermanos y a mi esposa, a morir por el honor de su testimonio [...]; de aquí que considere necesario animaros, con esta exhortación, a seguirnos en la contienda por Dios, para que os sintáis consolados y no os desaliente la corrección del Señor [...]. Resumiendo, amados hermanos y hermanas, esta carta será mi despedida de vosotros, los  que amáis a Dios en la verdad y lo seguís [...] Guardaos de los falsos hermanos; os advierto de este modo porque probablemente el Señor me llamará a estar con él. Espero en mi Dios; orad sin cesar por todos los que están cautivos; Dios sea con todos vosotros. Amen”.</a:t>
            </a:r>
            <a:endParaRPr lang="pt-BR" sz="2300" i="1" dirty="0">
              <a:latin typeface="Trebuchet MS"/>
              <a:cs typeface="Trebuchet MS"/>
            </a:endParaRPr>
          </a:p>
        </p:txBody>
      </p:sp>
    </p:spTree>
    <p:extLst>
      <p:ext uri="{BB962C8B-B14F-4D97-AF65-F5344CB8AC3E}">
        <p14:creationId xmlns:p14="http://schemas.microsoft.com/office/powerpoint/2010/main" xmlns="" val="195285453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Retângulo de cantos arredondados 1"/>
          <p:cNvSpPr/>
          <p:nvPr/>
        </p:nvSpPr>
        <p:spPr>
          <a:xfrm>
            <a:off x="-252536" y="2636912"/>
            <a:ext cx="9649072" cy="1224136"/>
          </a:xfrm>
          <a:prstGeom prst="round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pt-BR"/>
          </a:p>
        </p:txBody>
      </p:sp>
      <p:sp>
        <p:nvSpPr>
          <p:cNvPr id="3" name="CaixaDeTexto 2"/>
          <p:cNvSpPr txBox="1"/>
          <p:nvPr/>
        </p:nvSpPr>
        <p:spPr>
          <a:xfrm>
            <a:off x="-237952" y="2833481"/>
            <a:ext cx="9649072" cy="830997"/>
          </a:xfrm>
          <a:prstGeom prst="rect">
            <a:avLst/>
          </a:prstGeom>
          <a:noFill/>
        </p:spPr>
        <p:txBody>
          <a:bodyPr wrap="square" rtlCol="0">
            <a:spAutoFit/>
          </a:bodyPr>
          <a:lstStyle/>
          <a:p>
            <a:pPr algn="ctr"/>
            <a:r>
              <a:rPr lang="pt-BR" sz="4800" b="1" dirty="0" smtClean="0">
                <a:solidFill>
                  <a:schemeClr val="bg1"/>
                </a:solidFill>
                <a:latin typeface="Trebuchet MS"/>
                <a:cs typeface="Trebuchet MS"/>
              </a:rPr>
              <a:t>CONCLUSIÓN</a:t>
            </a:r>
            <a:endParaRPr lang="pt-BR" sz="4800" b="1" dirty="0">
              <a:solidFill>
                <a:schemeClr val="bg1"/>
              </a:solidFill>
              <a:latin typeface="Trebuchet MS"/>
              <a:cs typeface="Trebuchet MS"/>
            </a:endParaRPr>
          </a:p>
        </p:txBody>
      </p:sp>
    </p:spTree>
    <p:extLst>
      <p:ext uri="{BB962C8B-B14F-4D97-AF65-F5344CB8AC3E}">
        <p14:creationId xmlns:p14="http://schemas.microsoft.com/office/powerpoint/2010/main" xmlns="" val="275421077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179512" y="836712"/>
            <a:ext cx="6048672" cy="5632311"/>
          </a:xfrm>
          <a:prstGeom prst="rect">
            <a:avLst/>
          </a:prstGeom>
          <a:noFill/>
        </p:spPr>
        <p:txBody>
          <a:bodyPr wrap="square" rtlCol="0">
            <a:spAutoFit/>
          </a:bodyPr>
          <a:lstStyle/>
          <a:p>
            <a:pPr algn="ctr"/>
            <a:r>
              <a:rPr lang="es-ES" sz="2400" b="1" dirty="0">
                <a:latin typeface="Trebuchet MS"/>
                <a:cs typeface="Trebuchet MS"/>
              </a:rPr>
              <a:t>La experiencia de fe de estos dos grupos de cristianos del pasado, que su deseo de vivir el ideal </a:t>
            </a:r>
            <a:r>
              <a:rPr lang="es-ES" sz="2400" b="1" dirty="0" err="1">
                <a:latin typeface="Trebuchet MS"/>
                <a:cs typeface="Trebuchet MS"/>
              </a:rPr>
              <a:t>neotestamentario</a:t>
            </a:r>
            <a:r>
              <a:rPr lang="es-ES" sz="2400" b="1" dirty="0">
                <a:latin typeface="Trebuchet MS"/>
                <a:cs typeface="Trebuchet MS"/>
              </a:rPr>
              <a:t> los lleva a la proclamación de la Palabra de Dios, la vida en comunidad fraternal, y a destacar los imperativos del verdadero discipulado cristiano. El </a:t>
            </a:r>
            <a:r>
              <a:rPr lang="es-ES" sz="2400" b="1" dirty="0" err="1">
                <a:latin typeface="Trebuchet MS"/>
                <a:cs typeface="Trebuchet MS"/>
              </a:rPr>
              <a:t>valdensismo</a:t>
            </a:r>
            <a:r>
              <a:rPr lang="es-ES" sz="2400" b="1" dirty="0">
                <a:latin typeface="Trebuchet MS"/>
                <a:cs typeface="Trebuchet MS"/>
              </a:rPr>
              <a:t> enfatizó el renunciamiento a los bienes materiales y la predicación de la Palabra, llevada a cabo no por algunos cristianos selectos, sino por todos los discípulos de Cristo. El anabaptismo recalcó la formación de comunidades de cristianos comprometidos, el discipulado y la proclamación de la Palabra de Dios. </a:t>
            </a:r>
          </a:p>
        </p:txBody>
      </p:sp>
    </p:spTree>
    <p:extLst>
      <p:ext uri="{BB962C8B-B14F-4D97-AF65-F5344CB8AC3E}">
        <p14:creationId xmlns:p14="http://schemas.microsoft.com/office/powerpoint/2010/main" xmlns="" val="118834454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192291" y="908720"/>
            <a:ext cx="5675853" cy="5632311"/>
          </a:xfrm>
          <a:prstGeom prst="rect">
            <a:avLst/>
          </a:prstGeom>
          <a:noFill/>
        </p:spPr>
        <p:txBody>
          <a:bodyPr wrap="square" rtlCol="0">
            <a:spAutoFit/>
          </a:bodyPr>
          <a:lstStyle/>
          <a:p>
            <a:pPr algn="ctr"/>
            <a:r>
              <a:rPr lang="es-ES" sz="2400" b="1" dirty="0">
                <a:latin typeface="Trebuchet MS"/>
                <a:cs typeface="Trebuchet MS"/>
              </a:rPr>
              <a:t>El movimiento contemporáneo en favor de los pequeños grupos encuentra sólida inspiración, para su labor y estructura, en estos  ejemplos de la Edad Media y la Reforma. No vemos la existencia de grupos pequeños en estos períodos tal cual los conocemos hoy, sino que cada vez que la Iglesia busca imitar el modelo de la iglesia primitiva atenderá a la proclamación, la comunión fraternal y el discipulado en grupos homogéneos y pequeños, en los cuales el miembro pueda sentirse parte de una familia, la familia de Dios.</a:t>
            </a:r>
          </a:p>
        </p:txBody>
      </p:sp>
    </p:spTree>
    <p:extLst>
      <p:ext uri="{BB962C8B-B14F-4D97-AF65-F5344CB8AC3E}">
        <p14:creationId xmlns:p14="http://schemas.microsoft.com/office/powerpoint/2010/main" xmlns="" val="211141015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Retângulo de cantos arredondados 1"/>
          <p:cNvSpPr/>
          <p:nvPr/>
        </p:nvSpPr>
        <p:spPr>
          <a:xfrm>
            <a:off x="-252536" y="2636912"/>
            <a:ext cx="9649072" cy="1224136"/>
          </a:xfrm>
          <a:prstGeom prst="round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pt-BR"/>
          </a:p>
        </p:txBody>
      </p:sp>
      <p:sp>
        <p:nvSpPr>
          <p:cNvPr id="3" name="CaixaDeTexto 2"/>
          <p:cNvSpPr txBox="1"/>
          <p:nvPr/>
        </p:nvSpPr>
        <p:spPr>
          <a:xfrm>
            <a:off x="-237952" y="2833481"/>
            <a:ext cx="9649072" cy="830997"/>
          </a:xfrm>
          <a:prstGeom prst="rect">
            <a:avLst/>
          </a:prstGeom>
          <a:noFill/>
        </p:spPr>
        <p:txBody>
          <a:bodyPr wrap="square" rtlCol="0">
            <a:spAutoFit/>
          </a:bodyPr>
          <a:lstStyle/>
          <a:p>
            <a:pPr algn="ctr"/>
            <a:r>
              <a:rPr lang="pt-BR" sz="4800" b="1" dirty="0">
                <a:solidFill>
                  <a:schemeClr val="bg1"/>
                </a:solidFill>
                <a:latin typeface="Trebuchet MS"/>
                <a:cs typeface="Trebuchet MS"/>
              </a:rPr>
              <a:t>PREGUNTAS PARA REFLEXIÓN</a:t>
            </a:r>
          </a:p>
        </p:txBody>
      </p:sp>
    </p:spTree>
    <p:extLst>
      <p:ext uri="{BB962C8B-B14F-4D97-AF65-F5344CB8AC3E}">
        <p14:creationId xmlns:p14="http://schemas.microsoft.com/office/powerpoint/2010/main" xmlns="" val="36167060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192291" y="1155940"/>
            <a:ext cx="8556173" cy="83099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r"/>
            <a:r>
              <a:rPr lang="es-ES" sz="2400" b="1" dirty="0" smtClean="0">
                <a:solidFill>
                  <a:schemeClr val="tx1"/>
                </a:solidFill>
                <a:latin typeface="Trebuchet MS"/>
                <a:cs typeface="Trebuchet MS"/>
              </a:rPr>
              <a:t>	¿</a:t>
            </a:r>
            <a:r>
              <a:rPr lang="es-ES" sz="2400" b="1" dirty="0">
                <a:solidFill>
                  <a:schemeClr val="tx1"/>
                </a:solidFill>
                <a:latin typeface="Trebuchet MS"/>
                <a:cs typeface="Trebuchet MS"/>
              </a:rPr>
              <a:t>Cuáles fueron los principales énfasis del mensaje de los valdenses?</a:t>
            </a:r>
          </a:p>
        </p:txBody>
      </p:sp>
      <p:sp>
        <p:nvSpPr>
          <p:cNvPr id="2" name="CaixaDeTexto 1"/>
          <p:cNvSpPr txBox="1"/>
          <p:nvPr/>
        </p:nvSpPr>
        <p:spPr>
          <a:xfrm>
            <a:off x="32926" y="463442"/>
            <a:ext cx="1139349" cy="2215991"/>
          </a:xfrm>
          <a:prstGeom prst="rect">
            <a:avLst/>
          </a:prstGeom>
          <a:noFill/>
        </p:spPr>
        <p:txBody>
          <a:bodyPr wrap="square" rtlCol="0">
            <a:spAutoFit/>
          </a:bodyPr>
          <a:lstStyle/>
          <a:p>
            <a:r>
              <a:rPr lang="pt-BR" sz="13800" dirty="0" smtClean="0">
                <a:solidFill>
                  <a:schemeClr val="accent6">
                    <a:lumMod val="75000"/>
                  </a:schemeClr>
                </a:solidFill>
                <a:effectLst>
                  <a:outerShdw blurRad="38100" dist="38100" dir="2700000" algn="tl">
                    <a:srgbClr val="000000">
                      <a:alpha val="43137"/>
                    </a:srgbClr>
                  </a:outerShdw>
                </a:effectLst>
                <a:latin typeface="Adobe Garamond Pro Bold" pitchFamily="18" charset="0"/>
              </a:rPr>
              <a:t>1</a:t>
            </a:r>
            <a:endParaRPr lang="pt-BR" sz="13800" dirty="0">
              <a:solidFill>
                <a:schemeClr val="accent6">
                  <a:lumMod val="75000"/>
                </a:schemeClr>
              </a:solidFill>
              <a:effectLst>
                <a:outerShdw blurRad="38100" dist="38100" dir="2700000" algn="tl">
                  <a:srgbClr val="000000">
                    <a:alpha val="43137"/>
                  </a:srgbClr>
                </a:outerShdw>
              </a:effectLst>
              <a:latin typeface="Adobe Garamond Pro Bold" pitchFamily="18" charset="0"/>
            </a:endParaRPr>
          </a:p>
        </p:txBody>
      </p:sp>
      <p:sp>
        <p:nvSpPr>
          <p:cNvPr id="4" name="CaixaDeTexto 3"/>
          <p:cNvSpPr txBox="1"/>
          <p:nvPr/>
        </p:nvSpPr>
        <p:spPr>
          <a:xfrm>
            <a:off x="192291" y="2675855"/>
            <a:ext cx="8556173" cy="83099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r"/>
            <a:r>
              <a:rPr lang="pt-BR" sz="2400" b="1" dirty="0" smtClean="0">
                <a:solidFill>
                  <a:schemeClr val="tx1"/>
                </a:solidFill>
                <a:latin typeface="Trebuchet MS"/>
                <a:cs typeface="Trebuchet MS"/>
              </a:rPr>
              <a:t>       </a:t>
            </a:r>
            <a:r>
              <a:rPr lang="es-ES" sz="2400" b="1" dirty="0">
                <a:solidFill>
                  <a:schemeClr val="tx1"/>
                </a:solidFill>
                <a:latin typeface="Trebuchet MS"/>
                <a:cs typeface="Trebuchet MS"/>
              </a:rPr>
              <a:t>¿Qué significa el nombre “anabaptistas”, y cuáles eran sus principales creencias</a:t>
            </a:r>
            <a:r>
              <a:rPr lang="es-ES" sz="2400" b="1" dirty="0" smtClean="0">
                <a:solidFill>
                  <a:schemeClr val="tx1"/>
                </a:solidFill>
                <a:latin typeface="Trebuchet MS"/>
                <a:cs typeface="Trebuchet MS"/>
              </a:rPr>
              <a:t>?</a:t>
            </a:r>
            <a:endParaRPr lang="es-ES" sz="2400" b="1" dirty="0">
              <a:solidFill>
                <a:schemeClr val="tx1"/>
              </a:solidFill>
              <a:latin typeface="Trebuchet MS"/>
              <a:cs typeface="Trebuchet MS"/>
            </a:endParaRPr>
          </a:p>
        </p:txBody>
      </p:sp>
      <p:sp>
        <p:nvSpPr>
          <p:cNvPr id="5" name="CaixaDeTexto 4"/>
          <p:cNvSpPr txBox="1"/>
          <p:nvPr/>
        </p:nvSpPr>
        <p:spPr>
          <a:xfrm>
            <a:off x="32926" y="1983357"/>
            <a:ext cx="1139349" cy="2215991"/>
          </a:xfrm>
          <a:prstGeom prst="rect">
            <a:avLst/>
          </a:prstGeom>
          <a:noFill/>
        </p:spPr>
        <p:txBody>
          <a:bodyPr wrap="square" rtlCol="0">
            <a:spAutoFit/>
          </a:bodyPr>
          <a:lstStyle/>
          <a:p>
            <a:r>
              <a:rPr lang="pt-BR" sz="13800" dirty="0" smtClean="0">
                <a:solidFill>
                  <a:schemeClr val="accent6">
                    <a:lumMod val="75000"/>
                  </a:schemeClr>
                </a:solidFill>
                <a:effectLst>
                  <a:outerShdw blurRad="38100" dist="38100" dir="2700000" algn="tl">
                    <a:srgbClr val="000000">
                      <a:alpha val="43137"/>
                    </a:srgbClr>
                  </a:outerShdw>
                </a:effectLst>
                <a:latin typeface="Adobe Garamond Pro Bold" pitchFamily="18" charset="0"/>
              </a:rPr>
              <a:t>2</a:t>
            </a:r>
            <a:endParaRPr lang="pt-BR" sz="13800" dirty="0">
              <a:solidFill>
                <a:schemeClr val="accent6">
                  <a:lumMod val="75000"/>
                </a:schemeClr>
              </a:solidFill>
              <a:effectLst>
                <a:outerShdw blurRad="38100" dist="38100" dir="2700000" algn="tl">
                  <a:srgbClr val="000000">
                    <a:alpha val="43137"/>
                  </a:srgbClr>
                </a:outerShdw>
              </a:effectLst>
              <a:latin typeface="Adobe Garamond Pro Bold" pitchFamily="18" charset="0"/>
            </a:endParaRPr>
          </a:p>
        </p:txBody>
      </p:sp>
      <p:sp>
        <p:nvSpPr>
          <p:cNvPr id="6" name="CaixaDeTexto 5"/>
          <p:cNvSpPr txBox="1"/>
          <p:nvPr/>
        </p:nvSpPr>
        <p:spPr>
          <a:xfrm>
            <a:off x="192291" y="4209763"/>
            <a:ext cx="8556173" cy="120032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r"/>
            <a:r>
              <a:rPr lang="es-ES" sz="2400" b="1" dirty="0" smtClean="0">
                <a:solidFill>
                  <a:schemeClr val="tx1"/>
                </a:solidFill>
                <a:latin typeface="Trebuchet MS"/>
                <a:cs typeface="Trebuchet MS"/>
              </a:rPr>
              <a:t>	¿</a:t>
            </a:r>
            <a:r>
              <a:rPr lang="es-ES" sz="2400" b="1" dirty="0">
                <a:solidFill>
                  <a:schemeClr val="tx1"/>
                </a:solidFill>
                <a:latin typeface="Trebuchet MS"/>
                <a:cs typeface="Trebuchet MS"/>
              </a:rPr>
              <a:t>Qué lecciones puede enseñar el ejemplo de estos </a:t>
            </a:r>
            <a:r>
              <a:rPr lang="es-ES" sz="2400" b="1" dirty="0" smtClean="0">
                <a:solidFill>
                  <a:schemeClr val="tx1"/>
                </a:solidFill>
                <a:latin typeface="Trebuchet MS"/>
                <a:cs typeface="Trebuchet MS"/>
              </a:rPr>
              <a:t> 	dos movimientos </a:t>
            </a:r>
            <a:r>
              <a:rPr lang="es-ES" sz="2400" b="1" dirty="0">
                <a:solidFill>
                  <a:schemeClr val="tx1"/>
                </a:solidFill>
                <a:latin typeface="Trebuchet MS"/>
                <a:cs typeface="Trebuchet MS"/>
              </a:rPr>
              <a:t>a los grupos pequeños del adventismo actual?</a:t>
            </a:r>
          </a:p>
        </p:txBody>
      </p:sp>
      <p:sp>
        <p:nvSpPr>
          <p:cNvPr id="7" name="CaixaDeTexto 6"/>
          <p:cNvSpPr txBox="1"/>
          <p:nvPr/>
        </p:nvSpPr>
        <p:spPr>
          <a:xfrm>
            <a:off x="32926" y="3517265"/>
            <a:ext cx="1139349" cy="2215991"/>
          </a:xfrm>
          <a:prstGeom prst="rect">
            <a:avLst/>
          </a:prstGeom>
          <a:noFill/>
        </p:spPr>
        <p:txBody>
          <a:bodyPr wrap="square" rtlCol="0">
            <a:spAutoFit/>
          </a:bodyPr>
          <a:lstStyle/>
          <a:p>
            <a:r>
              <a:rPr lang="pt-BR" sz="13800" dirty="0" smtClean="0">
                <a:solidFill>
                  <a:schemeClr val="accent6">
                    <a:lumMod val="75000"/>
                  </a:schemeClr>
                </a:solidFill>
                <a:effectLst>
                  <a:outerShdw blurRad="38100" dist="38100" dir="2700000" algn="tl">
                    <a:srgbClr val="000000">
                      <a:alpha val="43137"/>
                    </a:srgbClr>
                  </a:outerShdw>
                </a:effectLst>
                <a:latin typeface="Adobe Garamond Pro Bold" pitchFamily="18" charset="0"/>
              </a:rPr>
              <a:t>3</a:t>
            </a:r>
            <a:endParaRPr lang="pt-BR" sz="13800" dirty="0">
              <a:solidFill>
                <a:schemeClr val="accent6">
                  <a:lumMod val="75000"/>
                </a:schemeClr>
              </a:solidFill>
              <a:effectLst>
                <a:outerShdw blurRad="38100" dist="38100" dir="2700000" algn="tl">
                  <a:srgbClr val="000000">
                    <a:alpha val="43137"/>
                  </a:srgbClr>
                </a:outerShdw>
              </a:effectLst>
              <a:latin typeface="Adobe Garamond Pro Bold" pitchFamily="18" charset="0"/>
            </a:endParaRPr>
          </a:p>
        </p:txBody>
      </p:sp>
    </p:spTree>
    <p:extLst>
      <p:ext uri="{BB962C8B-B14F-4D97-AF65-F5344CB8AC3E}">
        <p14:creationId xmlns:p14="http://schemas.microsoft.com/office/powerpoint/2010/main" xmlns="" val="295175217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218622" y="836712"/>
            <a:ext cx="5937553" cy="5632311"/>
          </a:xfrm>
          <a:prstGeom prst="rect">
            <a:avLst/>
          </a:prstGeom>
          <a:noFill/>
        </p:spPr>
        <p:txBody>
          <a:bodyPr wrap="square" rtlCol="0">
            <a:spAutoFit/>
          </a:bodyPr>
          <a:lstStyle/>
          <a:p>
            <a:pPr algn="ctr"/>
            <a:r>
              <a:rPr lang="es-ES" sz="2400" b="1" dirty="0" smtClean="0">
                <a:latin typeface="Trebuchet MS"/>
                <a:cs typeface="Trebuchet MS"/>
              </a:rPr>
              <a:t>el objetivo primordial de estos no ha sido imitar a la primera comunidad solamente sino, además, ser lo más fieles posibles a las enseñanzas y los mandatos del Señor. En este capítulo, nos detendremos en los casos del </a:t>
            </a:r>
            <a:r>
              <a:rPr lang="es-ES" sz="2400" b="1" dirty="0" err="1" smtClean="0">
                <a:latin typeface="Trebuchet MS"/>
                <a:cs typeface="Trebuchet MS"/>
              </a:rPr>
              <a:t>valdensismo</a:t>
            </a:r>
            <a:r>
              <a:rPr lang="es-ES" sz="2400" b="1" dirty="0" smtClean="0">
                <a:latin typeface="Trebuchet MS"/>
                <a:cs typeface="Trebuchet MS"/>
              </a:rPr>
              <a:t> medieval y el anabaptismo del siglo XVI. Estos dos grupos son muy significativos, ya que el cristianismo mayoritario se apartó considerablemente del modelo </a:t>
            </a:r>
            <a:r>
              <a:rPr lang="es-ES" sz="2400" b="1" dirty="0" err="1" smtClean="0">
                <a:latin typeface="Trebuchet MS"/>
                <a:cs typeface="Trebuchet MS"/>
              </a:rPr>
              <a:t>neotestamentario</a:t>
            </a:r>
            <a:r>
              <a:rPr lang="es-ES" sz="2400" b="1" dirty="0" smtClean="0">
                <a:latin typeface="Trebuchet MS"/>
                <a:cs typeface="Trebuchet MS"/>
              </a:rPr>
              <a:t>, pero aquellos, en circunstancias desfavorables, no dudaron en intentar regresar a las costumbres de la Iglesia primitiva.</a:t>
            </a:r>
            <a:endParaRPr lang="es-ES" sz="2400" b="1" dirty="0">
              <a:latin typeface="Trebuchet MS"/>
              <a:cs typeface="Trebuchet MS"/>
            </a:endParaRPr>
          </a:p>
        </p:txBody>
      </p:sp>
    </p:spTree>
    <p:extLst>
      <p:ext uri="{BB962C8B-B14F-4D97-AF65-F5344CB8AC3E}">
        <p14:creationId xmlns:p14="http://schemas.microsoft.com/office/powerpoint/2010/main" xmlns="" val="91022450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Retângulo de cantos arredondados 1"/>
          <p:cNvSpPr/>
          <p:nvPr/>
        </p:nvSpPr>
        <p:spPr>
          <a:xfrm>
            <a:off x="-252536" y="2636912"/>
            <a:ext cx="9649072" cy="1224136"/>
          </a:xfrm>
          <a:prstGeom prst="round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pt-BR"/>
          </a:p>
        </p:txBody>
      </p:sp>
      <p:sp>
        <p:nvSpPr>
          <p:cNvPr id="3" name="CaixaDeTexto 2"/>
          <p:cNvSpPr txBox="1"/>
          <p:nvPr/>
        </p:nvSpPr>
        <p:spPr>
          <a:xfrm>
            <a:off x="-237952" y="2833481"/>
            <a:ext cx="9649072" cy="830997"/>
          </a:xfrm>
          <a:prstGeom prst="rect">
            <a:avLst/>
          </a:prstGeom>
          <a:noFill/>
        </p:spPr>
        <p:txBody>
          <a:bodyPr wrap="square" rtlCol="0">
            <a:spAutoFit/>
          </a:bodyPr>
          <a:lstStyle/>
          <a:p>
            <a:pPr algn="ctr"/>
            <a:r>
              <a:rPr lang="es-ES" sz="4800" b="1" dirty="0">
                <a:solidFill>
                  <a:schemeClr val="bg1"/>
                </a:solidFill>
                <a:latin typeface="Trebuchet MS"/>
                <a:cs typeface="Trebuchet MS"/>
              </a:rPr>
              <a:t>LA APOSTASIA DE LA IGLESIA</a:t>
            </a:r>
          </a:p>
        </p:txBody>
      </p:sp>
    </p:spTree>
    <p:extLst>
      <p:ext uri="{BB962C8B-B14F-4D97-AF65-F5344CB8AC3E}">
        <p14:creationId xmlns:p14="http://schemas.microsoft.com/office/powerpoint/2010/main" xmlns="" val="242297863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323528" y="1196752"/>
            <a:ext cx="5328592" cy="5262979"/>
          </a:xfrm>
          <a:prstGeom prst="rect">
            <a:avLst/>
          </a:prstGeom>
          <a:noFill/>
        </p:spPr>
        <p:txBody>
          <a:bodyPr wrap="square" rtlCol="0">
            <a:spAutoFit/>
          </a:bodyPr>
          <a:lstStyle/>
          <a:p>
            <a:pPr algn="ctr"/>
            <a:r>
              <a:rPr lang="es-ES" sz="2400" b="1" dirty="0">
                <a:latin typeface="Trebuchet MS"/>
                <a:cs typeface="Trebuchet MS"/>
              </a:rPr>
              <a:t>Es de conocimiento general que la iglesia que se establece en occidente luego de las persecuciones romanas dista mucho del modelo </a:t>
            </a:r>
            <a:r>
              <a:rPr lang="es-ES" sz="2400" b="1" dirty="0" err="1">
                <a:latin typeface="Trebuchet MS"/>
                <a:cs typeface="Trebuchet MS"/>
              </a:rPr>
              <a:t>neotestamentario</a:t>
            </a:r>
            <a:r>
              <a:rPr lang="es-ES" sz="2400" b="1" dirty="0">
                <a:latin typeface="Trebuchet MS"/>
                <a:cs typeface="Trebuchet MS"/>
              </a:rPr>
              <a:t>. De ser una comunidad de pueblo cristiano, se transforma en la religión oficial del imperio, ligada íntimamente a sus costumbres y sus prácticas. El culto se vuelve sofisticado, en edificios para grandes multitudes, donde el miembro de iglesia es un número más. </a:t>
            </a:r>
          </a:p>
        </p:txBody>
      </p:sp>
    </p:spTree>
    <p:extLst>
      <p:ext uri="{BB962C8B-B14F-4D97-AF65-F5344CB8AC3E}">
        <p14:creationId xmlns:p14="http://schemas.microsoft.com/office/powerpoint/2010/main" xmlns="" val="305869217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323528" y="764704"/>
            <a:ext cx="5688632" cy="6001643"/>
          </a:xfrm>
          <a:prstGeom prst="rect">
            <a:avLst/>
          </a:prstGeom>
          <a:noFill/>
        </p:spPr>
        <p:txBody>
          <a:bodyPr wrap="square" rtlCol="0">
            <a:spAutoFit/>
          </a:bodyPr>
          <a:lstStyle/>
          <a:p>
            <a:pPr algn="ctr"/>
            <a:r>
              <a:rPr lang="es-ES" sz="2400" dirty="0" smtClean="0">
                <a:latin typeface="Trebuchet MS"/>
                <a:cs typeface="Trebuchet MS"/>
              </a:rPr>
              <a:t>Aquellos que desean practicar un ideal cristiano superior lo buscan en costumbres no cristianas como el monaquismo, que llega a ser un medio para huir de la mundanalidad y alcanzar, por medio de la ascesis, una comunión más íntima con Dios, pero separados de la comunidad de la iglesia. Lamentablemente, este cuerpo de cristianos comprometidos, pero con una visión distorsionada de la vida cristiana, se transforma en el instrumento más eficaz de la evangelización en territorios paganos, y los más encarnizados defensores de la jerarquía establecida. </a:t>
            </a:r>
          </a:p>
        </p:txBody>
      </p:sp>
    </p:spTree>
    <p:extLst>
      <p:ext uri="{BB962C8B-B14F-4D97-AF65-F5344CB8AC3E}">
        <p14:creationId xmlns:p14="http://schemas.microsoft.com/office/powerpoint/2010/main" xmlns="" val="76373637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179512" y="844728"/>
            <a:ext cx="5688632" cy="5693866"/>
          </a:xfrm>
          <a:prstGeom prst="rect">
            <a:avLst/>
          </a:prstGeom>
          <a:noFill/>
        </p:spPr>
        <p:txBody>
          <a:bodyPr wrap="square" rtlCol="0">
            <a:spAutoFit/>
          </a:bodyPr>
          <a:lstStyle/>
          <a:p>
            <a:pPr algn="ctr"/>
            <a:r>
              <a:rPr lang="es-ES" sz="2800" b="1" dirty="0">
                <a:latin typeface="Trebuchet MS"/>
                <a:cs typeface="Trebuchet MS"/>
              </a:rPr>
              <a:t>La reforma protestante produce una ruptura de este orden de cosas. Pero, en cuanto a la organización y el ideal comunitario cristiano, no logra superar los defectos de la iglesia medieval, ya que conserva la estructura de Iglesia de Estado, en la cual todo ciudadano es obligatoriamente un miembro de la iglesia. Como resultado, la vida espiritual de las masas protestantes languidece.</a:t>
            </a:r>
          </a:p>
        </p:txBody>
      </p:sp>
    </p:spTree>
    <p:extLst>
      <p:ext uri="{BB962C8B-B14F-4D97-AF65-F5344CB8AC3E}">
        <p14:creationId xmlns:p14="http://schemas.microsoft.com/office/powerpoint/2010/main" xmlns="" val="200929449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323528" y="1124744"/>
            <a:ext cx="5112568" cy="5262979"/>
          </a:xfrm>
          <a:prstGeom prst="rect">
            <a:avLst/>
          </a:prstGeom>
          <a:noFill/>
        </p:spPr>
        <p:txBody>
          <a:bodyPr wrap="square" rtlCol="0">
            <a:spAutoFit/>
          </a:bodyPr>
          <a:lstStyle/>
          <a:p>
            <a:pPr algn="ctr"/>
            <a:r>
              <a:rPr lang="es-ES" sz="2800" b="1" dirty="0">
                <a:latin typeface="Trebuchet MS"/>
                <a:cs typeface="Trebuchet MS"/>
              </a:rPr>
              <a:t>Ante estos cambios importantes en el ideal cristiano a lo largo de la historia de la iglesia, buscamos estudiar dos ejemplos, uno medieval y otro moderno, de grupos que aspiran a un retorno al modelo </a:t>
            </a:r>
            <a:r>
              <a:rPr lang="es-ES" sz="2800" b="1" dirty="0" err="1">
                <a:latin typeface="Trebuchet MS"/>
                <a:cs typeface="Trebuchet MS"/>
              </a:rPr>
              <a:t>neotestamentario</a:t>
            </a:r>
            <a:r>
              <a:rPr lang="es-ES" sz="2800" b="1" dirty="0">
                <a:latin typeface="Trebuchet MS"/>
                <a:cs typeface="Trebuchet MS"/>
              </a:rPr>
              <a:t>: los valdenses, de la Baja Edad Media, y los anabaptistas, del siglo XVI. </a:t>
            </a:r>
          </a:p>
        </p:txBody>
      </p:sp>
    </p:spTree>
    <p:extLst>
      <p:ext uri="{BB962C8B-B14F-4D97-AF65-F5344CB8AC3E}">
        <p14:creationId xmlns:p14="http://schemas.microsoft.com/office/powerpoint/2010/main" xmlns="" val="426351497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579</TotalTime>
  <Words>2586</Words>
  <Application>Microsoft Office PowerPoint</Application>
  <PresentationFormat>Apresentação na tela (4:3)</PresentationFormat>
  <Paragraphs>73</Paragraphs>
  <Slides>37</Slides>
  <Notes>30</Notes>
  <HiddenSlides>0</HiddenSlides>
  <MMClips>0</MMClips>
  <ScaleCrop>false</ScaleCrop>
  <HeadingPairs>
    <vt:vector size="4" baseType="variant">
      <vt:variant>
        <vt:lpstr>Tema</vt:lpstr>
      </vt:variant>
      <vt:variant>
        <vt:i4>1</vt:i4>
      </vt:variant>
      <vt:variant>
        <vt:lpstr>Títulos de slides</vt:lpstr>
      </vt:variant>
      <vt:variant>
        <vt:i4>37</vt:i4>
      </vt:variant>
    </vt:vector>
  </HeadingPairs>
  <TitlesOfParts>
    <vt:vector size="38" baseType="lpstr">
      <vt:lpstr>Tema do Office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Fabio Bergamo</dc:creator>
  <cp:lastModifiedBy>ruth.leon</cp:lastModifiedBy>
  <cp:revision>47</cp:revision>
  <dcterms:created xsi:type="dcterms:W3CDTF">2012-04-28T23:49:53Z</dcterms:created>
  <dcterms:modified xsi:type="dcterms:W3CDTF">2012-05-07T13:02:37Z</dcterms:modified>
</cp:coreProperties>
</file>