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57" r:id="rId3"/>
    <p:sldId id="258" r:id="rId4"/>
    <p:sldId id="321" r:id="rId5"/>
    <p:sldId id="322" r:id="rId6"/>
    <p:sldId id="323" r:id="rId7"/>
    <p:sldId id="324" r:id="rId8"/>
    <p:sldId id="325" r:id="rId9"/>
    <p:sldId id="326" r:id="rId10"/>
    <p:sldId id="327" r:id="rId11"/>
    <p:sldId id="328" r:id="rId12"/>
    <p:sldId id="329" r:id="rId13"/>
    <p:sldId id="297" r:id="rId14"/>
    <p:sldId id="330" r:id="rId15"/>
    <p:sldId id="331" r:id="rId16"/>
    <p:sldId id="332" r:id="rId17"/>
    <p:sldId id="333" r:id="rId18"/>
    <p:sldId id="334" r:id="rId19"/>
    <p:sldId id="335" r:id="rId20"/>
    <p:sldId id="336" r:id="rId21"/>
    <p:sldId id="318" r:id="rId22"/>
    <p:sldId id="319" r:id="rId23"/>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E7E200"/>
    <a:srgbClr val="7A0C04"/>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864" autoAdjust="0"/>
  </p:normalViewPr>
  <p:slideViewPr>
    <p:cSldViewPr>
      <p:cViewPr varScale="1">
        <p:scale>
          <a:sx n="46" d="100"/>
          <a:sy n="46" d="100"/>
        </p:scale>
        <p:origin x="-102" y="-978"/>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448217-BB16-4738-B980-7BEBE749326E}" type="datetimeFigureOut">
              <a:rPr lang="pt-BR" smtClean="0"/>
              <a:pPr/>
              <a:t>07/05/2012</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9D33B7-E7E0-47E4-B0D5-92F7C4E83B80}" type="slidenum">
              <a:rPr lang="pt-BR" smtClean="0"/>
              <a:pPr/>
              <a:t>‹nº›</a:t>
            </a:fld>
            <a:endParaRPr lang="pt-BR"/>
          </a:p>
        </p:txBody>
      </p:sp>
    </p:spTree>
    <p:extLst>
      <p:ext uri="{BB962C8B-B14F-4D97-AF65-F5344CB8AC3E}">
        <p14:creationId xmlns="" xmlns:p14="http://schemas.microsoft.com/office/powerpoint/2010/main" val="29477602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279D33B7-E7E0-47E4-B0D5-92F7C4E83B80}" type="slidenum">
              <a:rPr lang="pt-BR" smtClean="0"/>
              <a:pPr/>
              <a:t>3</a:t>
            </a:fld>
            <a:endParaRPr lang="pt-BR"/>
          </a:p>
        </p:txBody>
      </p:sp>
    </p:spTree>
    <p:extLst>
      <p:ext uri="{BB962C8B-B14F-4D97-AF65-F5344CB8AC3E}">
        <p14:creationId xmlns="" xmlns:p14="http://schemas.microsoft.com/office/powerpoint/2010/main" val="10224386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279D33B7-E7E0-47E4-B0D5-92F7C4E83B80}" type="slidenum">
              <a:rPr lang="pt-BR" smtClean="0"/>
              <a:pPr/>
              <a:t>12</a:t>
            </a:fld>
            <a:endParaRPr lang="pt-BR"/>
          </a:p>
        </p:txBody>
      </p:sp>
    </p:spTree>
    <p:extLst>
      <p:ext uri="{BB962C8B-B14F-4D97-AF65-F5344CB8AC3E}">
        <p14:creationId xmlns="" xmlns:p14="http://schemas.microsoft.com/office/powerpoint/2010/main" val="10224386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279D33B7-E7E0-47E4-B0D5-92F7C4E83B80}" type="slidenum">
              <a:rPr lang="pt-BR" smtClean="0"/>
              <a:pPr/>
              <a:t>14</a:t>
            </a:fld>
            <a:endParaRPr lang="pt-BR"/>
          </a:p>
        </p:txBody>
      </p:sp>
    </p:spTree>
    <p:extLst>
      <p:ext uri="{BB962C8B-B14F-4D97-AF65-F5344CB8AC3E}">
        <p14:creationId xmlns="" xmlns:p14="http://schemas.microsoft.com/office/powerpoint/2010/main" val="10224386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279D33B7-E7E0-47E4-B0D5-92F7C4E83B80}" type="slidenum">
              <a:rPr lang="pt-BR" smtClean="0"/>
              <a:pPr/>
              <a:t>15</a:t>
            </a:fld>
            <a:endParaRPr lang="pt-BR"/>
          </a:p>
        </p:txBody>
      </p:sp>
    </p:spTree>
    <p:extLst>
      <p:ext uri="{BB962C8B-B14F-4D97-AF65-F5344CB8AC3E}">
        <p14:creationId xmlns="" xmlns:p14="http://schemas.microsoft.com/office/powerpoint/2010/main" val="10224386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279D33B7-E7E0-47E4-B0D5-92F7C4E83B80}" type="slidenum">
              <a:rPr lang="pt-BR" smtClean="0"/>
              <a:pPr/>
              <a:t>16</a:t>
            </a:fld>
            <a:endParaRPr lang="pt-BR"/>
          </a:p>
        </p:txBody>
      </p:sp>
    </p:spTree>
    <p:extLst>
      <p:ext uri="{BB962C8B-B14F-4D97-AF65-F5344CB8AC3E}">
        <p14:creationId xmlns="" xmlns:p14="http://schemas.microsoft.com/office/powerpoint/2010/main" val="10224386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279D33B7-E7E0-47E4-B0D5-92F7C4E83B80}" type="slidenum">
              <a:rPr lang="pt-BR" smtClean="0"/>
              <a:pPr/>
              <a:t>17</a:t>
            </a:fld>
            <a:endParaRPr lang="pt-BR"/>
          </a:p>
        </p:txBody>
      </p:sp>
    </p:spTree>
    <p:extLst>
      <p:ext uri="{BB962C8B-B14F-4D97-AF65-F5344CB8AC3E}">
        <p14:creationId xmlns="" xmlns:p14="http://schemas.microsoft.com/office/powerpoint/2010/main" val="10224386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279D33B7-E7E0-47E4-B0D5-92F7C4E83B80}" type="slidenum">
              <a:rPr lang="pt-BR" smtClean="0"/>
              <a:pPr/>
              <a:t>18</a:t>
            </a:fld>
            <a:endParaRPr lang="pt-BR"/>
          </a:p>
        </p:txBody>
      </p:sp>
    </p:spTree>
    <p:extLst>
      <p:ext uri="{BB962C8B-B14F-4D97-AF65-F5344CB8AC3E}">
        <p14:creationId xmlns="" xmlns:p14="http://schemas.microsoft.com/office/powerpoint/2010/main" val="10224386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279D33B7-E7E0-47E4-B0D5-92F7C4E83B80}" type="slidenum">
              <a:rPr lang="pt-BR" smtClean="0"/>
              <a:pPr/>
              <a:t>19</a:t>
            </a:fld>
            <a:endParaRPr lang="pt-BR"/>
          </a:p>
        </p:txBody>
      </p:sp>
    </p:spTree>
    <p:extLst>
      <p:ext uri="{BB962C8B-B14F-4D97-AF65-F5344CB8AC3E}">
        <p14:creationId xmlns="" xmlns:p14="http://schemas.microsoft.com/office/powerpoint/2010/main" val="10224386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279D33B7-E7E0-47E4-B0D5-92F7C4E83B80}" type="slidenum">
              <a:rPr lang="pt-BR" smtClean="0"/>
              <a:pPr/>
              <a:t>20</a:t>
            </a:fld>
            <a:endParaRPr lang="pt-BR"/>
          </a:p>
        </p:txBody>
      </p:sp>
    </p:spTree>
    <p:extLst>
      <p:ext uri="{BB962C8B-B14F-4D97-AF65-F5344CB8AC3E}">
        <p14:creationId xmlns="" xmlns:p14="http://schemas.microsoft.com/office/powerpoint/2010/main" val="10224386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279D33B7-E7E0-47E4-B0D5-92F7C4E83B80}" type="slidenum">
              <a:rPr lang="pt-BR" smtClean="0"/>
              <a:pPr/>
              <a:t>4</a:t>
            </a:fld>
            <a:endParaRPr lang="pt-BR"/>
          </a:p>
        </p:txBody>
      </p:sp>
    </p:spTree>
    <p:extLst>
      <p:ext uri="{BB962C8B-B14F-4D97-AF65-F5344CB8AC3E}">
        <p14:creationId xmlns="" xmlns:p14="http://schemas.microsoft.com/office/powerpoint/2010/main" val="10224386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279D33B7-E7E0-47E4-B0D5-92F7C4E83B80}" type="slidenum">
              <a:rPr lang="pt-BR" smtClean="0"/>
              <a:pPr/>
              <a:t>5</a:t>
            </a:fld>
            <a:endParaRPr lang="pt-BR"/>
          </a:p>
        </p:txBody>
      </p:sp>
    </p:spTree>
    <p:extLst>
      <p:ext uri="{BB962C8B-B14F-4D97-AF65-F5344CB8AC3E}">
        <p14:creationId xmlns="" xmlns:p14="http://schemas.microsoft.com/office/powerpoint/2010/main" val="1022438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279D33B7-E7E0-47E4-B0D5-92F7C4E83B80}" type="slidenum">
              <a:rPr lang="pt-BR" smtClean="0"/>
              <a:pPr/>
              <a:t>6</a:t>
            </a:fld>
            <a:endParaRPr lang="pt-BR"/>
          </a:p>
        </p:txBody>
      </p:sp>
    </p:spTree>
    <p:extLst>
      <p:ext uri="{BB962C8B-B14F-4D97-AF65-F5344CB8AC3E}">
        <p14:creationId xmlns="" xmlns:p14="http://schemas.microsoft.com/office/powerpoint/2010/main" val="10224386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279D33B7-E7E0-47E4-B0D5-92F7C4E83B80}" type="slidenum">
              <a:rPr lang="pt-BR" smtClean="0"/>
              <a:pPr/>
              <a:t>7</a:t>
            </a:fld>
            <a:endParaRPr lang="pt-BR"/>
          </a:p>
        </p:txBody>
      </p:sp>
    </p:spTree>
    <p:extLst>
      <p:ext uri="{BB962C8B-B14F-4D97-AF65-F5344CB8AC3E}">
        <p14:creationId xmlns="" xmlns:p14="http://schemas.microsoft.com/office/powerpoint/2010/main" val="10224386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279D33B7-E7E0-47E4-B0D5-92F7C4E83B80}" type="slidenum">
              <a:rPr lang="pt-BR" smtClean="0"/>
              <a:pPr/>
              <a:t>8</a:t>
            </a:fld>
            <a:endParaRPr lang="pt-BR"/>
          </a:p>
        </p:txBody>
      </p:sp>
    </p:spTree>
    <p:extLst>
      <p:ext uri="{BB962C8B-B14F-4D97-AF65-F5344CB8AC3E}">
        <p14:creationId xmlns="" xmlns:p14="http://schemas.microsoft.com/office/powerpoint/2010/main" val="10224386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279D33B7-E7E0-47E4-B0D5-92F7C4E83B80}" type="slidenum">
              <a:rPr lang="pt-BR" smtClean="0"/>
              <a:pPr/>
              <a:t>9</a:t>
            </a:fld>
            <a:endParaRPr lang="pt-BR"/>
          </a:p>
        </p:txBody>
      </p:sp>
    </p:spTree>
    <p:extLst>
      <p:ext uri="{BB962C8B-B14F-4D97-AF65-F5344CB8AC3E}">
        <p14:creationId xmlns="" xmlns:p14="http://schemas.microsoft.com/office/powerpoint/2010/main" val="10224386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279D33B7-E7E0-47E4-B0D5-92F7C4E83B80}" type="slidenum">
              <a:rPr lang="pt-BR" smtClean="0"/>
              <a:pPr/>
              <a:t>10</a:t>
            </a:fld>
            <a:endParaRPr lang="pt-BR"/>
          </a:p>
        </p:txBody>
      </p:sp>
    </p:spTree>
    <p:extLst>
      <p:ext uri="{BB962C8B-B14F-4D97-AF65-F5344CB8AC3E}">
        <p14:creationId xmlns="" xmlns:p14="http://schemas.microsoft.com/office/powerpoint/2010/main" val="10224386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279D33B7-E7E0-47E4-B0D5-92F7C4E83B80}" type="slidenum">
              <a:rPr lang="pt-BR" smtClean="0"/>
              <a:pPr/>
              <a:t>11</a:t>
            </a:fld>
            <a:endParaRPr lang="pt-BR"/>
          </a:p>
        </p:txBody>
      </p:sp>
    </p:spTree>
    <p:extLst>
      <p:ext uri="{BB962C8B-B14F-4D97-AF65-F5344CB8AC3E}">
        <p14:creationId xmlns="" xmlns:p14="http://schemas.microsoft.com/office/powerpoint/2010/main" val="10224386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6F20BD2A-00E1-4E1C-9412-DA0F803DD3EE}" type="datetimeFigureOut">
              <a:rPr lang="pt-BR" smtClean="0"/>
              <a:pPr/>
              <a:t>07/05/2012</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DFD53423-3516-4934-8AFC-D456AED69109}" type="slidenum">
              <a:rPr lang="pt-BR" smtClean="0"/>
              <a:pPr/>
              <a:t>‹nº›</a:t>
            </a:fld>
            <a:endParaRPr lang="pt-BR"/>
          </a:p>
        </p:txBody>
      </p:sp>
    </p:spTree>
    <p:extLst>
      <p:ext uri="{BB962C8B-B14F-4D97-AF65-F5344CB8AC3E}">
        <p14:creationId xmlns="" xmlns:p14="http://schemas.microsoft.com/office/powerpoint/2010/main" val="225009602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6F20BD2A-00E1-4E1C-9412-DA0F803DD3EE}" type="datetimeFigureOut">
              <a:rPr lang="pt-BR" smtClean="0"/>
              <a:pPr/>
              <a:t>07/05/2012</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DFD53423-3516-4934-8AFC-D456AED69109}" type="slidenum">
              <a:rPr lang="pt-BR" smtClean="0"/>
              <a:pPr/>
              <a:t>‹nº›</a:t>
            </a:fld>
            <a:endParaRPr lang="pt-BR"/>
          </a:p>
        </p:txBody>
      </p:sp>
    </p:spTree>
    <p:extLst>
      <p:ext uri="{BB962C8B-B14F-4D97-AF65-F5344CB8AC3E}">
        <p14:creationId xmlns="" xmlns:p14="http://schemas.microsoft.com/office/powerpoint/2010/main" val="402092657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6F20BD2A-00E1-4E1C-9412-DA0F803DD3EE}" type="datetimeFigureOut">
              <a:rPr lang="pt-BR" smtClean="0"/>
              <a:pPr/>
              <a:t>07/05/2012</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DFD53423-3516-4934-8AFC-D456AED69109}" type="slidenum">
              <a:rPr lang="pt-BR" smtClean="0"/>
              <a:pPr/>
              <a:t>‹nº›</a:t>
            </a:fld>
            <a:endParaRPr lang="pt-BR"/>
          </a:p>
        </p:txBody>
      </p:sp>
    </p:spTree>
    <p:extLst>
      <p:ext uri="{BB962C8B-B14F-4D97-AF65-F5344CB8AC3E}">
        <p14:creationId xmlns="" xmlns:p14="http://schemas.microsoft.com/office/powerpoint/2010/main" val="334218825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6F20BD2A-00E1-4E1C-9412-DA0F803DD3EE}" type="datetimeFigureOut">
              <a:rPr lang="pt-BR" smtClean="0"/>
              <a:pPr/>
              <a:t>07/05/2012</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DFD53423-3516-4934-8AFC-D456AED69109}" type="slidenum">
              <a:rPr lang="pt-BR" smtClean="0"/>
              <a:pPr/>
              <a:t>‹nº›</a:t>
            </a:fld>
            <a:endParaRPr lang="pt-BR"/>
          </a:p>
        </p:txBody>
      </p:sp>
    </p:spTree>
    <p:extLst>
      <p:ext uri="{BB962C8B-B14F-4D97-AF65-F5344CB8AC3E}">
        <p14:creationId xmlns="" xmlns:p14="http://schemas.microsoft.com/office/powerpoint/2010/main" val="366830986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6F20BD2A-00E1-4E1C-9412-DA0F803DD3EE}" type="datetimeFigureOut">
              <a:rPr lang="pt-BR" smtClean="0"/>
              <a:pPr/>
              <a:t>07/05/2012</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DFD53423-3516-4934-8AFC-D456AED69109}" type="slidenum">
              <a:rPr lang="pt-BR" smtClean="0"/>
              <a:pPr/>
              <a:t>‹nº›</a:t>
            </a:fld>
            <a:endParaRPr lang="pt-BR"/>
          </a:p>
        </p:txBody>
      </p:sp>
    </p:spTree>
    <p:extLst>
      <p:ext uri="{BB962C8B-B14F-4D97-AF65-F5344CB8AC3E}">
        <p14:creationId xmlns="" xmlns:p14="http://schemas.microsoft.com/office/powerpoint/2010/main" val="345297382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6F20BD2A-00E1-4E1C-9412-DA0F803DD3EE}" type="datetimeFigureOut">
              <a:rPr lang="pt-BR" smtClean="0"/>
              <a:pPr/>
              <a:t>07/05/2012</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DFD53423-3516-4934-8AFC-D456AED69109}" type="slidenum">
              <a:rPr lang="pt-BR" smtClean="0"/>
              <a:pPr/>
              <a:t>‹nº›</a:t>
            </a:fld>
            <a:endParaRPr lang="pt-BR"/>
          </a:p>
        </p:txBody>
      </p:sp>
    </p:spTree>
    <p:extLst>
      <p:ext uri="{BB962C8B-B14F-4D97-AF65-F5344CB8AC3E}">
        <p14:creationId xmlns="" xmlns:p14="http://schemas.microsoft.com/office/powerpoint/2010/main" val="244532760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6F20BD2A-00E1-4E1C-9412-DA0F803DD3EE}" type="datetimeFigureOut">
              <a:rPr lang="pt-BR" smtClean="0"/>
              <a:pPr/>
              <a:t>07/05/2012</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DFD53423-3516-4934-8AFC-D456AED69109}" type="slidenum">
              <a:rPr lang="pt-BR" smtClean="0"/>
              <a:pPr/>
              <a:t>‹nº›</a:t>
            </a:fld>
            <a:endParaRPr lang="pt-BR"/>
          </a:p>
        </p:txBody>
      </p:sp>
    </p:spTree>
    <p:extLst>
      <p:ext uri="{BB962C8B-B14F-4D97-AF65-F5344CB8AC3E}">
        <p14:creationId xmlns="" xmlns:p14="http://schemas.microsoft.com/office/powerpoint/2010/main" val="188559208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6F20BD2A-00E1-4E1C-9412-DA0F803DD3EE}" type="datetimeFigureOut">
              <a:rPr lang="pt-BR" smtClean="0"/>
              <a:pPr/>
              <a:t>07/05/2012</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DFD53423-3516-4934-8AFC-D456AED69109}" type="slidenum">
              <a:rPr lang="pt-BR" smtClean="0"/>
              <a:pPr/>
              <a:t>‹nº›</a:t>
            </a:fld>
            <a:endParaRPr lang="pt-BR"/>
          </a:p>
        </p:txBody>
      </p:sp>
    </p:spTree>
    <p:extLst>
      <p:ext uri="{BB962C8B-B14F-4D97-AF65-F5344CB8AC3E}">
        <p14:creationId xmlns="" xmlns:p14="http://schemas.microsoft.com/office/powerpoint/2010/main" val="222566311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6F20BD2A-00E1-4E1C-9412-DA0F803DD3EE}" type="datetimeFigureOut">
              <a:rPr lang="pt-BR" smtClean="0"/>
              <a:pPr/>
              <a:t>07/05/2012</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DFD53423-3516-4934-8AFC-D456AED69109}" type="slidenum">
              <a:rPr lang="pt-BR" smtClean="0"/>
              <a:pPr/>
              <a:t>‹nº›</a:t>
            </a:fld>
            <a:endParaRPr lang="pt-BR"/>
          </a:p>
        </p:txBody>
      </p:sp>
    </p:spTree>
    <p:extLst>
      <p:ext uri="{BB962C8B-B14F-4D97-AF65-F5344CB8AC3E}">
        <p14:creationId xmlns="" xmlns:p14="http://schemas.microsoft.com/office/powerpoint/2010/main" val="222748212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6F20BD2A-00E1-4E1C-9412-DA0F803DD3EE}" type="datetimeFigureOut">
              <a:rPr lang="pt-BR" smtClean="0"/>
              <a:pPr/>
              <a:t>07/05/2012</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DFD53423-3516-4934-8AFC-D456AED69109}" type="slidenum">
              <a:rPr lang="pt-BR" smtClean="0"/>
              <a:pPr/>
              <a:t>‹nº›</a:t>
            </a:fld>
            <a:endParaRPr lang="pt-BR"/>
          </a:p>
        </p:txBody>
      </p:sp>
    </p:spTree>
    <p:extLst>
      <p:ext uri="{BB962C8B-B14F-4D97-AF65-F5344CB8AC3E}">
        <p14:creationId xmlns="" xmlns:p14="http://schemas.microsoft.com/office/powerpoint/2010/main" val="341437295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6F20BD2A-00E1-4E1C-9412-DA0F803DD3EE}" type="datetimeFigureOut">
              <a:rPr lang="pt-BR" smtClean="0"/>
              <a:pPr/>
              <a:t>07/05/2012</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DFD53423-3516-4934-8AFC-D456AED69109}" type="slidenum">
              <a:rPr lang="pt-BR" smtClean="0"/>
              <a:pPr/>
              <a:t>‹nº›</a:t>
            </a:fld>
            <a:endParaRPr lang="pt-BR"/>
          </a:p>
        </p:txBody>
      </p:sp>
    </p:spTree>
    <p:extLst>
      <p:ext uri="{BB962C8B-B14F-4D97-AF65-F5344CB8AC3E}">
        <p14:creationId xmlns="" xmlns:p14="http://schemas.microsoft.com/office/powerpoint/2010/main" val="319583024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20BD2A-00E1-4E1C-9412-DA0F803DD3EE}" type="datetimeFigureOut">
              <a:rPr lang="pt-BR" smtClean="0"/>
              <a:pPr/>
              <a:t>07/05/2012</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D53423-3516-4934-8AFC-D456AED69109}" type="slidenum">
              <a:rPr lang="pt-BR" smtClean="0"/>
              <a:pPr/>
              <a:t>‹nº›</a:t>
            </a:fld>
            <a:endParaRPr lang="pt-BR"/>
          </a:p>
        </p:txBody>
      </p:sp>
    </p:spTree>
    <p:extLst>
      <p:ext uri="{BB962C8B-B14F-4D97-AF65-F5344CB8AC3E}">
        <p14:creationId xmlns="" xmlns:p14="http://schemas.microsoft.com/office/powerpoint/2010/main" val="34004547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45285281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107504" y="1052736"/>
            <a:ext cx="5688632" cy="483209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S" sz="2800" b="1" dirty="0">
                <a:latin typeface="Trebuchet MS"/>
                <a:cs typeface="Trebuchet MS"/>
              </a:rPr>
              <a:t>Esto trajo enormes consecuencias para la vida espiritual de Israel: un culto paralelo </a:t>
            </a:r>
            <a:r>
              <a:rPr lang="es-ES" sz="2800" b="1" dirty="0" smtClean="0">
                <a:latin typeface="Trebuchet MS"/>
                <a:cs typeface="Trebuchet MS"/>
              </a:rPr>
              <a:t>. Una </a:t>
            </a:r>
            <a:r>
              <a:rPr lang="es-ES" sz="2800" b="1" dirty="0">
                <a:latin typeface="Trebuchet MS"/>
                <a:cs typeface="Trebuchet MS"/>
              </a:rPr>
              <a:t>de las razones que el registro bíblico aduce como causante era el desgobierno que existía por aquel entonces: “En aquellos días no había rey en Israel; cada uno hacía lo que a sus ojos le parecía bien” os días no había. </a:t>
            </a:r>
          </a:p>
        </p:txBody>
      </p:sp>
    </p:spTree>
    <p:extLst>
      <p:ext uri="{BB962C8B-B14F-4D97-AF65-F5344CB8AC3E}">
        <p14:creationId xmlns="" xmlns:p14="http://schemas.microsoft.com/office/powerpoint/2010/main" val="343560875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395536" y="1628800"/>
            <a:ext cx="4968552" cy="440120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S" sz="2800" b="1" dirty="0">
                <a:latin typeface="Trebuchet MS"/>
                <a:cs typeface="Trebuchet MS"/>
              </a:rPr>
              <a:t>Señala que el congregacionalismo tuvo sus inicios en el año 1620, cuando un grupo de adherentes al movimiento puritano desembarcó en Cape </a:t>
            </a:r>
            <a:r>
              <a:rPr lang="es-ES" sz="2800" b="1" dirty="0" err="1">
                <a:latin typeface="Trebuchet MS"/>
                <a:cs typeface="Trebuchet MS"/>
              </a:rPr>
              <a:t>Cod</a:t>
            </a:r>
            <a:r>
              <a:rPr lang="es-ES" sz="2800" b="1" dirty="0">
                <a:latin typeface="Trebuchet MS"/>
                <a:cs typeface="Trebuchet MS"/>
              </a:rPr>
              <a:t> y estableció la colonia Plymouth. Otro grupo hizo lo mismo una década después.</a:t>
            </a:r>
          </a:p>
        </p:txBody>
      </p:sp>
    </p:spTree>
    <p:extLst>
      <p:ext uri="{BB962C8B-B14F-4D97-AF65-F5344CB8AC3E}">
        <p14:creationId xmlns="" xmlns:p14="http://schemas.microsoft.com/office/powerpoint/2010/main" val="211836546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179512" y="836712"/>
            <a:ext cx="5256584" cy="5262979"/>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S" sz="2400" b="1" dirty="0">
                <a:latin typeface="Trebuchet MS"/>
                <a:cs typeface="Trebuchet MS"/>
              </a:rPr>
              <a:t>Anclando en la bahía de </a:t>
            </a:r>
            <a:r>
              <a:rPr lang="es-ES" sz="2400" b="1" dirty="0" err="1">
                <a:latin typeface="Trebuchet MS"/>
                <a:cs typeface="Trebuchet MS"/>
              </a:rPr>
              <a:t>Massachussets</a:t>
            </a:r>
            <a:r>
              <a:rPr lang="es-ES" sz="2400" b="1" dirty="0">
                <a:latin typeface="Trebuchet MS"/>
                <a:cs typeface="Trebuchet MS"/>
              </a:rPr>
              <a:t>, en búsqueda de un modelo de adoración “de acuerdo a su conciencia”, constituyendo así, según afirman los entendidos, el modelo congregacionalista.</a:t>
            </a:r>
          </a:p>
          <a:p>
            <a:pPr algn="ctr"/>
            <a:r>
              <a:rPr lang="es-ES" sz="2400" b="1" dirty="0">
                <a:latin typeface="Trebuchet MS"/>
                <a:cs typeface="Trebuchet MS"/>
              </a:rPr>
              <a:t>Hoy existen instituciones tutelares que cobijan a estas iglesias. Y se reconoce diferentes expresiones de congregacionalismo dentro de las iglesias que abrazan esa política </a:t>
            </a:r>
            <a:r>
              <a:rPr lang="es-ES" sz="2400" b="1" dirty="0" smtClean="0">
                <a:latin typeface="Trebuchet MS"/>
                <a:cs typeface="Trebuchet MS"/>
              </a:rPr>
              <a:t>eclesial. Esas </a:t>
            </a:r>
            <a:r>
              <a:rPr lang="es-ES" sz="2400" b="1" dirty="0">
                <a:latin typeface="Trebuchet MS"/>
                <a:cs typeface="Trebuchet MS"/>
              </a:rPr>
              <a:t>iglesias no están creciendo lo suficiente en relación con sus pares.</a:t>
            </a:r>
          </a:p>
        </p:txBody>
      </p:sp>
    </p:spTree>
    <p:extLst>
      <p:ext uri="{BB962C8B-B14F-4D97-AF65-F5344CB8AC3E}">
        <p14:creationId xmlns="" xmlns:p14="http://schemas.microsoft.com/office/powerpoint/2010/main" val="96153307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Retângulo de cantos arredondados 1"/>
          <p:cNvSpPr/>
          <p:nvPr/>
        </p:nvSpPr>
        <p:spPr>
          <a:xfrm>
            <a:off x="-252536" y="2636912"/>
            <a:ext cx="9649072" cy="1224136"/>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pt-BR"/>
          </a:p>
        </p:txBody>
      </p:sp>
      <p:sp>
        <p:nvSpPr>
          <p:cNvPr id="3" name="CaixaDeTexto 2"/>
          <p:cNvSpPr txBox="1"/>
          <p:nvPr/>
        </p:nvSpPr>
        <p:spPr>
          <a:xfrm>
            <a:off x="-221231" y="2656227"/>
            <a:ext cx="9649072" cy="1323439"/>
          </a:xfrm>
          <a:prstGeom prst="rect">
            <a:avLst/>
          </a:prstGeom>
          <a:noFill/>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s-ES" sz="4000" b="1" dirty="0">
                <a:solidFill>
                  <a:schemeClr val="bg1"/>
                </a:solidFill>
                <a:effectLst>
                  <a:outerShdw blurRad="38100" dist="38100" dir="2700000" algn="tl">
                    <a:srgbClr val="000000">
                      <a:alpha val="43137"/>
                    </a:srgbClr>
                  </a:outerShdw>
                </a:effectLst>
                <a:latin typeface="Trebuchet MS"/>
                <a:cs typeface="Trebuchet MS"/>
              </a:rPr>
              <a:t>¿Qué tiene esto que ver con nuestra iglesia? </a:t>
            </a:r>
          </a:p>
        </p:txBody>
      </p:sp>
    </p:spTree>
    <p:extLst>
      <p:ext uri="{BB962C8B-B14F-4D97-AF65-F5344CB8AC3E}">
        <p14:creationId xmlns="" xmlns:p14="http://schemas.microsoft.com/office/powerpoint/2010/main" val="209788836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213263" y="980728"/>
            <a:ext cx="5400600" cy="569386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S" sz="2800" b="1" dirty="0" smtClean="0">
                <a:latin typeface="Trebuchet MS"/>
                <a:cs typeface="Trebuchet MS"/>
              </a:rPr>
              <a:t>En el </a:t>
            </a:r>
            <a:r>
              <a:rPr lang="es-ES" sz="2800" b="1" dirty="0">
                <a:latin typeface="Trebuchet MS"/>
                <a:cs typeface="Trebuchet MS"/>
              </a:rPr>
              <a:t>año 2002, G. </a:t>
            </a:r>
            <a:r>
              <a:rPr lang="es-ES" sz="2800" b="1" dirty="0" err="1">
                <a:latin typeface="Trebuchet MS"/>
                <a:cs typeface="Trebuchet MS"/>
              </a:rPr>
              <a:t>Reid</a:t>
            </a:r>
            <a:r>
              <a:rPr lang="es-ES" sz="2800" b="1" dirty="0">
                <a:latin typeface="Trebuchet MS"/>
                <a:cs typeface="Trebuchet MS"/>
              </a:rPr>
              <a:t>, del Instituto de Investigación Bíblica de la IASD en el marco de un simposio sobre eclesiología, escribió lo siguiente: “En cierta División, más de una docena de iglesias ha tomado su propio camino en forma separada, para convertirse en iglesias congregacionalistas autónomas. Varias de ellas han abandonado el sábado. </a:t>
            </a:r>
          </a:p>
        </p:txBody>
      </p:sp>
    </p:spTree>
    <p:extLst>
      <p:ext uri="{BB962C8B-B14F-4D97-AF65-F5344CB8AC3E}">
        <p14:creationId xmlns="" xmlns:p14="http://schemas.microsoft.com/office/powerpoint/2010/main" val="385252993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157335" y="980728"/>
            <a:ext cx="5256584" cy="5262979"/>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S" sz="2800" b="1" dirty="0">
                <a:latin typeface="Trebuchet MS"/>
                <a:cs typeface="Trebuchet MS"/>
              </a:rPr>
              <a:t>Su clamor es que el evangelio libera de todo, no solo del pecado, sino también de la obligación de escuchar lo que el Espíritu dice en la fraternidad de iglesias. En otros lugares, varias congregaciones, entre ellas algunas grandes y muy conocidas, han comenzado a 	retener porciones sustanciales de sus diezmos”</a:t>
            </a:r>
          </a:p>
        </p:txBody>
      </p:sp>
    </p:spTree>
    <p:extLst>
      <p:ext uri="{BB962C8B-B14F-4D97-AF65-F5344CB8AC3E}">
        <p14:creationId xmlns="" xmlns:p14="http://schemas.microsoft.com/office/powerpoint/2010/main" val="19749406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157335" y="980728"/>
            <a:ext cx="5350769" cy="5262979"/>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S" sz="2800" b="1" dirty="0">
                <a:latin typeface="Trebuchet MS"/>
                <a:cs typeface="Trebuchet MS"/>
              </a:rPr>
              <a:t>Debemos estar advertidos al respecto; más aún cuando el mundo evangélico está dando la bienvenida al así llamado </a:t>
            </a:r>
            <a:r>
              <a:rPr lang="es-ES" sz="2800" b="1" dirty="0" err="1">
                <a:latin typeface="Trebuchet MS"/>
                <a:cs typeface="Trebuchet MS"/>
              </a:rPr>
              <a:t>posdenominacionalismo</a:t>
            </a:r>
            <a:r>
              <a:rPr lang="es-ES" sz="2800" b="1" dirty="0">
                <a:latin typeface="Trebuchet MS"/>
                <a:cs typeface="Trebuchet MS"/>
              </a:rPr>
              <a:t>, cuyo énfasis está puesto en el relacionamiento personal y  </a:t>
            </a:r>
            <a:r>
              <a:rPr lang="es-ES" sz="2800" b="1" dirty="0" smtClean="0">
                <a:latin typeface="Trebuchet MS"/>
                <a:cs typeface="Trebuchet MS"/>
              </a:rPr>
              <a:t>comunal. Lo </a:t>
            </a:r>
            <a:r>
              <a:rPr lang="es-ES" sz="2800" b="1" dirty="0">
                <a:latin typeface="Trebuchet MS"/>
                <a:cs typeface="Trebuchet MS"/>
              </a:rPr>
              <a:t>trascendente es el relacionamiento</a:t>
            </a:r>
          </a:p>
          <a:p>
            <a:pPr algn="ctr"/>
            <a:r>
              <a:rPr lang="es-ES" sz="2800" b="1" dirty="0">
                <a:latin typeface="Trebuchet MS"/>
                <a:cs typeface="Trebuchet MS"/>
              </a:rPr>
              <a:t>de corazón a corazón, y el</a:t>
            </a:r>
          </a:p>
          <a:p>
            <a:pPr algn="ctr"/>
            <a:r>
              <a:rPr lang="es-ES" sz="2800" b="1" dirty="0">
                <a:latin typeface="Trebuchet MS"/>
                <a:cs typeface="Trebuchet MS"/>
              </a:rPr>
              <a:t>compañerismo más allá de</a:t>
            </a:r>
          </a:p>
          <a:p>
            <a:pPr algn="ctr"/>
            <a:r>
              <a:rPr lang="es-ES" sz="2800" b="1" dirty="0">
                <a:latin typeface="Trebuchet MS"/>
                <a:cs typeface="Trebuchet MS"/>
              </a:rPr>
              <a:t>estructuras institucionales. </a:t>
            </a:r>
          </a:p>
        </p:txBody>
      </p:sp>
    </p:spTree>
    <p:extLst>
      <p:ext uri="{BB962C8B-B14F-4D97-AF65-F5344CB8AC3E}">
        <p14:creationId xmlns="" xmlns:p14="http://schemas.microsoft.com/office/powerpoint/2010/main" val="346567797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157335" y="980728"/>
            <a:ext cx="5350769" cy="569386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S" sz="2800" b="1" dirty="0">
                <a:latin typeface="Trebuchet MS"/>
                <a:cs typeface="Trebuchet MS"/>
              </a:rPr>
              <a:t>¿Estamos fomentando el congregacionalismo con los grupos pequeños? Creo que no. Pero, cuando sobre enfatizamos este programa, en el afán de encontrar estrategias más relevantes para la congregación en general; cuando solo prima la satisfacción y el compañerismo de los miembros, debemos tener cuidado.</a:t>
            </a:r>
          </a:p>
        </p:txBody>
      </p:sp>
    </p:spTree>
    <p:extLst>
      <p:ext uri="{BB962C8B-B14F-4D97-AF65-F5344CB8AC3E}">
        <p14:creationId xmlns="" xmlns:p14="http://schemas.microsoft.com/office/powerpoint/2010/main" val="251268421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467544" y="1700808"/>
            <a:ext cx="4414665" cy="3970318"/>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S" sz="2800" b="1" dirty="0">
                <a:latin typeface="Trebuchet MS"/>
                <a:cs typeface="Trebuchet MS"/>
              </a:rPr>
              <a:t>En el territorio de la División Sudamericana, se advierte un esfuerzo para que los grupos pequeños sean un apoyo a nuestro sistema estructural de la iglesia, y no una competencia o un sustituto de aquel.</a:t>
            </a:r>
          </a:p>
        </p:txBody>
      </p:sp>
    </p:spTree>
    <p:extLst>
      <p:ext uri="{BB962C8B-B14F-4D97-AF65-F5344CB8AC3E}">
        <p14:creationId xmlns="" xmlns:p14="http://schemas.microsoft.com/office/powerpoint/2010/main" val="293632392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467543" y="1340768"/>
            <a:ext cx="4414665" cy="483209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S" sz="2800" b="1" dirty="0">
                <a:latin typeface="Trebuchet MS"/>
                <a:cs typeface="Trebuchet MS"/>
              </a:rPr>
              <a:t>Es positivo recordar que los grupos pequeños necesitan estar vinculados a la iglesia madre, no pudiendo desarrollar sus actividades sin una conexión directa con la planificación elaborada por el pastor de distrito y el campo local.</a:t>
            </a:r>
          </a:p>
        </p:txBody>
      </p:sp>
    </p:spTree>
    <p:extLst>
      <p:ext uri="{BB962C8B-B14F-4D97-AF65-F5344CB8AC3E}">
        <p14:creationId xmlns="" xmlns:p14="http://schemas.microsoft.com/office/powerpoint/2010/main" val="378717822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76803315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683568" y="1340768"/>
            <a:ext cx="4414665" cy="483209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S" sz="2800" b="1" dirty="0">
                <a:latin typeface="Trebuchet MS"/>
                <a:cs typeface="Trebuchet MS"/>
              </a:rPr>
              <a:t>Es positivo recordar que los grupos pequeños necesitan estar vinculados a la iglesia madre, no pudiendo desarrollar sus actividades sin una conexión directa con la planificación elaborada por el pastor de distrito y el campo local.</a:t>
            </a:r>
          </a:p>
        </p:txBody>
      </p:sp>
    </p:spTree>
    <p:extLst>
      <p:ext uri="{BB962C8B-B14F-4D97-AF65-F5344CB8AC3E}">
        <p14:creationId xmlns="" xmlns:p14="http://schemas.microsoft.com/office/powerpoint/2010/main" val="423791822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Retângulo de cantos arredondados 1"/>
          <p:cNvSpPr/>
          <p:nvPr/>
        </p:nvSpPr>
        <p:spPr>
          <a:xfrm>
            <a:off x="-252536" y="2636912"/>
            <a:ext cx="9649072" cy="1224136"/>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pt-BR"/>
          </a:p>
        </p:txBody>
      </p:sp>
      <p:sp>
        <p:nvSpPr>
          <p:cNvPr id="3" name="CaixaDeTexto 2"/>
          <p:cNvSpPr txBox="1"/>
          <p:nvPr/>
        </p:nvSpPr>
        <p:spPr>
          <a:xfrm>
            <a:off x="-252536" y="2895037"/>
            <a:ext cx="9649072" cy="707886"/>
          </a:xfrm>
          <a:prstGeom prst="rect">
            <a:avLst/>
          </a:prstGeom>
          <a:noFill/>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pt-BR" sz="4000" b="1" dirty="0">
                <a:solidFill>
                  <a:schemeClr val="bg1"/>
                </a:solidFill>
                <a:effectLst>
                  <a:outerShdw blurRad="38100" dist="38100" dir="2700000" algn="tl">
                    <a:srgbClr val="000000">
                      <a:alpha val="43137"/>
                    </a:srgbClr>
                  </a:outerShdw>
                </a:effectLst>
                <a:latin typeface="Trebuchet MS"/>
                <a:cs typeface="Trebuchet MS"/>
              </a:rPr>
              <a:t>PREGUNTAS PARA LA REFLEXIÓN</a:t>
            </a:r>
          </a:p>
        </p:txBody>
      </p:sp>
    </p:spTree>
    <p:extLst>
      <p:ext uri="{BB962C8B-B14F-4D97-AF65-F5344CB8AC3E}">
        <p14:creationId xmlns="" xmlns:p14="http://schemas.microsoft.com/office/powerpoint/2010/main" val="76192375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Retângulo 1"/>
          <p:cNvSpPr/>
          <p:nvPr/>
        </p:nvSpPr>
        <p:spPr>
          <a:xfrm>
            <a:off x="154313" y="908720"/>
            <a:ext cx="8784976" cy="830997"/>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r"/>
            <a:r>
              <a:rPr lang="pt-BR" sz="2400" b="1" dirty="0" smtClean="0">
                <a:latin typeface="Trebuchet MS"/>
                <a:cs typeface="Trebuchet MS"/>
              </a:rPr>
              <a:t>		</a:t>
            </a:r>
            <a:r>
              <a:rPr lang="es-ES" sz="2400" b="1" dirty="0">
                <a:latin typeface="Trebuchet MS"/>
                <a:cs typeface="Trebuchet MS"/>
              </a:rPr>
              <a:t>¿Cuál es el significado de la palabra congregacionalismo?</a:t>
            </a:r>
          </a:p>
        </p:txBody>
      </p:sp>
      <p:sp>
        <p:nvSpPr>
          <p:cNvPr id="3" name="CaixaDeTexto 2"/>
          <p:cNvSpPr txBox="1"/>
          <p:nvPr/>
        </p:nvSpPr>
        <p:spPr>
          <a:xfrm>
            <a:off x="154313" y="332656"/>
            <a:ext cx="1224136" cy="1862048"/>
          </a:xfrm>
          <a:prstGeom prst="rect">
            <a:avLst/>
          </a:prstGeom>
          <a:noFill/>
        </p:spPr>
        <p:txBody>
          <a:bodyPr wrap="square" rtlCol="0">
            <a:spAutoFit/>
          </a:bodyPr>
          <a:lstStyle/>
          <a:p>
            <a:r>
              <a:rPr lang="pt-BR" sz="11500" b="1" cap="all" dirty="0" smtClean="0">
                <a:ln w="9000" cmpd="sng">
                  <a:solidFill>
                    <a:schemeClr val="accent4">
                      <a:shade val="50000"/>
                      <a:satMod val="120000"/>
                    </a:schemeClr>
                  </a:solidFill>
                  <a:prstDash val="solid"/>
                </a:ln>
                <a:solidFill>
                  <a:schemeClr val="tx2">
                    <a:lumMod val="75000"/>
                  </a:schemeClr>
                </a:solidFill>
                <a:effectLst>
                  <a:reflection blurRad="12700" stA="28000" endPos="45000" dist="1000" dir="5400000" sy="-100000" algn="bl" rotWithShape="0"/>
                </a:effectLst>
                <a:latin typeface="Trebuchet MS" pitchFamily="34" charset="0"/>
              </a:rPr>
              <a:t>1</a:t>
            </a:r>
            <a:endParaRPr lang="pt-BR" sz="11500" b="1" cap="all" dirty="0">
              <a:ln w="9000" cmpd="sng">
                <a:solidFill>
                  <a:schemeClr val="accent4">
                    <a:shade val="50000"/>
                    <a:satMod val="120000"/>
                  </a:schemeClr>
                </a:solidFill>
                <a:prstDash val="solid"/>
              </a:ln>
              <a:solidFill>
                <a:schemeClr val="tx2">
                  <a:lumMod val="75000"/>
                </a:schemeClr>
              </a:solidFill>
              <a:effectLst>
                <a:reflection blurRad="12700" stA="28000" endPos="45000" dist="1000" dir="5400000" sy="-100000" algn="bl" rotWithShape="0"/>
              </a:effectLst>
              <a:latin typeface="Trebuchet MS" pitchFamily="34" charset="0"/>
            </a:endParaRPr>
          </a:p>
        </p:txBody>
      </p:sp>
      <p:sp>
        <p:nvSpPr>
          <p:cNvPr id="6" name="Retângulo 5"/>
          <p:cNvSpPr/>
          <p:nvPr/>
        </p:nvSpPr>
        <p:spPr>
          <a:xfrm>
            <a:off x="154313" y="2085979"/>
            <a:ext cx="8784976" cy="830997"/>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r"/>
            <a:r>
              <a:rPr lang="pt-BR" sz="2400" b="1" dirty="0" smtClean="0">
                <a:latin typeface="Trebuchet MS"/>
                <a:cs typeface="Trebuchet MS"/>
              </a:rPr>
              <a:t>		</a:t>
            </a:r>
            <a:r>
              <a:rPr lang="es-ES" sz="2400" b="1" dirty="0">
                <a:latin typeface="Trebuchet MS"/>
                <a:cs typeface="Trebuchet MS"/>
              </a:rPr>
              <a:t>¿Qué perjuicios trajo el congregacionalismo al pueblo de Dios, en la época de </a:t>
            </a:r>
            <a:r>
              <a:rPr lang="es-ES" sz="2400" b="1" dirty="0" err="1">
                <a:latin typeface="Trebuchet MS"/>
                <a:cs typeface="Trebuchet MS"/>
              </a:rPr>
              <a:t>Micaías</a:t>
            </a:r>
            <a:r>
              <a:rPr lang="es-ES" sz="2400" b="1" dirty="0">
                <a:latin typeface="Trebuchet MS"/>
                <a:cs typeface="Trebuchet MS"/>
              </a:rPr>
              <a:t>?</a:t>
            </a:r>
          </a:p>
        </p:txBody>
      </p:sp>
      <p:sp>
        <p:nvSpPr>
          <p:cNvPr id="7" name="CaixaDeTexto 6"/>
          <p:cNvSpPr txBox="1"/>
          <p:nvPr/>
        </p:nvSpPr>
        <p:spPr>
          <a:xfrm>
            <a:off x="154313" y="1556792"/>
            <a:ext cx="1224136" cy="1862048"/>
          </a:xfrm>
          <a:prstGeom prst="rect">
            <a:avLst/>
          </a:prstGeom>
          <a:noFill/>
        </p:spPr>
        <p:txBody>
          <a:bodyPr wrap="square" rtlCol="0">
            <a:spAutoFit/>
          </a:bodyPr>
          <a:lstStyle/>
          <a:p>
            <a:r>
              <a:rPr lang="pt-BR" sz="11500" b="1" cap="all" dirty="0" smtClean="0">
                <a:ln w="9000" cmpd="sng">
                  <a:solidFill>
                    <a:schemeClr val="accent4">
                      <a:shade val="50000"/>
                      <a:satMod val="120000"/>
                    </a:schemeClr>
                  </a:solidFill>
                  <a:prstDash val="solid"/>
                </a:ln>
                <a:solidFill>
                  <a:schemeClr val="tx2">
                    <a:lumMod val="75000"/>
                  </a:schemeClr>
                </a:solidFill>
                <a:effectLst>
                  <a:reflection blurRad="12700" stA="28000" endPos="45000" dist="1000" dir="5400000" sy="-100000" algn="bl" rotWithShape="0"/>
                </a:effectLst>
                <a:latin typeface="Trebuchet MS" pitchFamily="34" charset="0"/>
              </a:rPr>
              <a:t>2</a:t>
            </a:r>
            <a:endParaRPr lang="pt-BR" sz="11500" b="1" cap="all" dirty="0">
              <a:ln w="9000" cmpd="sng">
                <a:solidFill>
                  <a:schemeClr val="accent4">
                    <a:shade val="50000"/>
                    <a:satMod val="120000"/>
                  </a:schemeClr>
                </a:solidFill>
                <a:prstDash val="solid"/>
              </a:ln>
              <a:solidFill>
                <a:schemeClr val="tx2">
                  <a:lumMod val="75000"/>
                </a:schemeClr>
              </a:solidFill>
              <a:effectLst>
                <a:reflection blurRad="12700" stA="28000" endPos="45000" dist="1000" dir="5400000" sy="-100000" algn="bl" rotWithShape="0"/>
              </a:effectLst>
              <a:latin typeface="Trebuchet MS" pitchFamily="34" charset="0"/>
            </a:endParaRPr>
          </a:p>
        </p:txBody>
      </p:sp>
      <p:sp>
        <p:nvSpPr>
          <p:cNvPr id="8" name="Retângulo 7"/>
          <p:cNvSpPr/>
          <p:nvPr/>
        </p:nvSpPr>
        <p:spPr>
          <a:xfrm>
            <a:off x="130715" y="3382123"/>
            <a:ext cx="8784976" cy="830997"/>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r"/>
            <a:r>
              <a:rPr lang="pt-BR" sz="2400" b="1" dirty="0" smtClean="0">
                <a:latin typeface="Trebuchet MS"/>
                <a:cs typeface="Trebuchet MS"/>
              </a:rPr>
              <a:t>		</a:t>
            </a:r>
            <a:r>
              <a:rPr lang="es-ES" sz="2400" b="1" dirty="0">
                <a:latin typeface="Trebuchet MS"/>
                <a:cs typeface="Trebuchet MS"/>
              </a:rPr>
              <a:t>¿Cuándo tuvo inicio el llamado congregacionalismo?</a:t>
            </a:r>
          </a:p>
        </p:txBody>
      </p:sp>
      <p:sp>
        <p:nvSpPr>
          <p:cNvPr id="9" name="CaixaDeTexto 8"/>
          <p:cNvSpPr txBox="1"/>
          <p:nvPr/>
        </p:nvSpPr>
        <p:spPr>
          <a:xfrm>
            <a:off x="130715" y="2852936"/>
            <a:ext cx="1224136" cy="1862048"/>
          </a:xfrm>
          <a:prstGeom prst="rect">
            <a:avLst/>
          </a:prstGeom>
          <a:noFill/>
        </p:spPr>
        <p:txBody>
          <a:bodyPr wrap="square" rtlCol="0">
            <a:spAutoFit/>
          </a:bodyPr>
          <a:lstStyle/>
          <a:p>
            <a:r>
              <a:rPr lang="pt-BR" sz="11500" b="1" cap="all" dirty="0" smtClean="0">
                <a:ln w="9000" cmpd="sng">
                  <a:solidFill>
                    <a:schemeClr val="accent4">
                      <a:shade val="50000"/>
                      <a:satMod val="120000"/>
                    </a:schemeClr>
                  </a:solidFill>
                  <a:prstDash val="solid"/>
                </a:ln>
                <a:solidFill>
                  <a:schemeClr val="tx2">
                    <a:lumMod val="75000"/>
                  </a:schemeClr>
                </a:solidFill>
                <a:effectLst>
                  <a:reflection blurRad="12700" stA="28000" endPos="45000" dist="1000" dir="5400000" sy="-100000" algn="bl" rotWithShape="0"/>
                </a:effectLst>
                <a:latin typeface="Trebuchet MS" pitchFamily="34" charset="0"/>
              </a:rPr>
              <a:t>3</a:t>
            </a:r>
            <a:endParaRPr lang="pt-BR" sz="11500" b="1" cap="all" dirty="0">
              <a:ln w="9000" cmpd="sng">
                <a:solidFill>
                  <a:schemeClr val="accent4">
                    <a:shade val="50000"/>
                    <a:satMod val="120000"/>
                  </a:schemeClr>
                </a:solidFill>
                <a:prstDash val="solid"/>
              </a:ln>
              <a:solidFill>
                <a:schemeClr val="tx2">
                  <a:lumMod val="75000"/>
                </a:schemeClr>
              </a:solidFill>
              <a:effectLst>
                <a:reflection blurRad="12700" stA="28000" endPos="45000" dist="1000" dir="5400000" sy="-100000" algn="bl" rotWithShape="0"/>
              </a:effectLst>
              <a:latin typeface="Trebuchet MS" pitchFamily="34" charset="0"/>
            </a:endParaRPr>
          </a:p>
        </p:txBody>
      </p:sp>
      <p:sp>
        <p:nvSpPr>
          <p:cNvPr id="10" name="Retângulo 9"/>
          <p:cNvSpPr/>
          <p:nvPr/>
        </p:nvSpPr>
        <p:spPr>
          <a:xfrm>
            <a:off x="130715" y="4606259"/>
            <a:ext cx="8784976" cy="1200329"/>
          </a:xfrm>
          <a:prstGeom prst="rect">
            <a:avLst/>
          </a:prstGeom>
          <a:gradFill>
            <a:gsLst>
              <a:gs pos="0">
                <a:schemeClr val="accent1">
                  <a:tint val="50000"/>
                  <a:satMod val="300000"/>
                  <a:alpha val="0"/>
                  <a:lumMod val="91000"/>
                </a:schemeClr>
              </a:gs>
              <a:gs pos="35000">
                <a:schemeClr val="accent1">
                  <a:tint val="37000"/>
                  <a:satMod val="300000"/>
                </a:schemeClr>
              </a:gs>
              <a:gs pos="100000">
                <a:schemeClr val="accent1">
                  <a:tint val="15000"/>
                  <a:satMod val="350000"/>
                </a:schemeClr>
              </a:gs>
            </a:gsLst>
            <a:lin ang="16200000" scaled="1"/>
          </a:gradFill>
        </p:spPr>
        <p:style>
          <a:lnRef idx="1">
            <a:schemeClr val="accent1"/>
          </a:lnRef>
          <a:fillRef idx="2">
            <a:schemeClr val="accent1"/>
          </a:fillRef>
          <a:effectRef idx="1">
            <a:schemeClr val="accent1"/>
          </a:effectRef>
          <a:fontRef idx="minor">
            <a:schemeClr val="dk1"/>
          </a:fontRef>
        </p:style>
        <p:txBody>
          <a:bodyPr wrap="square">
            <a:spAutoFit/>
          </a:bodyPr>
          <a:lstStyle/>
          <a:p>
            <a:pPr algn="r"/>
            <a:r>
              <a:rPr lang="pt-BR" sz="2400" b="1" dirty="0" smtClean="0">
                <a:latin typeface="Trebuchet MS"/>
                <a:cs typeface="Trebuchet MS"/>
              </a:rPr>
              <a:t>		</a:t>
            </a:r>
            <a:r>
              <a:rPr lang="es-ES" sz="2400" b="1" dirty="0">
                <a:latin typeface="Trebuchet MS"/>
                <a:cs typeface="Trebuchet MS"/>
              </a:rPr>
              <a:t>¿Qué cuidados debemos tomar, con el fin de </a:t>
            </a:r>
            <a:r>
              <a:rPr lang="es-ES" sz="2400" b="1" dirty="0" smtClean="0">
                <a:latin typeface="Trebuchet MS"/>
                <a:cs typeface="Trebuchet MS"/>
              </a:rPr>
              <a:t>	que </a:t>
            </a:r>
            <a:r>
              <a:rPr lang="es-ES" sz="2400" b="1" dirty="0">
                <a:latin typeface="Trebuchet MS"/>
                <a:cs typeface="Trebuchet MS"/>
              </a:rPr>
              <a:t>nuestros grupos pequeños no faciliten la instalación del congregacionalismo en nuestro medio?</a:t>
            </a:r>
          </a:p>
        </p:txBody>
      </p:sp>
      <p:sp>
        <p:nvSpPr>
          <p:cNvPr id="11" name="CaixaDeTexto 10"/>
          <p:cNvSpPr txBox="1"/>
          <p:nvPr/>
        </p:nvSpPr>
        <p:spPr>
          <a:xfrm>
            <a:off x="130715" y="4077072"/>
            <a:ext cx="1224136" cy="1862048"/>
          </a:xfrm>
          <a:prstGeom prst="rect">
            <a:avLst/>
          </a:prstGeom>
          <a:noFill/>
        </p:spPr>
        <p:txBody>
          <a:bodyPr wrap="square" rtlCol="0">
            <a:spAutoFit/>
          </a:bodyPr>
          <a:lstStyle/>
          <a:p>
            <a:r>
              <a:rPr lang="pt-BR" sz="11500" b="1" cap="all" dirty="0" smtClean="0">
                <a:ln w="9000" cmpd="sng">
                  <a:solidFill>
                    <a:schemeClr val="accent4">
                      <a:shade val="50000"/>
                      <a:satMod val="120000"/>
                    </a:schemeClr>
                  </a:solidFill>
                  <a:prstDash val="solid"/>
                </a:ln>
                <a:solidFill>
                  <a:schemeClr val="tx2">
                    <a:lumMod val="75000"/>
                  </a:schemeClr>
                </a:solidFill>
                <a:effectLst>
                  <a:reflection blurRad="12700" stA="28000" endPos="45000" dist="1000" dir="5400000" sy="-100000" algn="bl" rotWithShape="0"/>
                </a:effectLst>
                <a:latin typeface="Trebuchet MS" pitchFamily="34" charset="0"/>
              </a:rPr>
              <a:t>4</a:t>
            </a:r>
            <a:endParaRPr lang="pt-BR" sz="11500" b="1" cap="all" dirty="0">
              <a:ln w="9000" cmpd="sng">
                <a:solidFill>
                  <a:schemeClr val="accent4">
                    <a:shade val="50000"/>
                    <a:satMod val="120000"/>
                  </a:schemeClr>
                </a:solidFill>
                <a:prstDash val="solid"/>
              </a:ln>
              <a:solidFill>
                <a:schemeClr val="tx2">
                  <a:lumMod val="75000"/>
                </a:schemeClr>
              </a:solidFill>
              <a:effectLst>
                <a:reflection blurRad="12700" stA="28000" endPos="45000" dist="1000" dir="5400000" sy="-100000" algn="bl" rotWithShape="0"/>
              </a:effectLst>
              <a:latin typeface="Trebuchet MS" pitchFamily="34" charset="0"/>
            </a:endParaRPr>
          </a:p>
        </p:txBody>
      </p:sp>
    </p:spTree>
    <p:extLst>
      <p:ext uri="{BB962C8B-B14F-4D97-AF65-F5344CB8AC3E}">
        <p14:creationId xmlns="" xmlns:p14="http://schemas.microsoft.com/office/powerpoint/2010/main" val="71559723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899592" y="1397094"/>
            <a:ext cx="6912768" cy="181588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r"/>
            <a:r>
              <a:rPr lang="es-ES" sz="2800" b="1" dirty="0" smtClean="0">
                <a:latin typeface="Trebuchet MS"/>
                <a:cs typeface="Trebuchet MS"/>
              </a:rPr>
              <a:t>		Reflexionar </a:t>
            </a:r>
            <a:r>
              <a:rPr lang="es-ES" sz="2800" b="1" dirty="0">
                <a:latin typeface="Trebuchet MS"/>
                <a:cs typeface="Trebuchet MS"/>
              </a:rPr>
              <a:t>acerca </a:t>
            </a:r>
            <a:r>
              <a:rPr lang="es-ES" sz="2800" b="1" dirty="0" smtClean="0">
                <a:latin typeface="Trebuchet MS"/>
                <a:cs typeface="Trebuchet MS"/>
              </a:rPr>
              <a:t>del</a:t>
            </a:r>
          </a:p>
          <a:p>
            <a:pPr algn="r"/>
            <a:r>
              <a:rPr lang="es-ES" sz="2800" b="1" dirty="0" smtClean="0">
                <a:latin typeface="Trebuchet MS"/>
                <a:cs typeface="Trebuchet MS"/>
              </a:rPr>
              <a:t>concepto congregacionalista</a:t>
            </a:r>
            <a:r>
              <a:rPr lang="es-ES" sz="2800" b="1" dirty="0">
                <a:latin typeface="Trebuchet MS"/>
                <a:cs typeface="Trebuchet MS"/>
              </a:rPr>
              <a:t>, que puede inmiscuirse en nuestra iglesia por medio del trabajo de los grupos pequeños</a:t>
            </a:r>
            <a:r>
              <a:rPr lang="es-ES" sz="2800" b="1" dirty="0" smtClean="0">
                <a:latin typeface="Trebuchet MS"/>
                <a:cs typeface="Trebuchet MS"/>
              </a:rPr>
              <a:t>.</a:t>
            </a:r>
            <a:endParaRPr lang="es-ES" sz="2800" b="1" dirty="0">
              <a:latin typeface="Trebuchet MS"/>
              <a:cs typeface="Trebuchet MS"/>
            </a:endParaRPr>
          </a:p>
        </p:txBody>
      </p:sp>
      <p:sp>
        <p:nvSpPr>
          <p:cNvPr id="2" name="Retângulo 1"/>
          <p:cNvSpPr/>
          <p:nvPr/>
        </p:nvSpPr>
        <p:spPr>
          <a:xfrm>
            <a:off x="611560" y="1124744"/>
            <a:ext cx="2827890" cy="646331"/>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r>
              <a:rPr lang="pt-BR" sz="3600" dirty="0">
                <a:latin typeface="Adobe Garamond Pro Bold" pitchFamily="18" charset="0"/>
              </a:rPr>
              <a:t>1º. Objetivo : </a:t>
            </a:r>
          </a:p>
        </p:txBody>
      </p:sp>
      <p:sp>
        <p:nvSpPr>
          <p:cNvPr id="4" name="CaixaDeTexto 3"/>
          <p:cNvSpPr txBox="1"/>
          <p:nvPr/>
        </p:nvSpPr>
        <p:spPr>
          <a:xfrm>
            <a:off x="924676" y="3845366"/>
            <a:ext cx="6912768" cy="138499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r"/>
            <a:r>
              <a:rPr lang="pt-BR" sz="2800" b="1" dirty="0" smtClean="0">
                <a:latin typeface="Trebuchet MS"/>
                <a:cs typeface="Trebuchet MS"/>
              </a:rPr>
              <a:t>		 </a:t>
            </a:r>
            <a:r>
              <a:rPr lang="es-ES" sz="2800" b="1" dirty="0" smtClean="0">
                <a:latin typeface="Trebuchet MS"/>
                <a:cs typeface="Trebuchet MS"/>
              </a:rPr>
              <a:t>Algunas </a:t>
            </a:r>
            <a:r>
              <a:rPr lang="es-ES" sz="2800" b="1" dirty="0">
                <a:latin typeface="Trebuchet MS"/>
                <a:cs typeface="Trebuchet MS"/>
              </a:rPr>
              <a:t>consideraciones, que no </a:t>
            </a:r>
            <a:r>
              <a:rPr lang="es-ES" sz="2800" b="1" dirty="0" smtClean="0">
                <a:latin typeface="Trebuchet MS"/>
                <a:cs typeface="Trebuchet MS"/>
              </a:rPr>
              <a:t>pueden ser </a:t>
            </a:r>
            <a:r>
              <a:rPr lang="es-ES" sz="2800" b="1" dirty="0">
                <a:latin typeface="Trebuchet MS"/>
                <a:cs typeface="Trebuchet MS"/>
              </a:rPr>
              <a:t>ignoradas, en favor de una iglesia saludable.</a:t>
            </a:r>
          </a:p>
        </p:txBody>
      </p:sp>
      <p:sp>
        <p:nvSpPr>
          <p:cNvPr id="5" name="Retângulo 4"/>
          <p:cNvSpPr/>
          <p:nvPr/>
        </p:nvSpPr>
        <p:spPr>
          <a:xfrm>
            <a:off x="636644" y="3573016"/>
            <a:ext cx="2827890" cy="646331"/>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r>
              <a:rPr lang="pt-BR" sz="3600" dirty="0" smtClean="0">
                <a:latin typeface="Adobe Garamond Pro Bold" pitchFamily="18" charset="0"/>
              </a:rPr>
              <a:t>2º</a:t>
            </a:r>
            <a:r>
              <a:rPr lang="pt-BR" sz="3600" dirty="0">
                <a:latin typeface="Adobe Garamond Pro Bold" pitchFamily="18" charset="0"/>
              </a:rPr>
              <a:t>. Objetivo : </a:t>
            </a:r>
          </a:p>
        </p:txBody>
      </p:sp>
    </p:spTree>
    <p:extLst>
      <p:ext uri="{BB962C8B-B14F-4D97-AF65-F5344CB8AC3E}">
        <p14:creationId xmlns="" xmlns:p14="http://schemas.microsoft.com/office/powerpoint/2010/main" val="317123510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467544" y="908720"/>
            <a:ext cx="5544616" cy="569386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S" sz="2800" b="1" dirty="0">
                <a:latin typeface="Trebuchet MS"/>
                <a:cs typeface="Trebuchet MS"/>
              </a:rPr>
              <a:t>Se puede señalar que el congregacionalismo está enraizado en la historia del adventismo, somos conscientes de que , en el acaso de la historia de este mundo, el pueblo de Dios esperará a liberación sin un sistema jerárquico  del  cual dependa. Algunos ven en el congregacionalismo el modelo administrativo para la iglesia hoy.</a:t>
            </a:r>
          </a:p>
        </p:txBody>
      </p:sp>
    </p:spTree>
    <p:extLst>
      <p:ext uri="{BB962C8B-B14F-4D97-AF65-F5344CB8AC3E}">
        <p14:creationId xmlns="" xmlns:p14="http://schemas.microsoft.com/office/powerpoint/2010/main" val="228877767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467544" y="1628800"/>
            <a:ext cx="5544616" cy="440120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S" sz="2800" b="1" dirty="0">
                <a:latin typeface="Trebuchet MS"/>
                <a:cs typeface="Trebuchet MS"/>
              </a:rPr>
              <a:t>Congregacionalismo es la forma o la política de gobierno  de la iglesia, en que cada iglesia local es totalmente autónoma en cuanto a su gobierno. Aunque esta forma no representa el modelo de iglesia evidente tanto en el Antiguo como en el Nuevo Testamento.</a:t>
            </a:r>
          </a:p>
          <a:p>
            <a:pPr algn="ctr"/>
            <a:endParaRPr lang="es-ES" sz="2800" b="1" dirty="0">
              <a:latin typeface="Trebuchet MS"/>
              <a:cs typeface="Trebuchet MS"/>
            </a:endParaRPr>
          </a:p>
        </p:txBody>
      </p:sp>
    </p:spTree>
    <p:extLst>
      <p:ext uri="{BB962C8B-B14F-4D97-AF65-F5344CB8AC3E}">
        <p14:creationId xmlns="" xmlns:p14="http://schemas.microsoft.com/office/powerpoint/2010/main" val="301472940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251520" y="1556792"/>
            <a:ext cx="5832648" cy="440120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S" sz="2800" b="1" dirty="0">
                <a:latin typeface="Trebuchet MS"/>
                <a:cs typeface="Trebuchet MS"/>
              </a:rPr>
              <a:t>En el Antiguo Testamento, el culto no fue congregacional.</a:t>
            </a:r>
          </a:p>
          <a:p>
            <a:pPr algn="ctr"/>
            <a:r>
              <a:rPr lang="es-ES" sz="2800" b="1" dirty="0">
                <a:latin typeface="Trebuchet MS"/>
                <a:cs typeface="Trebuchet MS"/>
              </a:rPr>
              <a:t>El pueblo adoraba en comunidad.</a:t>
            </a:r>
          </a:p>
          <a:p>
            <a:pPr algn="ctr"/>
            <a:r>
              <a:rPr lang="es-ES" sz="2800" b="1" dirty="0">
                <a:latin typeface="Trebuchet MS"/>
                <a:cs typeface="Trebuchet MS"/>
              </a:rPr>
              <a:t>Además de eso, era una comunidad bien organizada jerárquicamente. Se puede apreciar en ella: sumo </a:t>
            </a:r>
          </a:p>
          <a:p>
            <a:pPr algn="ctr"/>
            <a:r>
              <a:rPr lang="es-ES" sz="2800" b="1" dirty="0">
                <a:latin typeface="Trebuchet MS"/>
                <a:cs typeface="Trebuchet MS"/>
              </a:rPr>
              <a:t>sacerdote, sacerdotes, </a:t>
            </a:r>
          </a:p>
          <a:p>
            <a:pPr algn="ctr"/>
            <a:r>
              <a:rPr lang="es-ES" sz="2800" b="1" dirty="0">
                <a:latin typeface="Trebuchet MS"/>
                <a:cs typeface="Trebuchet MS"/>
              </a:rPr>
              <a:t>levitas, ancianos, </a:t>
            </a:r>
          </a:p>
          <a:p>
            <a:pPr algn="ctr"/>
            <a:r>
              <a:rPr lang="es-ES" sz="2800" b="1" dirty="0">
                <a:latin typeface="Trebuchet MS"/>
                <a:cs typeface="Trebuchet MS"/>
              </a:rPr>
              <a:t>líderes, pueblo.</a:t>
            </a:r>
          </a:p>
        </p:txBody>
      </p:sp>
    </p:spTree>
    <p:extLst>
      <p:ext uri="{BB962C8B-B14F-4D97-AF65-F5344CB8AC3E}">
        <p14:creationId xmlns="" xmlns:p14="http://schemas.microsoft.com/office/powerpoint/2010/main" val="143690851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251520" y="1052736"/>
            <a:ext cx="5832648" cy="5262979"/>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S" sz="2800" b="1" dirty="0">
                <a:latin typeface="Trebuchet MS"/>
                <a:cs typeface="Trebuchet MS"/>
              </a:rPr>
              <a:t>En los tiempos del Nuevo Testamento, la iglesia fue la continuación de la del Antiguo, con un sistema más afín a los modelos actuales. Pablo, usando una analogía, deja en claro a los creyentes de su tiempo: </a:t>
            </a:r>
            <a:endParaRPr lang="es-ES" sz="2800" b="1" dirty="0" smtClean="0">
              <a:latin typeface="Trebuchet MS"/>
              <a:cs typeface="Trebuchet MS"/>
            </a:endParaRPr>
          </a:p>
          <a:p>
            <a:pPr algn="ctr"/>
            <a:endParaRPr lang="es-ES" sz="2800" b="1" dirty="0">
              <a:latin typeface="Trebuchet MS"/>
              <a:cs typeface="Trebuchet MS"/>
            </a:endParaRPr>
          </a:p>
          <a:p>
            <a:pPr algn="ctr"/>
            <a:r>
              <a:rPr lang="es-ES" sz="2800" b="1" dirty="0" smtClean="0">
                <a:latin typeface="Trebuchet MS"/>
                <a:cs typeface="Trebuchet MS"/>
              </a:rPr>
              <a:t>“</a:t>
            </a:r>
            <a:r>
              <a:rPr lang="es-ES" sz="2800" b="1" dirty="0">
                <a:latin typeface="Trebuchet MS"/>
                <a:cs typeface="Trebuchet MS"/>
              </a:rPr>
              <a:t>Vosotros sois el cuerpo de Cristo, y [cada uno] individualmente un miembro de él” (1 </a:t>
            </a:r>
            <a:r>
              <a:rPr lang="es-ES" sz="2800" b="1" dirty="0" err="1">
                <a:latin typeface="Trebuchet MS"/>
                <a:cs typeface="Trebuchet MS"/>
              </a:rPr>
              <a:t>Cor</a:t>
            </a:r>
            <a:r>
              <a:rPr lang="es-ES" sz="2800" b="1" dirty="0">
                <a:latin typeface="Trebuchet MS"/>
                <a:cs typeface="Trebuchet MS"/>
              </a:rPr>
              <a:t>. 12:27 LBLA). </a:t>
            </a:r>
          </a:p>
        </p:txBody>
      </p:sp>
    </p:spTree>
    <p:extLst>
      <p:ext uri="{BB962C8B-B14F-4D97-AF65-F5344CB8AC3E}">
        <p14:creationId xmlns="" xmlns:p14="http://schemas.microsoft.com/office/powerpoint/2010/main" val="107680385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251520" y="1052736"/>
            <a:ext cx="5328592" cy="440120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S" sz="2800" b="1" dirty="0">
                <a:latin typeface="Trebuchet MS"/>
                <a:cs typeface="Trebuchet MS"/>
              </a:rPr>
              <a:t>El congregacionalismo no es asunto nuevo. Ya desde la época de los Jueces se percibe indicios de esta práctica. El cap. 17 presenta un paralelo interesante en la experiencia de </a:t>
            </a:r>
            <a:r>
              <a:rPr lang="es-ES" sz="2800" b="1" dirty="0" err="1">
                <a:latin typeface="Trebuchet MS"/>
                <a:cs typeface="Trebuchet MS"/>
              </a:rPr>
              <a:t>Micaía</a:t>
            </a:r>
            <a:r>
              <a:rPr lang="es-ES" sz="2800" b="1" dirty="0">
                <a:latin typeface="Trebuchet MS"/>
                <a:cs typeface="Trebuchet MS"/>
              </a:rPr>
              <a:t> –un miembro de la tribu/congregación de Efraín- y un levita. </a:t>
            </a:r>
          </a:p>
        </p:txBody>
      </p:sp>
    </p:spTree>
    <p:extLst>
      <p:ext uri="{BB962C8B-B14F-4D97-AF65-F5344CB8AC3E}">
        <p14:creationId xmlns="" xmlns:p14="http://schemas.microsoft.com/office/powerpoint/2010/main" val="224197692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251520" y="1412776"/>
            <a:ext cx="5328592" cy="440120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S" sz="2800" b="1" dirty="0">
                <a:latin typeface="Trebuchet MS"/>
                <a:cs typeface="Trebuchet MS"/>
              </a:rPr>
              <a:t>Aunque por aquel tiempo Silo era el lugar central del Santuario, </a:t>
            </a:r>
            <a:r>
              <a:rPr lang="es-ES" sz="2800" b="1" dirty="0" err="1">
                <a:latin typeface="Trebuchet MS"/>
                <a:cs typeface="Trebuchet MS"/>
              </a:rPr>
              <a:t>Micaía</a:t>
            </a:r>
            <a:r>
              <a:rPr lang="es-ES" sz="2800" b="1" dirty="0">
                <a:latin typeface="Trebuchet MS"/>
                <a:cs typeface="Trebuchet MS"/>
              </a:rPr>
              <a:t> prefirió tener un santuario en su casa, adornándolo como él deseaba, estableciendo una forma de culto a su antojo (Jueces. 17:5), y con un sistema organizacional y funcional extraño al establecido. </a:t>
            </a:r>
          </a:p>
        </p:txBody>
      </p:sp>
    </p:spTree>
    <p:extLst>
      <p:ext uri="{BB962C8B-B14F-4D97-AF65-F5344CB8AC3E}">
        <p14:creationId xmlns="" xmlns:p14="http://schemas.microsoft.com/office/powerpoint/2010/main" val="93069352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1008</TotalTime>
  <Words>866</Words>
  <Application>Microsoft Office PowerPoint</Application>
  <PresentationFormat>Apresentação na tela (4:3)</PresentationFormat>
  <Paragraphs>59</Paragraphs>
  <Slides>22</Slides>
  <Notes>17</Notes>
  <HiddenSlides>0</HiddenSlides>
  <MMClips>0</MMClips>
  <ScaleCrop>false</ScaleCrop>
  <HeadingPairs>
    <vt:vector size="4" baseType="variant">
      <vt:variant>
        <vt:lpstr>Tema</vt:lpstr>
      </vt:variant>
      <vt:variant>
        <vt:i4>1</vt:i4>
      </vt:variant>
      <vt:variant>
        <vt:lpstr>Títulos de slides</vt:lpstr>
      </vt:variant>
      <vt:variant>
        <vt:i4>22</vt:i4>
      </vt:variant>
    </vt:vector>
  </HeadingPairs>
  <TitlesOfParts>
    <vt:vector size="23" baseType="lpstr">
      <vt:lpstr>Tema do Office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Fabio Bergamo</dc:creator>
  <cp:lastModifiedBy>ruth.leon</cp:lastModifiedBy>
  <cp:revision>79</cp:revision>
  <dcterms:created xsi:type="dcterms:W3CDTF">2012-04-28T23:49:53Z</dcterms:created>
  <dcterms:modified xsi:type="dcterms:W3CDTF">2012-05-07T18:24:41Z</dcterms:modified>
</cp:coreProperties>
</file>