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97" r:id="rId4"/>
    <p:sldId id="346" r:id="rId5"/>
    <p:sldId id="381" r:id="rId6"/>
    <p:sldId id="382" r:id="rId7"/>
    <p:sldId id="383" r:id="rId8"/>
    <p:sldId id="384" r:id="rId9"/>
    <p:sldId id="385" r:id="rId10"/>
    <p:sldId id="386" r:id="rId11"/>
    <p:sldId id="387" r:id="rId12"/>
    <p:sldId id="389" r:id="rId13"/>
    <p:sldId id="388" r:id="rId14"/>
    <p:sldId id="390" r:id="rId15"/>
    <p:sldId id="391" r:id="rId16"/>
    <p:sldId id="392" r:id="rId17"/>
    <p:sldId id="393" r:id="rId18"/>
    <p:sldId id="394" r:id="rId19"/>
    <p:sldId id="395" r:id="rId20"/>
    <p:sldId id="397" r:id="rId21"/>
    <p:sldId id="396" r:id="rId22"/>
    <p:sldId id="398" r:id="rId23"/>
    <p:sldId id="399" r:id="rId24"/>
    <p:sldId id="400" r:id="rId2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CC"/>
    <a:srgbClr val="E7E200"/>
    <a:srgbClr val="7A0C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864" autoAdjust="0"/>
  </p:normalViewPr>
  <p:slideViewPr>
    <p:cSldViewPr>
      <p:cViewPr varScale="1">
        <p:scale>
          <a:sx n="46" d="100"/>
          <a:sy n="46" d="100"/>
        </p:scale>
        <p:origin x="-102" y="-10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07/05/2012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 xmlns:p14="http://schemas.microsoft.com/office/powerpoint/2010/main"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13</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15</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21</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23</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5</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11</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 xmlns:p14="http://schemas.microsoft.com/office/powerpoint/2010/main" val="10224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50096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40209265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342188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6683098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529738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445327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1885592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5663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7482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14372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195830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2852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251520" y="2564904"/>
            <a:ext cx="6120680" cy="4154984"/>
          </a:xfrm>
          <a:prstGeom prst="rect">
            <a:avLst/>
          </a:prstGeom>
        </p:spPr>
        <p:txBody>
          <a:bodyPr wrap="square">
            <a:spAutoFit/>
          </a:bodyPr>
          <a:lstStyle/>
          <a:p>
            <a:pPr algn="just"/>
            <a:r>
              <a:rPr lang="es-ES" sz="2400" dirty="0">
                <a:latin typeface="Trebuchet MS"/>
                <a:cs typeface="Trebuchet MS"/>
              </a:rPr>
              <a:t>Este estilo de vida del Antiguo Testamento continuó en el Nuevo Testamento. Jesús asistía a la sinagoga (Lucas 4:15).</a:t>
            </a:r>
          </a:p>
          <a:p>
            <a:pPr algn="just"/>
            <a:endParaRPr lang="es-ES" sz="2400" dirty="0">
              <a:latin typeface="Trebuchet MS"/>
              <a:cs typeface="Trebuchet MS"/>
            </a:endParaRPr>
          </a:p>
          <a:p>
            <a:pPr algn="just"/>
            <a:r>
              <a:rPr lang="es-ES" sz="2400" dirty="0">
                <a:latin typeface="Trebuchet MS"/>
                <a:cs typeface="Trebuchet MS"/>
              </a:rPr>
              <a:t>Estableció una estrategia </a:t>
            </a:r>
            <a:r>
              <a:rPr lang="es-ES" sz="2400" dirty="0" err="1">
                <a:latin typeface="Trebuchet MS"/>
                <a:cs typeface="Trebuchet MS"/>
              </a:rPr>
              <a:t>misiológica</a:t>
            </a:r>
            <a:r>
              <a:rPr lang="es-ES" sz="2400" dirty="0">
                <a:latin typeface="Trebuchet MS"/>
                <a:cs typeface="Trebuchet MS"/>
              </a:rPr>
              <a:t> de ir primero a los judíos y luego a los gentiles (Mateo 10:5, 6).</a:t>
            </a:r>
          </a:p>
          <a:p>
            <a:pPr algn="just"/>
            <a:endParaRPr lang="es-ES" sz="2400" dirty="0">
              <a:latin typeface="Trebuchet MS"/>
              <a:cs typeface="Trebuchet MS"/>
            </a:endParaRPr>
          </a:p>
          <a:p>
            <a:pPr algn="just"/>
            <a:r>
              <a:rPr lang="es-ES" sz="2400" dirty="0">
                <a:latin typeface="Trebuchet MS"/>
                <a:cs typeface="Trebuchet MS"/>
              </a:rPr>
              <a:t>Pablo continuaba la misión en casa </a:t>
            </a:r>
            <a:r>
              <a:rPr lang="es-ES" sz="2400" dirty="0" err="1">
                <a:latin typeface="Trebuchet MS"/>
                <a:cs typeface="Trebuchet MS"/>
              </a:rPr>
              <a:t>judñias</a:t>
            </a:r>
            <a:r>
              <a:rPr lang="es-ES" sz="2400" dirty="0">
                <a:latin typeface="Trebuchet MS"/>
                <a:cs typeface="Trebuchet MS"/>
              </a:rPr>
              <a:t> o gentiles (Hechos 18:7, 8. Hechos 13 – 28, Romanos 15;19, 20).</a:t>
            </a:r>
            <a:endParaRPr lang="pt-BR" sz="2400" dirty="0">
              <a:latin typeface="Trebuchet MS"/>
              <a:cs typeface="Trebuchet MS"/>
            </a:endParaRPr>
          </a:p>
        </p:txBody>
      </p:sp>
      <p:sp>
        <p:nvSpPr>
          <p:cNvPr id="8" name="CaixaDeTexto 7"/>
          <p:cNvSpPr txBox="1"/>
          <p:nvPr/>
        </p:nvSpPr>
        <p:spPr>
          <a:xfrm>
            <a:off x="89604" y="1004535"/>
            <a:ext cx="6066572"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es-ES" sz="2400" dirty="0">
                <a:latin typeface="Trebuchet MS"/>
                <a:cs typeface="Trebuchet MS"/>
              </a:rPr>
              <a:t>Los GP de las sinagogas y las </a:t>
            </a:r>
            <a:r>
              <a:rPr lang="es-ES" sz="2400" dirty="0" smtClean="0">
                <a:latin typeface="Trebuchet MS"/>
                <a:cs typeface="Trebuchet MS"/>
              </a:rPr>
              <a:t>	escuelas </a:t>
            </a:r>
            <a:r>
              <a:rPr lang="es-ES" sz="2400" dirty="0">
                <a:latin typeface="Trebuchet MS"/>
                <a:cs typeface="Trebuchet MS"/>
              </a:rPr>
              <a:t>fueron la base para cumplir la misión entre los judíos. </a:t>
            </a:r>
            <a:r>
              <a:rPr lang="pt-BR" sz="2400" dirty="0" smtClean="0">
                <a:latin typeface="Trebuchet MS"/>
                <a:cs typeface="Trebuchet MS"/>
              </a:rPr>
              <a:t> </a:t>
            </a:r>
            <a:endParaRPr lang="pt-BR" sz="2400" b="1" dirty="0">
              <a:effectLst>
                <a:outerShdw blurRad="38100" dist="38100" dir="2700000" algn="tl">
                  <a:srgbClr val="000000">
                    <a:alpha val="43137"/>
                  </a:srgbClr>
                </a:outerShdw>
              </a:effectLst>
              <a:latin typeface="Trebuchet MS"/>
              <a:cs typeface="Trebuchet MS"/>
            </a:endParaRPr>
          </a:p>
        </p:txBody>
      </p:sp>
      <p:sp>
        <p:nvSpPr>
          <p:cNvPr id="9" name="CaixaDeTexto 8"/>
          <p:cNvSpPr txBox="1"/>
          <p:nvPr/>
        </p:nvSpPr>
        <p:spPr>
          <a:xfrm>
            <a:off x="39299" y="404664"/>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5</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29331680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89604" y="1004535"/>
            <a:ext cx="6066572" cy="156966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pt-BR" sz="2400" dirty="0" smtClean="0">
                <a:latin typeface="Trebuchet MS"/>
                <a:cs typeface="Trebuchet MS"/>
              </a:rPr>
              <a:t> </a:t>
            </a:r>
            <a:r>
              <a:rPr lang="es-ES" sz="2400" dirty="0">
                <a:latin typeface="Trebuchet MS"/>
                <a:cs typeface="Trebuchet MS"/>
              </a:rPr>
              <a:t>Los grupos familiares también </a:t>
            </a:r>
            <a:r>
              <a:rPr lang="es-ES" sz="2400" dirty="0" smtClean="0">
                <a:latin typeface="Trebuchet MS"/>
                <a:cs typeface="Trebuchet MS"/>
              </a:rPr>
              <a:t>	fueron </a:t>
            </a:r>
            <a:r>
              <a:rPr lang="es-ES" sz="2400" dirty="0">
                <a:latin typeface="Trebuchet MS"/>
                <a:cs typeface="Trebuchet MS"/>
              </a:rPr>
              <a:t>la base para crecer y </a:t>
            </a:r>
            <a:r>
              <a:rPr lang="es-ES" sz="2400" dirty="0" smtClean="0">
                <a:latin typeface="Trebuchet MS"/>
                <a:cs typeface="Trebuchet MS"/>
              </a:rPr>
              <a:t>	multiplicarse </a:t>
            </a:r>
            <a:r>
              <a:rPr lang="es-ES" sz="2400" dirty="0">
                <a:latin typeface="Trebuchet MS"/>
                <a:cs typeface="Trebuchet MS"/>
              </a:rPr>
              <a:t>en el Nuevo Testamento. </a:t>
            </a:r>
          </a:p>
        </p:txBody>
      </p:sp>
      <p:sp>
        <p:nvSpPr>
          <p:cNvPr id="2" name="CaixaDeTexto 1"/>
          <p:cNvSpPr txBox="1"/>
          <p:nvPr/>
        </p:nvSpPr>
        <p:spPr>
          <a:xfrm>
            <a:off x="39299" y="566098"/>
            <a:ext cx="1292341" cy="2646878"/>
          </a:xfrm>
          <a:prstGeom prst="rect">
            <a:avLst/>
          </a:prstGeom>
          <a:noFill/>
        </p:spPr>
        <p:txBody>
          <a:bodyPr wrap="none" rtlCol="0">
            <a:spAutoFit/>
          </a:bodyPr>
          <a:lstStyle/>
          <a:p>
            <a:r>
              <a:rPr lang="pt-BR" sz="16600" dirty="0">
                <a:solidFill>
                  <a:schemeClr val="bg1"/>
                </a:solidFill>
                <a:effectLst>
                  <a:outerShdw blurRad="38100" dist="38100" dir="2700000" algn="tl">
                    <a:srgbClr val="000000">
                      <a:alpha val="43137"/>
                    </a:srgbClr>
                  </a:outerShdw>
                </a:effectLst>
                <a:latin typeface="Adobe Garamond Pro Bold" pitchFamily="18" charset="0"/>
              </a:rPr>
              <a:t>6</a:t>
            </a:r>
          </a:p>
        </p:txBody>
      </p:sp>
      <p:sp>
        <p:nvSpPr>
          <p:cNvPr id="5" name="Retângulo 4"/>
          <p:cNvSpPr/>
          <p:nvPr/>
        </p:nvSpPr>
        <p:spPr>
          <a:xfrm>
            <a:off x="827584" y="3088823"/>
            <a:ext cx="6120680" cy="2677656"/>
          </a:xfrm>
          <a:prstGeom prst="rect">
            <a:avLst/>
          </a:prstGeom>
        </p:spPr>
        <p:txBody>
          <a:bodyPr wrap="square">
            <a:spAutoFit/>
          </a:bodyPr>
          <a:lstStyle/>
          <a:p>
            <a:pPr algn="just"/>
            <a:r>
              <a:rPr lang="es-ES" sz="2400" dirty="0">
                <a:latin typeface="Trebuchet MS"/>
                <a:cs typeface="Trebuchet MS"/>
              </a:rPr>
              <a:t>La iglesia conducida por los dirigentes de las iglesias en casas, por el grupo de los doce apóstoles y por el grupo de los siete diáconos, con la bendición del Espíritu Santo, también “crecía” y “se multiplicaba” (Hechos 6:7, 12:1, 5, 12, 24).</a:t>
            </a:r>
          </a:p>
        </p:txBody>
      </p:sp>
    </p:spTree>
    <p:extLst>
      <p:ext uri="{BB962C8B-B14F-4D97-AF65-F5344CB8AC3E}">
        <p14:creationId xmlns="" xmlns:p14="http://schemas.microsoft.com/office/powerpoint/2010/main" val="14749983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89604" y="1004535"/>
            <a:ext cx="6066572" cy="156966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pt-BR" sz="2400" dirty="0" smtClean="0">
                <a:latin typeface="Trebuchet MS"/>
                <a:cs typeface="Trebuchet MS"/>
              </a:rPr>
              <a:t> </a:t>
            </a:r>
            <a:r>
              <a:rPr lang="es-ES" sz="2400" dirty="0">
                <a:latin typeface="Trebuchet MS"/>
                <a:cs typeface="Trebuchet MS"/>
              </a:rPr>
              <a:t>Los grupos familiares debían ser la </a:t>
            </a:r>
            <a:r>
              <a:rPr lang="es-ES" sz="2400" dirty="0" smtClean="0">
                <a:latin typeface="Trebuchet MS"/>
                <a:cs typeface="Trebuchet MS"/>
              </a:rPr>
              <a:t>	base </a:t>
            </a:r>
            <a:r>
              <a:rPr lang="es-ES" sz="2400" dirty="0">
                <a:latin typeface="Trebuchet MS"/>
                <a:cs typeface="Trebuchet MS"/>
              </a:rPr>
              <a:t>para el crecimiento de la </a:t>
            </a:r>
            <a:r>
              <a:rPr lang="es-ES" sz="2400" dirty="0" smtClean="0">
                <a:latin typeface="Trebuchet MS"/>
                <a:cs typeface="Trebuchet MS"/>
              </a:rPr>
              <a:t>	Iglesia </a:t>
            </a:r>
            <a:r>
              <a:rPr lang="es-ES" sz="2400" dirty="0">
                <a:latin typeface="Trebuchet MS"/>
                <a:cs typeface="Trebuchet MS"/>
              </a:rPr>
              <a:t>Adventista, según Elena de White. </a:t>
            </a:r>
          </a:p>
        </p:txBody>
      </p:sp>
      <p:sp>
        <p:nvSpPr>
          <p:cNvPr id="2" name="CaixaDeTexto 1"/>
          <p:cNvSpPr txBox="1"/>
          <p:nvPr/>
        </p:nvSpPr>
        <p:spPr>
          <a:xfrm>
            <a:off x="39299" y="494090"/>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7</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
        <p:nvSpPr>
          <p:cNvPr id="5" name="Retângulo 4"/>
          <p:cNvSpPr/>
          <p:nvPr/>
        </p:nvSpPr>
        <p:spPr>
          <a:xfrm>
            <a:off x="467544" y="3153900"/>
            <a:ext cx="6120680" cy="2677656"/>
          </a:xfrm>
          <a:prstGeom prst="rect">
            <a:avLst/>
          </a:prstGeom>
        </p:spPr>
        <p:txBody>
          <a:bodyPr wrap="square">
            <a:spAutoFit/>
          </a:bodyPr>
          <a:lstStyle/>
          <a:p>
            <a:pPr algn="just"/>
            <a:r>
              <a:rPr lang="es-ES" sz="2400" dirty="0">
                <a:latin typeface="Trebuchet MS"/>
                <a:cs typeface="Trebuchet MS"/>
              </a:rPr>
              <a:t>Elena de White comenta que se reunían “en casas privadas, en cocinas grandes, en galpones, en bosques, en edificios escolares, pero no paso mucho tiempo antes de que nos fuera posible edificar humildes casas de culto” (Testimonios para los Ministros, pág. 22).</a:t>
            </a:r>
          </a:p>
        </p:txBody>
      </p:sp>
    </p:spTree>
    <p:extLst>
      <p:ext uri="{BB962C8B-B14F-4D97-AF65-F5344CB8AC3E}">
        <p14:creationId xmlns="" xmlns:p14="http://schemas.microsoft.com/office/powerpoint/2010/main" val="2464660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839735" y="2924944"/>
            <a:ext cx="6120680" cy="1569660"/>
          </a:xfrm>
          <a:prstGeom prst="rect">
            <a:avLst/>
          </a:prstGeom>
        </p:spPr>
        <p:txBody>
          <a:bodyPr wrap="square">
            <a:spAutoFit/>
          </a:bodyPr>
          <a:lstStyle/>
          <a:p>
            <a:pPr algn="just"/>
            <a:r>
              <a:rPr lang="es-ES" sz="2400" dirty="0">
                <a:latin typeface="Trebuchet MS"/>
                <a:cs typeface="Trebuchet MS"/>
              </a:rPr>
              <a:t>El crecimiento adventista del siglo XIX nunca fue superado por la iglesia hasta hoy, y fue la envidia </a:t>
            </a:r>
            <a:r>
              <a:rPr lang="es-ES" sz="2400" dirty="0" smtClean="0">
                <a:latin typeface="Trebuchet MS"/>
                <a:cs typeface="Trebuchet MS"/>
              </a:rPr>
              <a:t>de </a:t>
            </a:r>
            <a:r>
              <a:rPr lang="es-ES" sz="2400" dirty="0">
                <a:latin typeface="Trebuchet MS"/>
                <a:cs typeface="Trebuchet MS"/>
              </a:rPr>
              <a:t>las iglesias protestantes. </a:t>
            </a:r>
          </a:p>
        </p:txBody>
      </p:sp>
      <p:sp>
        <p:nvSpPr>
          <p:cNvPr id="3" name="CaixaDeTexto 2"/>
          <p:cNvSpPr txBox="1"/>
          <p:nvPr/>
        </p:nvSpPr>
        <p:spPr>
          <a:xfrm>
            <a:off x="104601" y="3140968"/>
            <a:ext cx="760144" cy="1200329"/>
          </a:xfrm>
          <a:prstGeom prst="rect">
            <a:avLst/>
          </a:prstGeom>
          <a:noFill/>
        </p:spPr>
        <p:txBody>
          <a:bodyPr wrap="none" rtlCol="0">
            <a:spAutoFit/>
          </a:bodyPr>
          <a:lstStyle/>
          <a:p>
            <a:r>
              <a:rPr lang="pt-BR" sz="7200" dirty="0" smtClean="0">
                <a:latin typeface="Adobe Garamond Pro Bold" pitchFamily="18" charset="0"/>
              </a:rPr>
              <a:t>A</a:t>
            </a:r>
            <a:endParaRPr lang="pt-BR" sz="7200" dirty="0">
              <a:latin typeface="Adobe Garamond Pro Bold" pitchFamily="18" charset="0"/>
            </a:endParaRPr>
          </a:p>
        </p:txBody>
      </p:sp>
      <p:sp>
        <p:nvSpPr>
          <p:cNvPr id="6" name="Retângulo 5"/>
          <p:cNvSpPr/>
          <p:nvPr/>
        </p:nvSpPr>
        <p:spPr>
          <a:xfrm>
            <a:off x="484673" y="4941168"/>
            <a:ext cx="6120680" cy="1200329"/>
          </a:xfrm>
          <a:prstGeom prst="rect">
            <a:avLst/>
          </a:prstGeom>
        </p:spPr>
        <p:txBody>
          <a:bodyPr wrap="square">
            <a:spAutoFit/>
          </a:bodyPr>
          <a:lstStyle/>
          <a:p>
            <a:pPr algn="just"/>
            <a:r>
              <a:rPr lang="es-ES" sz="2400" dirty="0">
                <a:latin typeface="Trebuchet MS"/>
                <a:cs typeface="Trebuchet MS"/>
              </a:rPr>
              <a:t>Elena de White se relacionó y vio </a:t>
            </a:r>
            <a:r>
              <a:rPr lang="es-ES" sz="2400" dirty="0" smtClean="0">
                <a:latin typeface="Trebuchet MS"/>
                <a:cs typeface="Trebuchet MS"/>
              </a:rPr>
              <a:t>a  </a:t>
            </a:r>
            <a:r>
              <a:rPr lang="es-ES" sz="2400" dirty="0">
                <a:latin typeface="Trebuchet MS"/>
                <a:cs typeface="Trebuchet MS"/>
              </a:rPr>
              <a:t>los  </a:t>
            </a:r>
            <a:r>
              <a:rPr lang="es-ES" sz="2400" dirty="0" err="1">
                <a:latin typeface="Trebuchet MS"/>
                <a:cs typeface="Trebuchet MS"/>
              </a:rPr>
              <a:t>GPs</a:t>
            </a:r>
            <a:r>
              <a:rPr lang="es-ES" sz="2400" dirty="0">
                <a:latin typeface="Trebuchet MS"/>
                <a:cs typeface="Trebuchet MS"/>
              </a:rPr>
              <a:t>  como  base  de  todo crecimiento en la Iglesia a todo nivel de instituciones</a:t>
            </a:r>
            <a:r>
              <a:rPr lang="es-ES" sz="2400" dirty="0" smtClean="0">
                <a:latin typeface="Trebuchet MS"/>
                <a:cs typeface="Trebuchet MS"/>
              </a:rPr>
              <a:t>.</a:t>
            </a:r>
            <a:endParaRPr lang="es-ES" sz="2400" dirty="0">
              <a:latin typeface="Trebuchet MS"/>
              <a:cs typeface="Trebuchet MS"/>
            </a:endParaRPr>
          </a:p>
        </p:txBody>
      </p:sp>
      <p:sp>
        <p:nvSpPr>
          <p:cNvPr id="8" name="CaixaDeTexto 7"/>
          <p:cNvSpPr txBox="1"/>
          <p:nvPr/>
        </p:nvSpPr>
        <p:spPr>
          <a:xfrm>
            <a:off x="89604" y="1004535"/>
            <a:ext cx="6066572" cy="156966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pt-BR" sz="2400" dirty="0" smtClean="0">
                <a:latin typeface="Trebuchet MS"/>
                <a:cs typeface="Trebuchet MS"/>
              </a:rPr>
              <a:t> </a:t>
            </a:r>
            <a:r>
              <a:rPr lang="es-ES" sz="2400" dirty="0">
                <a:latin typeface="Trebuchet MS"/>
                <a:cs typeface="Trebuchet MS"/>
              </a:rPr>
              <a:t>Los grupos familiares debían ser la </a:t>
            </a:r>
            <a:r>
              <a:rPr lang="es-ES" sz="2400" dirty="0" smtClean="0">
                <a:latin typeface="Trebuchet MS"/>
                <a:cs typeface="Trebuchet MS"/>
              </a:rPr>
              <a:t>	base </a:t>
            </a:r>
            <a:r>
              <a:rPr lang="es-ES" sz="2400" dirty="0">
                <a:latin typeface="Trebuchet MS"/>
                <a:cs typeface="Trebuchet MS"/>
              </a:rPr>
              <a:t>para el crecimiento de la </a:t>
            </a:r>
            <a:r>
              <a:rPr lang="es-ES" sz="2400" dirty="0" smtClean="0">
                <a:latin typeface="Trebuchet MS"/>
                <a:cs typeface="Trebuchet MS"/>
              </a:rPr>
              <a:t>	Iglesia </a:t>
            </a:r>
            <a:r>
              <a:rPr lang="es-ES" sz="2400" dirty="0">
                <a:latin typeface="Trebuchet MS"/>
                <a:cs typeface="Trebuchet MS"/>
              </a:rPr>
              <a:t>Adventista, según Elena de White. </a:t>
            </a:r>
          </a:p>
        </p:txBody>
      </p:sp>
      <p:sp>
        <p:nvSpPr>
          <p:cNvPr id="9" name="CaixaDeTexto 8"/>
          <p:cNvSpPr txBox="1"/>
          <p:nvPr/>
        </p:nvSpPr>
        <p:spPr>
          <a:xfrm>
            <a:off x="39299" y="494090"/>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7</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16926268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839735" y="2924944"/>
            <a:ext cx="6120680" cy="1938992"/>
          </a:xfrm>
          <a:prstGeom prst="rect">
            <a:avLst/>
          </a:prstGeom>
        </p:spPr>
        <p:txBody>
          <a:bodyPr wrap="square">
            <a:spAutoFit/>
          </a:bodyPr>
          <a:lstStyle/>
          <a:p>
            <a:pPr algn="just"/>
            <a:r>
              <a:rPr lang="es-ES" sz="2400" dirty="0" smtClean="0">
                <a:latin typeface="Trebuchet MS"/>
                <a:cs typeface="Trebuchet MS"/>
              </a:rPr>
              <a:t>“</a:t>
            </a:r>
            <a:r>
              <a:rPr lang="es-ES" sz="2400" dirty="0">
                <a:latin typeface="Trebuchet MS"/>
                <a:cs typeface="Trebuchet MS"/>
              </a:rPr>
              <a:t>La formación de </a:t>
            </a:r>
            <a:r>
              <a:rPr lang="es-ES" sz="2400" dirty="0" err="1">
                <a:latin typeface="Trebuchet MS"/>
                <a:cs typeface="Trebuchet MS"/>
              </a:rPr>
              <a:t>GPs</a:t>
            </a:r>
            <a:r>
              <a:rPr lang="es-ES" sz="2400" dirty="0">
                <a:latin typeface="Trebuchet MS"/>
                <a:cs typeface="Trebuchet MS"/>
              </a:rPr>
              <a:t> como base del esfuerzo cristiano me ha sido presentada por Uno que no puede errar” (Servicio Cristiano, pág. 92)</a:t>
            </a:r>
          </a:p>
          <a:p>
            <a:pPr algn="just"/>
            <a:endParaRPr lang="es-ES" sz="2400" dirty="0">
              <a:latin typeface="Trebuchet MS"/>
              <a:cs typeface="Trebuchet MS"/>
            </a:endParaRPr>
          </a:p>
        </p:txBody>
      </p:sp>
      <p:sp>
        <p:nvSpPr>
          <p:cNvPr id="3" name="CaixaDeTexto 2"/>
          <p:cNvSpPr txBox="1"/>
          <p:nvPr/>
        </p:nvSpPr>
        <p:spPr>
          <a:xfrm>
            <a:off x="104601" y="3573016"/>
            <a:ext cx="771365" cy="1200329"/>
          </a:xfrm>
          <a:prstGeom prst="rect">
            <a:avLst/>
          </a:prstGeom>
          <a:noFill/>
        </p:spPr>
        <p:txBody>
          <a:bodyPr wrap="none" rtlCol="0">
            <a:spAutoFit/>
          </a:bodyPr>
          <a:lstStyle/>
          <a:p>
            <a:r>
              <a:rPr lang="pt-BR" sz="7200" dirty="0" smtClean="0">
                <a:latin typeface="Adobe Garamond Pro Bold" pitchFamily="18" charset="0"/>
              </a:rPr>
              <a:t>B</a:t>
            </a:r>
            <a:endParaRPr lang="pt-BR" sz="7200" dirty="0">
              <a:latin typeface="Adobe Garamond Pro Bold" pitchFamily="18" charset="0"/>
            </a:endParaRPr>
          </a:p>
        </p:txBody>
      </p:sp>
      <p:sp>
        <p:nvSpPr>
          <p:cNvPr id="6" name="Retângulo 5"/>
          <p:cNvSpPr/>
          <p:nvPr/>
        </p:nvSpPr>
        <p:spPr>
          <a:xfrm>
            <a:off x="484673" y="4941168"/>
            <a:ext cx="6120680" cy="1569660"/>
          </a:xfrm>
          <a:prstGeom prst="rect">
            <a:avLst/>
          </a:prstGeom>
        </p:spPr>
        <p:txBody>
          <a:bodyPr wrap="square">
            <a:spAutoFit/>
          </a:bodyPr>
          <a:lstStyle/>
          <a:p>
            <a:pPr algn="just"/>
            <a:r>
              <a:rPr lang="es-ES" sz="2400" dirty="0">
                <a:latin typeface="Trebuchet MS"/>
                <a:cs typeface="Trebuchet MS"/>
              </a:rPr>
              <a:t>En el GP se utilizan los dones y se propicia el compañerismo, dos claves del crecimiento. Pero por sobre  todo  fue  revelado  por UNO que no puede errar.</a:t>
            </a:r>
          </a:p>
        </p:txBody>
      </p:sp>
      <p:sp>
        <p:nvSpPr>
          <p:cNvPr id="8" name="CaixaDeTexto 7"/>
          <p:cNvSpPr txBox="1"/>
          <p:nvPr/>
        </p:nvSpPr>
        <p:spPr>
          <a:xfrm>
            <a:off x="89604" y="1004535"/>
            <a:ext cx="6066572" cy="156966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pt-BR" sz="2400" dirty="0" smtClean="0">
                <a:latin typeface="Trebuchet MS"/>
                <a:cs typeface="Trebuchet MS"/>
              </a:rPr>
              <a:t> </a:t>
            </a:r>
            <a:r>
              <a:rPr lang="es-ES" sz="2400" dirty="0">
                <a:latin typeface="Trebuchet MS"/>
                <a:cs typeface="Trebuchet MS"/>
              </a:rPr>
              <a:t>Los grupos familiares debían ser la </a:t>
            </a:r>
            <a:r>
              <a:rPr lang="es-ES" sz="2400" dirty="0" smtClean="0">
                <a:latin typeface="Trebuchet MS"/>
                <a:cs typeface="Trebuchet MS"/>
              </a:rPr>
              <a:t>	base </a:t>
            </a:r>
            <a:r>
              <a:rPr lang="es-ES" sz="2400" dirty="0">
                <a:latin typeface="Trebuchet MS"/>
                <a:cs typeface="Trebuchet MS"/>
              </a:rPr>
              <a:t>para el crecimiento de la </a:t>
            </a:r>
            <a:r>
              <a:rPr lang="es-ES" sz="2400" dirty="0" smtClean="0">
                <a:latin typeface="Trebuchet MS"/>
                <a:cs typeface="Trebuchet MS"/>
              </a:rPr>
              <a:t>	Iglesia </a:t>
            </a:r>
            <a:r>
              <a:rPr lang="es-ES" sz="2400" dirty="0">
                <a:latin typeface="Trebuchet MS"/>
                <a:cs typeface="Trebuchet MS"/>
              </a:rPr>
              <a:t>Adventista, según Elena de White. </a:t>
            </a:r>
          </a:p>
        </p:txBody>
      </p:sp>
      <p:sp>
        <p:nvSpPr>
          <p:cNvPr id="9" name="CaixaDeTexto 8"/>
          <p:cNvSpPr txBox="1"/>
          <p:nvPr/>
        </p:nvSpPr>
        <p:spPr>
          <a:xfrm>
            <a:off x="39299" y="494090"/>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7</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10993782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839735" y="2924944"/>
            <a:ext cx="6120680" cy="1200329"/>
          </a:xfrm>
          <a:prstGeom prst="rect">
            <a:avLst/>
          </a:prstGeom>
        </p:spPr>
        <p:txBody>
          <a:bodyPr wrap="square">
            <a:spAutoFit/>
          </a:bodyPr>
          <a:lstStyle/>
          <a:p>
            <a:pPr algn="just"/>
            <a:r>
              <a:rPr lang="es-ES" sz="2400" dirty="0">
                <a:latin typeface="Trebuchet MS"/>
                <a:cs typeface="Trebuchet MS"/>
              </a:rPr>
              <a:t>Paul </a:t>
            </a:r>
            <a:r>
              <a:rPr lang="es-ES" sz="2400" dirty="0" err="1">
                <a:latin typeface="Trebuchet MS"/>
                <a:cs typeface="Trebuchet MS"/>
              </a:rPr>
              <a:t>Yonggi</a:t>
            </a:r>
            <a:r>
              <a:rPr lang="es-ES" sz="2400" dirty="0">
                <a:latin typeface="Trebuchet MS"/>
                <a:cs typeface="Trebuchet MS"/>
              </a:rPr>
              <a:t> </a:t>
            </a:r>
            <a:r>
              <a:rPr lang="es-ES" sz="2400" dirty="0" err="1">
                <a:latin typeface="Trebuchet MS"/>
                <a:cs typeface="Trebuchet MS"/>
              </a:rPr>
              <a:t>Cho</a:t>
            </a:r>
            <a:r>
              <a:rPr lang="es-ES" sz="2400" dirty="0">
                <a:latin typeface="Trebuchet MS"/>
                <a:cs typeface="Trebuchet MS"/>
              </a:rPr>
              <a:t>, aplicó este principio de tener los </a:t>
            </a:r>
            <a:r>
              <a:rPr lang="es-ES" sz="2400" dirty="0" err="1">
                <a:latin typeface="Trebuchet MS"/>
                <a:cs typeface="Trebuchet MS"/>
              </a:rPr>
              <a:t>GPs</a:t>
            </a:r>
            <a:r>
              <a:rPr lang="es-ES" sz="2400" dirty="0">
                <a:latin typeface="Trebuchet MS"/>
                <a:cs typeface="Trebuchet MS"/>
              </a:rPr>
              <a:t> como base del crecimiento y desarrolló la iglesia más grande del mundo</a:t>
            </a:r>
            <a:endParaRPr lang="pt-BR" sz="2400" dirty="0">
              <a:latin typeface="Trebuchet MS"/>
              <a:cs typeface="Trebuchet MS"/>
            </a:endParaRPr>
          </a:p>
        </p:txBody>
      </p:sp>
      <p:sp>
        <p:nvSpPr>
          <p:cNvPr id="3" name="CaixaDeTexto 2"/>
          <p:cNvSpPr txBox="1"/>
          <p:nvPr/>
        </p:nvSpPr>
        <p:spPr>
          <a:xfrm>
            <a:off x="74143" y="3140790"/>
            <a:ext cx="821059" cy="1200329"/>
          </a:xfrm>
          <a:prstGeom prst="rect">
            <a:avLst/>
          </a:prstGeom>
          <a:noFill/>
        </p:spPr>
        <p:txBody>
          <a:bodyPr wrap="none" rtlCol="0">
            <a:spAutoFit/>
          </a:bodyPr>
          <a:lstStyle/>
          <a:p>
            <a:r>
              <a:rPr lang="pt-BR" sz="7200" dirty="0" smtClean="0">
                <a:latin typeface="Adobe Garamond Pro Bold" pitchFamily="18" charset="0"/>
              </a:rPr>
              <a:t>C</a:t>
            </a:r>
            <a:endParaRPr lang="pt-BR" sz="7200" dirty="0">
              <a:latin typeface="Adobe Garamond Pro Bold" pitchFamily="18" charset="0"/>
            </a:endParaRPr>
          </a:p>
        </p:txBody>
      </p:sp>
      <p:sp>
        <p:nvSpPr>
          <p:cNvPr id="6" name="Retângulo 5"/>
          <p:cNvSpPr/>
          <p:nvPr/>
        </p:nvSpPr>
        <p:spPr>
          <a:xfrm>
            <a:off x="308101" y="4437112"/>
            <a:ext cx="6620346" cy="2308324"/>
          </a:xfrm>
          <a:prstGeom prst="rect">
            <a:avLst/>
          </a:prstGeom>
        </p:spPr>
        <p:txBody>
          <a:bodyPr wrap="square">
            <a:spAutoFit/>
          </a:bodyPr>
          <a:lstStyle/>
          <a:p>
            <a:pPr algn="just"/>
            <a:r>
              <a:rPr lang="es-ES" sz="2400" dirty="0">
                <a:latin typeface="Trebuchet MS"/>
                <a:cs typeface="Trebuchet MS"/>
              </a:rPr>
              <a:t>En enero de 2001, James </a:t>
            </a:r>
            <a:r>
              <a:rPr lang="es-ES" sz="2400" dirty="0" err="1">
                <a:latin typeface="Trebuchet MS"/>
                <a:cs typeface="Trebuchet MS"/>
              </a:rPr>
              <a:t>Zackrison</a:t>
            </a:r>
            <a:r>
              <a:rPr lang="es-ES" sz="2400" dirty="0">
                <a:latin typeface="Trebuchet MS"/>
                <a:cs typeface="Trebuchet MS"/>
              </a:rPr>
              <a:t> mencionó que el pastor </a:t>
            </a:r>
            <a:r>
              <a:rPr lang="es-ES" sz="2400" dirty="0" err="1">
                <a:latin typeface="Trebuchet MS"/>
                <a:cs typeface="Trebuchet MS"/>
              </a:rPr>
              <a:t>Cho</a:t>
            </a:r>
            <a:r>
              <a:rPr lang="es-ES" sz="2400" dirty="0">
                <a:latin typeface="Trebuchet MS"/>
                <a:cs typeface="Trebuchet MS"/>
              </a:rPr>
              <a:t> se asombraba de que pastores adventistas desearan aprender de </a:t>
            </a:r>
            <a:r>
              <a:rPr lang="es-ES" sz="2400" dirty="0" smtClean="0">
                <a:latin typeface="Trebuchet MS"/>
                <a:cs typeface="Trebuchet MS"/>
              </a:rPr>
              <a:t>él </a:t>
            </a:r>
            <a:r>
              <a:rPr lang="es-ES" sz="2400" dirty="0">
                <a:latin typeface="Trebuchet MS"/>
                <a:cs typeface="Trebuchet MS"/>
              </a:rPr>
              <a:t>a formar grupos y dijo que sus libros de texto son S. Cristiano, O. 	</a:t>
            </a:r>
            <a:r>
              <a:rPr lang="es-ES" sz="2400" dirty="0" smtClean="0">
                <a:latin typeface="Trebuchet MS"/>
                <a:cs typeface="Trebuchet MS"/>
              </a:rPr>
              <a:t>Evangélicos y El </a:t>
            </a:r>
            <a:r>
              <a:rPr lang="es-ES" sz="2400" dirty="0">
                <a:latin typeface="Trebuchet MS"/>
                <a:cs typeface="Trebuchet MS"/>
              </a:rPr>
              <a:t>Evangelismo.</a:t>
            </a:r>
          </a:p>
        </p:txBody>
      </p:sp>
      <p:sp>
        <p:nvSpPr>
          <p:cNvPr id="8" name="CaixaDeTexto 7"/>
          <p:cNvSpPr txBox="1"/>
          <p:nvPr/>
        </p:nvSpPr>
        <p:spPr>
          <a:xfrm>
            <a:off x="89604" y="1004535"/>
            <a:ext cx="6066572" cy="156966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pt-BR" sz="2400" dirty="0" smtClean="0">
                <a:latin typeface="Trebuchet MS"/>
                <a:cs typeface="Trebuchet MS"/>
              </a:rPr>
              <a:t> </a:t>
            </a:r>
            <a:r>
              <a:rPr lang="es-ES" sz="2400" dirty="0">
                <a:latin typeface="Trebuchet MS"/>
                <a:cs typeface="Trebuchet MS"/>
              </a:rPr>
              <a:t>Los grupos familiares debían ser la </a:t>
            </a:r>
            <a:r>
              <a:rPr lang="es-ES" sz="2400" dirty="0" smtClean="0">
                <a:latin typeface="Trebuchet MS"/>
                <a:cs typeface="Trebuchet MS"/>
              </a:rPr>
              <a:t>	base </a:t>
            </a:r>
            <a:r>
              <a:rPr lang="es-ES" sz="2400" dirty="0">
                <a:latin typeface="Trebuchet MS"/>
                <a:cs typeface="Trebuchet MS"/>
              </a:rPr>
              <a:t>para el crecimiento de la </a:t>
            </a:r>
            <a:r>
              <a:rPr lang="es-ES" sz="2400" dirty="0" smtClean="0">
                <a:latin typeface="Trebuchet MS"/>
                <a:cs typeface="Trebuchet MS"/>
              </a:rPr>
              <a:t>	Iglesia </a:t>
            </a:r>
            <a:r>
              <a:rPr lang="es-ES" sz="2400" dirty="0">
                <a:latin typeface="Trebuchet MS"/>
                <a:cs typeface="Trebuchet MS"/>
              </a:rPr>
              <a:t>Adventista, según Elena de White. </a:t>
            </a:r>
          </a:p>
        </p:txBody>
      </p:sp>
      <p:sp>
        <p:nvSpPr>
          <p:cNvPr id="9" name="CaixaDeTexto 8"/>
          <p:cNvSpPr txBox="1"/>
          <p:nvPr/>
        </p:nvSpPr>
        <p:spPr>
          <a:xfrm>
            <a:off x="39299" y="494090"/>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7</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33556431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CaixaDeTexto 6"/>
          <p:cNvSpPr txBox="1"/>
          <p:nvPr/>
        </p:nvSpPr>
        <p:spPr>
          <a:xfrm>
            <a:off x="89604" y="1004535"/>
            <a:ext cx="6066572"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es-ES" sz="2400" dirty="0">
                <a:latin typeface="Trebuchet MS"/>
                <a:cs typeface="Trebuchet MS"/>
              </a:rPr>
              <a:t>Los grupos familiares son la base </a:t>
            </a:r>
            <a:r>
              <a:rPr lang="es-ES" sz="2400" dirty="0" smtClean="0">
                <a:latin typeface="Trebuchet MS"/>
                <a:cs typeface="Trebuchet MS"/>
              </a:rPr>
              <a:t>	para </a:t>
            </a:r>
            <a:r>
              <a:rPr lang="es-ES" sz="2400" dirty="0">
                <a:latin typeface="Trebuchet MS"/>
                <a:cs typeface="Trebuchet MS"/>
              </a:rPr>
              <a:t>el crecimiento de iglesia del Siglo XXI. </a:t>
            </a:r>
          </a:p>
        </p:txBody>
      </p:sp>
      <p:sp>
        <p:nvSpPr>
          <p:cNvPr id="2" name="CaixaDeTexto 1"/>
          <p:cNvSpPr txBox="1"/>
          <p:nvPr/>
        </p:nvSpPr>
        <p:spPr>
          <a:xfrm>
            <a:off x="39299" y="260648"/>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8</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
        <p:nvSpPr>
          <p:cNvPr id="6" name="Retângulo 5"/>
          <p:cNvSpPr/>
          <p:nvPr/>
        </p:nvSpPr>
        <p:spPr>
          <a:xfrm>
            <a:off x="323528" y="3284984"/>
            <a:ext cx="6120680" cy="1938992"/>
          </a:xfrm>
          <a:prstGeom prst="rect">
            <a:avLst/>
          </a:prstGeom>
        </p:spPr>
        <p:txBody>
          <a:bodyPr wrap="square">
            <a:spAutoFit/>
          </a:bodyPr>
          <a:lstStyle/>
          <a:p>
            <a:pPr algn="just"/>
            <a:r>
              <a:rPr lang="es-ES" sz="2400" dirty="0">
                <a:latin typeface="Trebuchet MS"/>
                <a:cs typeface="Trebuchet MS"/>
              </a:rPr>
              <a:t>El fenomenal estudio de </a:t>
            </a:r>
            <a:r>
              <a:rPr lang="es-ES" sz="2400" dirty="0" err="1">
                <a:latin typeface="Trebuchet MS"/>
                <a:cs typeface="Trebuchet MS"/>
              </a:rPr>
              <a:t>Schwarz</a:t>
            </a:r>
            <a:r>
              <a:rPr lang="es-ES" sz="2400" dirty="0">
                <a:latin typeface="Trebuchet MS"/>
                <a:cs typeface="Trebuchet MS"/>
              </a:rPr>
              <a:t> </a:t>
            </a:r>
          </a:p>
          <a:p>
            <a:pPr algn="just"/>
            <a:r>
              <a:rPr lang="es-ES" sz="2400" dirty="0">
                <a:latin typeface="Trebuchet MS"/>
                <a:cs typeface="Trebuchet MS"/>
              </a:rPr>
              <a:t>en 32 países de 5 continentes, </a:t>
            </a:r>
          </a:p>
          <a:p>
            <a:pPr algn="just"/>
            <a:r>
              <a:rPr lang="es-ES" sz="2400" dirty="0">
                <a:latin typeface="Trebuchet MS"/>
                <a:cs typeface="Trebuchet MS"/>
              </a:rPr>
              <a:t>de células es el más importante </a:t>
            </a:r>
          </a:p>
          <a:p>
            <a:pPr algn="just"/>
            <a:r>
              <a:rPr lang="es-ES" sz="2400" dirty="0">
                <a:latin typeface="Trebuchet MS"/>
                <a:cs typeface="Trebuchet MS"/>
              </a:rPr>
              <a:t>principio de crecimiento de </a:t>
            </a:r>
          </a:p>
          <a:p>
            <a:pPr algn="just"/>
            <a:r>
              <a:rPr lang="es-ES" sz="2400" dirty="0">
                <a:latin typeface="Trebuchet MS"/>
                <a:cs typeface="Trebuchet MS"/>
              </a:rPr>
              <a:t>iglesia.</a:t>
            </a:r>
          </a:p>
        </p:txBody>
      </p:sp>
    </p:spTree>
    <p:extLst>
      <p:ext uri="{BB962C8B-B14F-4D97-AF65-F5344CB8AC3E}">
        <p14:creationId xmlns="" xmlns:p14="http://schemas.microsoft.com/office/powerpoint/2010/main" val="222858838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827584" y="2564904"/>
            <a:ext cx="5616624" cy="1200329"/>
          </a:xfrm>
          <a:prstGeom prst="rect">
            <a:avLst/>
          </a:prstGeom>
        </p:spPr>
        <p:txBody>
          <a:bodyPr wrap="square">
            <a:spAutoFit/>
          </a:bodyPr>
          <a:lstStyle/>
          <a:p>
            <a:pPr algn="just"/>
            <a:r>
              <a:rPr lang="es-ES" sz="2400" dirty="0">
                <a:latin typeface="Trebuchet MS"/>
                <a:cs typeface="Trebuchet MS"/>
              </a:rPr>
              <a:t>Fue la base del crecimiento del Distrito </a:t>
            </a:r>
            <a:r>
              <a:rPr lang="es-ES" sz="2400" dirty="0" err="1">
                <a:latin typeface="Trebuchet MS"/>
                <a:cs typeface="Trebuchet MS"/>
              </a:rPr>
              <a:t>Casthañal</a:t>
            </a:r>
            <a:r>
              <a:rPr lang="es-ES" sz="2400" dirty="0">
                <a:latin typeface="Trebuchet MS"/>
                <a:cs typeface="Trebuchet MS"/>
              </a:rPr>
              <a:t>, Estado de Pará, República del Brasil. </a:t>
            </a:r>
          </a:p>
        </p:txBody>
      </p:sp>
      <p:sp>
        <p:nvSpPr>
          <p:cNvPr id="3" name="CaixaDeTexto 2"/>
          <p:cNvSpPr txBox="1"/>
          <p:nvPr/>
        </p:nvSpPr>
        <p:spPr>
          <a:xfrm>
            <a:off x="162017" y="2924944"/>
            <a:ext cx="665567" cy="1015663"/>
          </a:xfrm>
          <a:prstGeom prst="rect">
            <a:avLst/>
          </a:prstGeom>
          <a:noFill/>
        </p:spPr>
        <p:txBody>
          <a:bodyPr wrap="none" rtlCol="0">
            <a:spAutoFit/>
          </a:bodyPr>
          <a:lstStyle/>
          <a:p>
            <a:r>
              <a:rPr lang="pt-BR" sz="6000" dirty="0" smtClean="0">
                <a:latin typeface="Adobe Garamond Pro Bold" pitchFamily="18" charset="0"/>
              </a:rPr>
              <a:t>A</a:t>
            </a:r>
            <a:endParaRPr lang="pt-BR" sz="6000" dirty="0">
              <a:latin typeface="Adobe Garamond Pro Bold" pitchFamily="18" charset="0"/>
            </a:endParaRPr>
          </a:p>
        </p:txBody>
      </p:sp>
      <p:sp>
        <p:nvSpPr>
          <p:cNvPr id="8" name="Retângulo 7"/>
          <p:cNvSpPr/>
          <p:nvPr/>
        </p:nvSpPr>
        <p:spPr>
          <a:xfrm>
            <a:off x="308393" y="3940607"/>
            <a:ext cx="6417662" cy="2677656"/>
          </a:xfrm>
          <a:prstGeom prst="rect">
            <a:avLst/>
          </a:prstGeom>
        </p:spPr>
        <p:txBody>
          <a:bodyPr wrap="square">
            <a:spAutoFit/>
          </a:bodyPr>
          <a:lstStyle/>
          <a:p>
            <a:pPr algn="just"/>
            <a:r>
              <a:rPr lang="es-ES" sz="2400" dirty="0">
                <a:latin typeface="Trebuchet MS"/>
                <a:cs typeface="Trebuchet MS"/>
              </a:rPr>
              <a:t>Al inicio fueron 77 </a:t>
            </a:r>
            <a:r>
              <a:rPr lang="es-ES" sz="2400" dirty="0" err="1">
                <a:latin typeface="Trebuchet MS"/>
                <a:cs typeface="Trebuchet MS"/>
              </a:rPr>
              <a:t>GPs</a:t>
            </a:r>
            <a:r>
              <a:rPr lang="es-ES" sz="2400" dirty="0">
                <a:latin typeface="Trebuchet MS"/>
                <a:cs typeface="Trebuchet MS"/>
              </a:rPr>
              <a:t> y a partir del 2000 se organizaron 77 </a:t>
            </a:r>
            <a:r>
              <a:rPr lang="es-ES" sz="2400" dirty="0" err="1">
                <a:latin typeface="Trebuchet MS"/>
                <a:cs typeface="Trebuchet MS"/>
              </a:rPr>
              <a:t>GPs</a:t>
            </a:r>
            <a:r>
              <a:rPr lang="es-ES" sz="2400" dirty="0">
                <a:latin typeface="Trebuchet MS"/>
                <a:cs typeface="Trebuchet MS"/>
              </a:rPr>
              <a:t> más y en 2001 se organizaron 7 campañas de evangelización y se bautizaron 2700 personas organizándose 7 iglesias nuevas. Se minimizó obstáculos, liberando varias car</a:t>
            </a:r>
            <a:r>
              <a:rPr lang="en-US" sz="2400" dirty="0">
                <a:latin typeface="Trebuchet MS"/>
                <a:cs typeface="Trebuchet MS"/>
              </a:rPr>
              <a:t>á</a:t>
            </a:r>
            <a:r>
              <a:rPr lang="es-ES" sz="2400" dirty="0" err="1">
                <a:latin typeface="Trebuchet MS"/>
                <a:cs typeface="Trebuchet MS"/>
              </a:rPr>
              <a:t>cterísticas</a:t>
            </a:r>
            <a:r>
              <a:rPr lang="es-ES" sz="2400" dirty="0">
                <a:latin typeface="Trebuchet MS"/>
                <a:cs typeface="Trebuchet MS"/>
              </a:rPr>
              <a:t> de crecimiento.</a:t>
            </a:r>
          </a:p>
        </p:txBody>
      </p:sp>
      <p:sp>
        <p:nvSpPr>
          <p:cNvPr id="9" name="CaixaDeTexto 8"/>
          <p:cNvSpPr txBox="1"/>
          <p:nvPr/>
        </p:nvSpPr>
        <p:spPr>
          <a:xfrm>
            <a:off x="89604" y="1004535"/>
            <a:ext cx="6066572"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es-ES" sz="2400" dirty="0">
                <a:latin typeface="Trebuchet MS"/>
                <a:cs typeface="Trebuchet MS"/>
              </a:rPr>
              <a:t>Los grupos familiares son la base </a:t>
            </a:r>
            <a:r>
              <a:rPr lang="es-ES" sz="2400" dirty="0" smtClean="0">
                <a:latin typeface="Trebuchet MS"/>
                <a:cs typeface="Trebuchet MS"/>
              </a:rPr>
              <a:t>	para </a:t>
            </a:r>
            <a:r>
              <a:rPr lang="es-ES" sz="2400" dirty="0">
                <a:latin typeface="Trebuchet MS"/>
                <a:cs typeface="Trebuchet MS"/>
              </a:rPr>
              <a:t>el crecimiento de iglesia del Siglo XXI. </a:t>
            </a:r>
          </a:p>
        </p:txBody>
      </p:sp>
      <p:sp>
        <p:nvSpPr>
          <p:cNvPr id="10" name="CaixaDeTexto 9"/>
          <p:cNvSpPr txBox="1"/>
          <p:nvPr/>
        </p:nvSpPr>
        <p:spPr>
          <a:xfrm>
            <a:off x="39299" y="260648"/>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8</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29425491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827584" y="2564904"/>
            <a:ext cx="5616624" cy="830997"/>
          </a:xfrm>
          <a:prstGeom prst="rect">
            <a:avLst/>
          </a:prstGeom>
        </p:spPr>
        <p:txBody>
          <a:bodyPr wrap="square">
            <a:spAutoFit/>
          </a:bodyPr>
          <a:lstStyle/>
          <a:p>
            <a:pPr algn="just"/>
            <a:r>
              <a:rPr lang="es-ES" sz="2400" dirty="0" smtClean="0">
                <a:latin typeface="Trebuchet MS"/>
                <a:cs typeface="Trebuchet MS"/>
              </a:rPr>
              <a:t>Walter </a:t>
            </a:r>
            <a:r>
              <a:rPr lang="es-ES" sz="2400" dirty="0" err="1">
                <a:latin typeface="Trebuchet MS"/>
                <a:cs typeface="Trebuchet MS"/>
              </a:rPr>
              <a:t>Lehoux</a:t>
            </a:r>
            <a:r>
              <a:rPr lang="es-ES" sz="2400" dirty="0">
                <a:latin typeface="Trebuchet MS"/>
                <a:cs typeface="Trebuchet MS"/>
              </a:rPr>
              <a:t> tuvo </a:t>
            </a:r>
            <a:r>
              <a:rPr lang="es-ES" sz="2400" dirty="0" err="1">
                <a:latin typeface="Trebuchet MS"/>
                <a:cs typeface="Trebuchet MS"/>
              </a:rPr>
              <a:t>GPs</a:t>
            </a:r>
            <a:r>
              <a:rPr lang="es-ES" sz="2400" dirty="0">
                <a:latin typeface="Trebuchet MS"/>
                <a:cs typeface="Trebuchet MS"/>
              </a:rPr>
              <a:t> como base del crecimiento</a:t>
            </a:r>
          </a:p>
        </p:txBody>
      </p:sp>
      <p:sp>
        <p:nvSpPr>
          <p:cNvPr id="3" name="CaixaDeTexto 2"/>
          <p:cNvSpPr txBox="1"/>
          <p:nvPr/>
        </p:nvSpPr>
        <p:spPr>
          <a:xfrm>
            <a:off x="127959" y="2472570"/>
            <a:ext cx="673582" cy="1015663"/>
          </a:xfrm>
          <a:prstGeom prst="rect">
            <a:avLst/>
          </a:prstGeom>
          <a:noFill/>
        </p:spPr>
        <p:txBody>
          <a:bodyPr wrap="none" rtlCol="0">
            <a:spAutoFit/>
          </a:bodyPr>
          <a:lstStyle/>
          <a:p>
            <a:r>
              <a:rPr lang="pt-BR" sz="6000" dirty="0" smtClean="0">
                <a:latin typeface="Adobe Garamond Pro Bold" pitchFamily="18" charset="0"/>
              </a:rPr>
              <a:t>B</a:t>
            </a:r>
            <a:endParaRPr lang="pt-BR" sz="6000" dirty="0">
              <a:latin typeface="Adobe Garamond Pro Bold" pitchFamily="18" charset="0"/>
            </a:endParaRPr>
          </a:p>
        </p:txBody>
      </p:sp>
      <p:sp>
        <p:nvSpPr>
          <p:cNvPr id="8" name="Retângulo 7"/>
          <p:cNvSpPr/>
          <p:nvPr/>
        </p:nvSpPr>
        <p:spPr>
          <a:xfrm>
            <a:off x="308393" y="3488233"/>
            <a:ext cx="6417662" cy="1200329"/>
          </a:xfrm>
          <a:prstGeom prst="rect">
            <a:avLst/>
          </a:prstGeom>
        </p:spPr>
        <p:txBody>
          <a:bodyPr wrap="square">
            <a:spAutoFit/>
          </a:bodyPr>
          <a:lstStyle/>
          <a:p>
            <a:pPr algn="just"/>
            <a:r>
              <a:rPr lang="es-ES" sz="2400" dirty="0">
                <a:latin typeface="Trebuchet MS"/>
                <a:cs typeface="Trebuchet MS"/>
              </a:rPr>
              <a:t>En el Distrito de San Nicolás, prov. </a:t>
            </a:r>
            <a:r>
              <a:rPr lang="es-ES" sz="2400" dirty="0" smtClean="0">
                <a:latin typeface="Trebuchet MS"/>
                <a:cs typeface="Trebuchet MS"/>
              </a:rPr>
              <a:t>de </a:t>
            </a:r>
            <a:r>
              <a:rPr lang="es-ES" sz="2400" dirty="0">
                <a:latin typeface="Trebuchet MS"/>
                <a:cs typeface="Trebuchet MS"/>
              </a:rPr>
              <a:t>Buenos Aires. En Semana Santa </a:t>
            </a:r>
            <a:r>
              <a:rPr lang="es-ES" sz="2400" dirty="0" smtClean="0">
                <a:latin typeface="Trebuchet MS"/>
                <a:cs typeface="Trebuchet MS"/>
              </a:rPr>
              <a:t>2001,lanzó </a:t>
            </a:r>
            <a:r>
              <a:rPr lang="es-ES" sz="2400" dirty="0">
                <a:latin typeface="Trebuchet MS"/>
                <a:cs typeface="Trebuchet MS"/>
              </a:rPr>
              <a:t>el plan con 31 </a:t>
            </a:r>
            <a:r>
              <a:rPr lang="es-ES" sz="2400" dirty="0" err="1">
                <a:latin typeface="Trebuchet MS"/>
                <a:cs typeface="Trebuchet MS"/>
              </a:rPr>
              <a:t>GPs</a:t>
            </a:r>
            <a:r>
              <a:rPr lang="es-ES" sz="2400" dirty="0">
                <a:latin typeface="Trebuchet MS"/>
                <a:cs typeface="Trebuchet MS"/>
              </a:rPr>
              <a:t> y finalizó el año con 45 GP.</a:t>
            </a:r>
          </a:p>
        </p:txBody>
      </p:sp>
      <p:sp>
        <p:nvSpPr>
          <p:cNvPr id="9" name="Retângulo 8"/>
          <p:cNvSpPr/>
          <p:nvPr/>
        </p:nvSpPr>
        <p:spPr>
          <a:xfrm>
            <a:off x="304560" y="5171708"/>
            <a:ext cx="6417662" cy="1200329"/>
          </a:xfrm>
          <a:prstGeom prst="rect">
            <a:avLst/>
          </a:prstGeom>
        </p:spPr>
        <p:txBody>
          <a:bodyPr wrap="square">
            <a:spAutoFit/>
          </a:bodyPr>
          <a:lstStyle/>
          <a:p>
            <a:pPr algn="just"/>
            <a:r>
              <a:rPr lang="es-ES" sz="2400" dirty="0">
                <a:latin typeface="Trebuchet MS"/>
                <a:cs typeface="Trebuchet MS"/>
              </a:rPr>
              <a:t>El mismo plan lo llevó al Distrito de </a:t>
            </a:r>
            <a:r>
              <a:rPr lang="es-ES" sz="2400" dirty="0" smtClean="0">
                <a:latin typeface="Trebuchet MS"/>
                <a:cs typeface="Trebuchet MS"/>
              </a:rPr>
              <a:t>Almagro</a:t>
            </a:r>
            <a:r>
              <a:rPr lang="es-ES" sz="2400" dirty="0">
                <a:latin typeface="Trebuchet MS"/>
                <a:cs typeface="Trebuchet MS"/>
              </a:rPr>
              <a:t>, en Capital Federal, y </a:t>
            </a:r>
            <a:r>
              <a:rPr lang="es-ES" sz="2400" dirty="0" smtClean="0">
                <a:latin typeface="Trebuchet MS"/>
                <a:cs typeface="Trebuchet MS"/>
              </a:rPr>
              <a:t>logró </a:t>
            </a:r>
            <a:r>
              <a:rPr lang="es-ES" sz="2400" dirty="0">
                <a:latin typeface="Trebuchet MS"/>
                <a:cs typeface="Trebuchet MS"/>
              </a:rPr>
              <a:t>tener 50 </a:t>
            </a:r>
            <a:r>
              <a:rPr lang="es-ES" sz="2400" dirty="0" err="1">
                <a:latin typeface="Trebuchet MS"/>
                <a:cs typeface="Trebuchet MS"/>
              </a:rPr>
              <a:t>GPs</a:t>
            </a:r>
            <a:r>
              <a:rPr lang="es-ES" sz="2400" dirty="0">
                <a:latin typeface="Trebuchet MS"/>
                <a:cs typeface="Trebuchet MS"/>
              </a:rPr>
              <a:t>, llegando a plantar nuevas iglesias.</a:t>
            </a:r>
          </a:p>
        </p:txBody>
      </p:sp>
      <p:sp>
        <p:nvSpPr>
          <p:cNvPr id="10" name="CaixaDeTexto 9"/>
          <p:cNvSpPr txBox="1"/>
          <p:nvPr/>
        </p:nvSpPr>
        <p:spPr>
          <a:xfrm>
            <a:off x="89604" y="1004535"/>
            <a:ext cx="6066572"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es-ES" sz="2400" dirty="0">
                <a:latin typeface="Trebuchet MS"/>
                <a:cs typeface="Trebuchet MS"/>
              </a:rPr>
              <a:t>Los grupos familiares son la base </a:t>
            </a:r>
            <a:r>
              <a:rPr lang="es-ES" sz="2400" dirty="0" smtClean="0">
                <a:latin typeface="Trebuchet MS"/>
                <a:cs typeface="Trebuchet MS"/>
              </a:rPr>
              <a:t>	para </a:t>
            </a:r>
            <a:r>
              <a:rPr lang="es-ES" sz="2400" dirty="0">
                <a:latin typeface="Trebuchet MS"/>
                <a:cs typeface="Trebuchet MS"/>
              </a:rPr>
              <a:t>el crecimiento de iglesia del Siglo XXI. </a:t>
            </a:r>
          </a:p>
        </p:txBody>
      </p:sp>
      <p:sp>
        <p:nvSpPr>
          <p:cNvPr id="11" name="CaixaDeTexto 10"/>
          <p:cNvSpPr txBox="1"/>
          <p:nvPr/>
        </p:nvSpPr>
        <p:spPr>
          <a:xfrm>
            <a:off x="39299" y="260648"/>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8</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40089433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827584" y="2564904"/>
            <a:ext cx="5616624" cy="2308324"/>
          </a:xfrm>
          <a:prstGeom prst="rect">
            <a:avLst/>
          </a:prstGeom>
        </p:spPr>
        <p:txBody>
          <a:bodyPr wrap="square">
            <a:spAutoFit/>
          </a:bodyPr>
          <a:lstStyle/>
          <a:p>
            <a:pPr algn="just"/>
            <a:r>
              <a:rPr lang="es-ES" sz="2400" dirty="0">
                <a:latin typeface="Trebuchet MS"/>
                <a:cs typeface="Trebuchet MS"/>
              </a:rPr>
              <a:t>Uno de los últimos estudios de la IASD ha demostrado que las iglesias crecientes tienen dos características: tienen servicios múltiples a la comunidad y 	realizan el evangelismo tradicional. </a:t>
            </a:r>
          </a:p>
        </p:txBody>
      </p:sp>
      <p:sp>
        <p:nvSpPr>
          <p:cNvPr id="3" name="CaixaDeTexto 2"/>
          <p:cNvSpPr txBox="1"/>
          <p:nvPr/>
        </p:nvSpPr>
        <p:spPr>
          <a:xfrm>
            <a:off x="112324" y="3645024"/>
            <a:ext cx="715260" cy="1015663"/>
          </a:xfrm>
          <a:prstGeom prst="rect">
            <a:avLst/>
          </a:prstGeom>
          <a:noFill/>
        </p:spPr>
        <p:txBody>
          <a:bodyPr wrap="none" rtlCol="0">
            <a:spAutoFit/>
          </a:bodyPr>
          <a:lstStyle/>
          <a:p>
            <a:r>
              <a:rPr lang="pt-BR" sz="6000" dirty="0" smtClean="0">
                <a:latin typeface="Adobe Garamond Pro Bold" pitchFamily="18" charset="0"/>
              </a:rPr>
              <a:t>C</a:t>
            </a:r>
            <a:endParaRPr lang="pt-BR" sz="6000" dirty="0">
              <a:latin typeface="Adobe Garamond Pro Bold" pitchFamily="18" charset="0"/>
            </a:endParaRPr>
          </a:p>
        </p:txBody>
      </p:sp>
      <p:sp>
        <p:nvSpPr>
          <p:cNvPr id="8" name="Retângulo 7"/>
          <p:cNvSpPr/>
          <p:nvPr/>
        </p:nvSpPr>
        <p:spPr>
          <a:xfrm>
            <a:off x="304898" y="5013176"/>
            <a:ext cx="6417662" cy="1569660"/>
          </a:xfrm>
          <a:prstGeom prst="rect">
            <a:avLst/>
          </a:prstGeom>
        </p:spPr>
        <p:txBody>
          <a:bodyPr wrap="square">
            <a:spAutoFit/>
          </a:bodyPr>
          <a:lstStyle/>
          <a:p>
            <a:pPr algn="just"/>
            <a:r>
              <a:rPr lang="es-ES" sz="2400" dirty="0">
                <a:latin typeface="Trebuchet MS"/>
                <a:cs typeface="Trebuchet MS"/>
              </a:rPr>
              <a:t>El ministerio integral es el principal factor de crecimiento. Teniendo como  base una diversidad de grupos y servicios de adoración alternativos.</a:t>
            </a:r>
            <a:endParaRPr lang="pt-BR" sz="2400" dirty="0">
              <a:latin typeface="Trebuchet MS"/>
              <a:cs typeface="Trebuchet MS"/>
            </a:endParaRPr>
          </a:p>
        </p:txBody>
      </p:sp>
      <p:sp>
        <p:nvSpPr>
          <p:cNvPr id="9" name="CaixaDeTexto 8"/>
          <p:cNvSpPr txBox="1"/>
          <p:nvPr/>
        </p:nvSpPr>
        <p:spPr>
          <a:xfrm>
            <a:off x="89604" y="1004535"/>
            <a:ext cx="6066572"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es-ES" sz="2400" dirty="0">
                <a:latin typeface="Trebuchet MS"/>
                <a:cs typeface="Trebuchet MS"/>
              </a:rPr>
              <a:t>Los grupos familiares son la base </a:t>
            </a:r>
            <a:r>
              <a:rPr lang="es-ES" sz="2400" dirty="0" smtClean="0">
                <a:latin typeface="Trebuchet MS"/>
                <a:cs typeface="Trebuchet MS"/>
              </a:rPr>
              <a:t>	para </a:t>
            </a:r>
            <a:r>
              <a:rPr lang="es-ES" sz="2400" dirty="0">
                <a:latin typeface="Trebuchet MS"/>
                <a:cs typeface="Trebuchet MS"/>
              </a:rPr>
              <a:t>el crecimiento de iglesia del Siglo XXI. </a:t>
            </a:r>
          </a:p>
        </p:txBody>
      </p:sp>
      <p:sp>
        <p:nvSpPr>
          <p:cNvPr id="10" name="CaixaDeTexto 9"/>
          <p:cNvSpPr txBox="1"/>
          <p:nvPr/>
        </p:nvSpPr>
        <p:spPr>
          <a:xfrm>
            <a:off x="39299" y="260648"/>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8</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2673792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68033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sz="4000" b="1" dirty="0">
                <a:solidFill>
                  <a:schemeClr val="bg1"/>
                </a:solidFill>
                <a:effectLst>
                  <a:outerShdw blurRad="38100" dist="38100" dir="2700000" algn="tl">
                    <a:srgbClr val="000000">
                      <a:alpha val="43137"/>
                    </a:srgbClr>
                  </a:outerShdw>
                </a:effectLst>
                <a:latin typeface="Trebuchet MS"/>
                <a:cs typeface="Trebuchet MS"/>
              </a:rPr>
              <a:t>CONCLUSION</a:t>
            </a:r>
          </a:p>
        </p:txBody>
      </p:sp>
    </p:spTree>
    <p:extLst>
      <p:ext uri="{BB962C8B-B14F-4D97-AF65-F5344CB8AC3E}">
        <p14:creationId xmlns="" xmlns:p14="http://schemas.microsoft.com/office/powerpoint/2010/main" val="216604311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Retângulo 5"/>
          <p:cNvSpPr/>
          <p:nvPr/>
        </p:nvSpPr>
        <p:spPr>
          <a:xfrm>
            <a:off x="251520" y="980728"/>
            <a:ext cx="5616624" cy="1384995"/>
          </a:xfrm>
          <a:prstGeom prst="rect">
            <a:avLst/>
          </a:prstGeom>
        </p:spPr>
        <p:txBody>
          <a:bodyPr wrap="square">
            <a:spAutoFit/>
          </a:bodyPr>
          <a:lstStyle/>
          <a:p>
            <a:pPr algn="ctr"/>
            <a:r>
              <a:rPr lang="es-ES" sz="2800" b="1" dirty="0">
                <a:latin typeface="Trebuchet MS"/>
                <a:cs typeface="Trebuchet MS"/>
              </a:rPr>
              <a:t>“En su sabiduría, Dios, creó al ser humano con un sentido de multiplicación y crecimiento”. </a:t>
            </a:r>
          </a:p>
        </p:txBody>
      </p:sp>
      <p:sp>
        <p:nvSpPr>
          <p:cNvPr id="4" name="Retângulo 3"/>
          <p:cNvSpPr/>
          <p:nvPr/>
        </p:nvSpPr>
        <p:spPr>
          <a:xfrm>
            <a:off x="827584" y="2708920"/>
            <a:ext cx="5832648"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1313" indent="-341313" algn="r"/>
            <a:r>
              <a:rPr lang="es-ES" sz="2400" dirty="0">
                <a:latin typeface="Trebuchet MS"/>
                <a:cs typeface="Trebuchet MS"/>
              </a:rPr>
              <a:t>Fue la base en el Edén, también en la misión de la familia de Abraham. Fue la base para mantener a su pueblo en el desierto y para sobrevivir en el cautiverio babilónico.</a:t>
            </a:r>
          </a:p>
        </p:txBody>
      </p:sp>
      <p:sp>
        <p:nvSpPr>
          <p:cNvPr id="5" name="CaixaDeTexto 4"/>
          <p:cNvSpPr txBox="1"/>
          <p:nvPr/>
        </p:nvSpPr>
        <p:spPr>
          <a:xfrm>
            <a:off x="93654" y="2132856"/>
            <a:ext cx="1511952" cy="3154710"/>
          </a:xfrm>
          <a:prstGeom prst="rect">
            <a:avLst/>
          </a:prstGeom>
          <a:noFill/>
        </p:spPr>
        <p:txBody>
          <a:bodyPr wrap="none" rtlCol="0">
            <a:spAutoFit/>
          </a:bodyPr>
          <a:lstStyle/>
          <a:p>
            <a:r>
              <a:rPr lang="pt-BR" sz="19900" dirty="0" smtClean="0">
                <a:solidFill>
                  <a:srgbClr val="00B050"/>
                </a:solidFill>
                <a:effectLst>
                  <a:outerShdw blurRad="38100" dist="38100" dir="2700000" algn="tl">
                    <a:srgbClr val="000000"/>
                  </a:outerShdw>
                </a:effectLst>
                <a:latin typeface="Adobe Garamond Pro Bold" pitchFamily="18" charset="0"/>
              </a:rPr>
              <a:t>1</a:t>
            </a:r>
            <a:endParaRPr lang="pt-BR" sz="19900" dirty="0">
              <a:solidFill>
                <a:srgbClr val="00B050"/>
              </a:solidFill>
              <a:effectLst>
                <a:outerShdw blurRad="38100" dist="38100" dir="2700000" algn="tl">
                  <a:srgbClr val="000000"/>
                </a:outerShdw>
              </a:effectLst>
              <a:latin typeface="Adobe Garamond Pro Bold" pitchFamily="18" charset="0"/>
            </a:endParaRPr>
          </a:p>
        </p:txBody>
      </p:sp>
    </p:spTree>
    <p:extLst>
      <p:ext uri="{BB962C8B-B14F-4D97-AF65-F5344CB8AC3E}">
        <p14:creationId xmlns="" xmlns:p14="http://schemas.microsoft.com/office/powerpoint/2010/main" val="334199862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849630" y="1484784"/>
            <a:ext cx="5832648" cy="193899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1313" indent="-341313" algn="r"/>
            <a:r>
              <a:rPr lang="pt-BR" sz="2400" dirty="0" smtClean="0">
                <a:latin typeface="Trebuchet MS"/>
                <a:cs typeface="Trebuchet MS"/>
              </a:rPr>
              <a:t>	</a:t>
            </a:r>
            <a:r>
              <a:rPr lang="es-ES" sz="2400" dirty="0">
                <a:latin typeface="Trebuchet MS"/>
                <a:cs typeface="Trebuchet MS"/>
              </a:rPr>
              <a:t>Fue la base para mantener la cultura </a:t>
            </a:r>
            <a:r>
              <a:rPr lang="es-ES" sz="2400" dirty="0" smtClean="0">
                <a:latin typeface="Trebuchet MS"/>
                <a:cs typeface="Trebuchet MS"/>
              </a:rPr>
              <a:t>	judía </a:t>
            </a:r>
            <a:r>
              <a:rPr lang="es-ES" sz="2400" dirty="0">
                <a:latin typeface="Trebuchet MS"/>
                <a:cs typeface="Trebuchet MS"/>
              </a:rPr>
              <a:t>por medio de las sinagogas y fue la base para el desarrollo de la iglesia primitiva y el origen de la iglesia adventista.</a:t>
            </a:r>
          </a:p>
        </p:txBody>
      </p:sp>
      <p:sp>
        <p:nvSpPr>
          <p:cNvPr id="5" name="CaixaDeTexto 4"/>
          <p:cNvSpPr txBox="1"/>
          <p:nvPr/>
        </p:nvSpPr>
        <p:spPr>
          <a:xfrm>
            <a:off x="115700" y="908720"/>
            <a:ext cx="1511952" cy="3154710"/>
          </a:xfrm>
          <a:prstGeom prst="rect">
            <a:avLst/>
          </a:prstGeom>
          <a:noFill/>
        </p:spPr>
        <p:txBody>
          <a:bodyPr wrap="none" rtlCol="0">
            <a:spAutoFit/>
          </a:bodyPr>
          <a:lstStyle/>
          <a:p>
            <a:r>
              <a:rPr lang="pt-BR" sz="19900" dirty="0" smtClean="0">
                <a:solidFill>
                  <a:srgbClr val="00B050"/>
                </a:solidFill>
                <a:effectLst>
                  <a:outerShdw blurRad="38100" dist="38100" dir="2700000" algn="tl">
                    <a:srgbClr val="000000"/>
                  </a:outerShdw>
                </a:effectLst>
                <a:latin typeface="Adobe Garamond Pro Bold" pitchFamily="18" charset="0"/>
              </a:rPr>
              <a:t>2</a:t>
            </a:r>
            <a:endParaRPr lang="pt-BR" sz="19900" dirty="0">
              <a:solidFill>
                <a:srgbClr val="00B050"/>
              </a:solidFill>
              <a:effectLst>
                <a:outerShdw blurRad="38100" dist="38100" dir="2700000" algn="tl">
                  <a:srgbClr val="000000"/>
                </a:outerShdw>
              </a:effectLst>
              <a:latin typeface="Adobe Garamond Pro Bold" pitchFamily="18" charset="0"/>
            </a:endParaRPr>
          </a:p>
        </p:txBody>
      </p:sp>
      <p:sp>
        <p:nvSpPr>
          <p:cNvPr id="2" name="Retângulo 1"/>
          <p:cNvSpPr/>
          <p:nvPr/>
        </p:nvSpPr>
        <p:spPr>
          <a:xfrm>
            <a:off x="1627652" y="4509120"/>
            <a:ext cx="4572000" cy="1569660"/>
          </a:xfrm>
          <a:prstGeom prst="rect">
            <a:avLst/>
          </a:prstGeom>
        </p:spPr>
        <p:txBody>
          <a:bodyPr>
            <a:spAutoFit/>
          </a:bodyPr>
          <a:lstStyle/>
          <a:p>
            <a:pPr marL="7938" indent="-7938" algn="ctr"/>
            <a:r>
              <a:rPr lang="es-ES" sz="2400" dirty="0">
                <a:latin typeface="Trebuchet MS"/>
                <a:cs typeface="Trebuchet MS"/>
              </a:rPr>
              <a:t>Hoy son la base para crecimiento en todo </a:t>
            </a:r>
            <a:r>
              <a:rPr lang="es-ES" sz="2400" dirty="0" smtClean="0">
                <a:latin typeface="Trebuchet MS"/>
                <a:cs typeface="Trebuchet MS"/>
              </a:rPr>
              <a:t>el mundo</a:t>
            </a:r>
            <a:r>
              <a:rPr lang="es-ES" sz="2400" dirty="0">
                <a:latin typeface="Trebuchet MS"/>
                <a:cs typeface="Trebuchet MS"/>
              </a:rPr>
              <a:t>, probados por </a:t>
            </a:r>
            <a:r>
              <a:rPr lang="es-ES" sz="2400" dirty="0" smtClean="0">
                <a:latin typeface="Trebuchet MS"/>
                <a:cs typeface="Trebuchet MS"/>
              </a:rPr>
              <a:t>estudios </a:t>
            </a:r>
            <a:r>
              <a:rPr lang="es-ES" sz="2400" dirty="0">
                <a:latin typeface="Trebuchet MS"/>
                <a:cs typeface="Trebuchet MS"/>
              </a:rPr>
              <a:t>en </a:t>
            </a:r>
            <a:r>
              <a:rPr lang="es-ES" sz="2400" dirty="0" smtClean="0">
                <a:latin typeface="Trebuchet MS"/>
                <a:cs typeface="Trebuchet MS"/>
              </a:rPr>
              <a:t>diversas iglesias</a:t>
            </a:r>
            <a:r>
              <a:rPr lang="es-ES" sz="2400" dirty="0">
                <a:latin typeface="Trebuchet MS"/>
                <a:cs typeface="Trebuchet MS"/>
              </a:rPr>
              <a:t>. </a:t>
            </a:r>
          </a:p>
        </p:txBody>
      </p:sp>
    </p:spTree>
    <p:extLst>
      <p:ext uri="{BB962C8B-B14F-4D97-AF65-F5344CB8AC3E}">
        <p14:creationId xmlns="" xmlns:p14="http://schemas.microsoft.com/office/powerpoint/2010/main" val="16968888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849630" y="1484784"/>
            <a:ext cx="5832648" cy="341632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1313" indent="-341313" algn="r"/>
            <a:r>
              <a:rPr lang="pt-BR" sz="2400" dirty="0" smtClean="0">
                <a:latin typeface="Trebuchet MS"/>
                <a:cs typeface="Trebuchet MS"/>
              </a:rPr>
              <a:t>	</a:t>
            </a:r>
            <a:r>
              <a:rPr lang="es-ES" sz="2400" dirty="0">
                <a:latin typeface="Trebuchet MS"/>
                <a:cs typeface="Trebuchet MS"/>
              </a:rPr>
              <a:t>Los </a:t>
            </a:r>
            <a:r>
              <a:rPr lang="es-ES" sz="2400" dirty="0" err="1">
                <a:latin typeface="Trebuchet MS"/>
                <a:cs typeface="Trebuchet MS"/>
              </a:rPr>
              <a:t>GPs</a:t>
            </a:r>
            <a:r>
              <a:rPr lang="es-ES" sz="2400" dirty="0">
                <a:latin typeface="Trebuchet MS"/>
                <a:cs typeface="Trebuchet MS"/>
              </a:rPr>
              <a:t> son el fundamento del 	crecimiento porque desarrollan los 	dones, los ministerios y el crecimiento: allí en forma natural, se eleva la espiritualidad, se preparan los líderes y son la base para la fundación 	de iglesias, que es “el método de evangelizar más efectivo que hay 	debajo del cielo”</a:t>
            </a:r>
          </a:p>
        </p:txBody>
      </p:sp>
      <p:sp>
        <p:nvSpPr>
          <p:cNvPr id="5" name="CaixaDeTexto 4"/>
          <p:cNvSpPr txBox="1"/>
          <p:nvPr/>
        </p:nvSpPr>
        <p:spPr>
          <a:xfrm>
            <a:off x="87536" y="1484784"/>
            <a:ext cx="1511952" cy="3154710"/>
          </a:xfrm>
          <a:prstGeom prst="rect">
            <a:avLst/>
          </a:prstGeom>
          <a:noFill/>
        </p:spPr>
        <p:txBody>
          <a:bodyPr wrap="none" rtlCol="0">
            <a:spAutoFit/>
          </a:bodyPr>
          <a:lstStyle/>
          <a:p>
            <a:r>
              <a:rPr lang="pt-BR" sz="19900" dirty="0" smtClean="0">
                <a:solidFill>
                  <a:srgbClr val="00B050"/>
                </a:solidFill>
                <a:effectLst>
                  <a:outerShdw blurRad="38100" dist="38100" dir="2700000" algn="tl">
                    <a:srgbClr val="000000"/>
                  </a:outerShdw>
                </a:effectLst>
                <a:latin typeface="Adobe Garamond Pro Bold" pitchFamily="18" charset="0"/>
              </a:rPr>
              <a:t>3</a:t>
            </a:r>
            <a:endParaRPr lang="pt-BR" sz="19900" dirty="0">
              <a:solidFill>
                <a:srgbClr val="00B050"/>
              </a:solidFill>
              <a:effectLst>
                <a:outerShdw blurRad="38100" dist="38100" dir="2700000" algn="tl">
                  <a:srgbClr val="000000"/>
                </a:outerShdw>
              </a:effectLst>
              <a:latin typeface="Adobe Garamond Pro Bold" pitchFamily="18" charset="0"/>
            </a:endParaRPr>
          </a:p>
        </p:txBody>
      </p:sp>
    </p:spTree>
    <p:extLst>
      <p:ext uri="{BB962C8B-B14F-4D97-AF65-F5344CB8AC3E}">
        <p14:creationId xmlns="" xmlns:p14="http://schemas.microsoft.com/office/powerpoint/2010/main" val="32147263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Retângulo 3"/>
          <p:cNvSpPr/>
          <p:nvPr/>
        </p:nvSpPr>
        <p:spPr>
          <a:xfrm>
            <a:off x="546448" y="1844824"/>
            <a:ext cx="3960440" cy="3108543"/>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marL="341313" indent="-341313" algn="ctr"/>
            <a:r>
              <a:rPr lang="pt-BR" sz="2800" b="1" dirty="0" smtClean="0">
                <a:latin typeface="Trebuchet MS"/>
                <a:cs typeface="Trebuchet MS"/>
              </a:rPr>
              <a:t>	“</a:t>
            </a:r>
            <a:r>
              <a:rPr lang="es-ES" sz="2800" b="1" dirty="0">
                <a:latin typeface="Trebuchet MS"/>
                <a:cs typeface="Trebuchet MS"/>
              </a:rPr>
              <a:t>“Entonces, como iglesia, deberíamos fortalecer los </a:t>
            </a:r>
            <a:r>
              <a:rPr lang="es-ES" sz="2800" b="1" dirty="0" err="1">
                <a:latin typeface="Trebuchet MS"/>
                <a:cs typeface="Trebuchet MS"/>
              </a:rPr>
              <a:t>GPs</a:t>
            </a:r>
            <a:r>
              <a:rPr lang="es-ES" sz="2800" b="1" dirty="0">
                <a:latin typeface="Trebuchet MS"/>
                <a:cs typeface="Trebuchet MS"/>
              </a:rPr>
              <a:t> porque fueron, son y serán la base para el crecimiento y la multiplicación”. </a:t>
            </a:r>
          </a:p>
        </p:txBody>
      </p:sp>
    </p:spTree>
    <p:extLst>
      <p:ext uri="{BB962C8B-B14F-4D97-AF65-F5344CB8AC3E}">
        <p14:creationId xmlns="" xmlns:p14="http://schemas.microsoft.com/office/powerpoint/2010/main" val="30444895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52536" y="2895037"/>
            <a:ext cx="9649072" cy="70788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latin typeface="Trebuchet MS"/>
                <a:cs typeface="Trebuchet MS"/>
              </a:rPr>
              <a:t>LA BASE DEL CRECIMIENTO DE IGLESIA</a:t>
            </a:r>
          </a:p>
        </p:txBody>
      </p:sp>
    </p:spTree>
    <p:extLst>
      <p:ext uri="{BB962C8B-B14F-4D97-AF65-F5344CB8AC3E}">
        <p14:creationId xmlns="" xmlns:p14="http://schemas.microsoft.com/office/powerpoint/2010/main" val="20978883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48808" y="2780928"/>
            <a:ext cx="5544616" cy="18158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sz="2800" b="1" dirty="0">
                <a:latin typeface="Trebuchet MS"/>
                <a:cs typeface="Trebuchet MS"/>
              </a:rPr>
              <a:t>El huerto del Edén era una </a:t>
            </a:r>
          </a:p>
          <a:p>
            <a:pPr algn="ctr"/>
            <a:r>
              <a:rPr lang="es-ES" sz="2800" b="1" dirty="0">
                <a:latin typeface="Trebuchet MS"/>
                <a:cs typeface="Trebuchet MS"/>
              </a:rPr>
              <a:t>representación de lo que Dios </a:t>
            </a:r>
          </a:p>
          <a:p>
            <a:pPr algn="ctr"/>
            <a:r>
              <a:rPr lang="es-ES" sz="2800" b="1" dirty="0">
                <a:latin typeface="Trebuchet MS"/>
                <a:cs typeface="Trebuchet MS"/>
              </a:rPr>
              <a:t>deseaba que llegase a ser 	</a:t>
            </a:r>
          </a:p>
          <a:p>
            <a:pPr algn="ctr"/>
            <a:r>
              <a:rPr lang="es-ES" sz="2800" b="1" dirty="0">
                <a:latin typeface="Trebuchet MS"/>
                <a:cs typeface="Trebuchet MS"/>
              </a:rPr>
              <a:t>toda la Tierra (Génesis 1:28).</a:t>
            </a:r>
          </a:p>
        </p:txBody>
      </p:sp>
      <p:sp>
        <p:nvSpPr>
          <p:cNvPr id="4" name="CaixaDeTexto 3"/>
          <p:cNvSpPr txBox="1"/>
          <p:nvPr/>
        </p:nvSpPr>
        <p:spPr>
          <a:xfrm>
            <a:off x="89604" y="855876"/>
            <a:ext cx="5616624"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es-ES" sz="2400" b="1" dirty="0">
                <a:effectLst>
                  <a:outerShdw blurRad="38100" dist="38100" dir="2700000" algn="tl">
                    <a:srgbClr val="000000">
                      <a:alpha val="43137"/>
                    </a:srgbClr>
                  </a:outerShdw>
                </a:effectLst>
                <a:latin typeface="Trebuchet MS"/>
                <a:cs typeface="Trebuchet MS"/>
              </a:rPr>
              <a:t>	</a:t>
            </a:r>
            <a:r>
              <a:rPr lang="es-ES" sz="2400" b="1" dirty="0" smtClean="0">
                <a:effectLst>
                  <a:outerShdw blurRad="38100" dist="38100" dir="2700000" algn="tl">
                    <a:srgbClr val="000000">
                      <a:alpha val="43137"/>
                    </a:srgbClr>
                  </a:outerShdw>
                </a:effectLst>
                <a:latin typeface="Trebuchet MS"/>
                <a:cs typeface="Trebuchet MS"/>
              </a:rPr>
              <a:t>El </a:t>
            </a:r>
            <a:r>
              <a:rPr lang="es-ES" sz="2400" b="1" dirty="0">
                <a:effectLst>
                  <a:outerShdw blurRad="38100" dist="38100" dir="2700000" algn="tl">
                    <a:srgbClr val="000000">
                      <a:alpha val="43137"/>
                    </a:srgbClr>
                  </a:outerShdw>
                </a:effectLst>
                <a:latin typeface="Trebuchet MS"/>
                <a:cs typeface="Trebuchet MS"/>
              </a:rPr>
              <a:t>GP de la familia fue la base </a:t>
            </a:r>
            <a:r>
              <a:rPr lang="es-ES" sz="2400" b="1" dirty="0" smtClean="0">
                <a:effectLst>
                  <a:outerShdw blurRad="38100" dist="38100" dir="2700000" algn="tl">
                    <a:srgbClr val="000000">
                      <a:alpha val="43137"/>
                    </a:srgbClr>
                  </a:outerShdw>
                </a:effectLst>
                <a:latin typeface="Trebuchet MS"/>
                <a:cs typeface="Trebuchet MS"/>
              </a:rPr>
              <a:t>	para </a:t>
            </a:r>
            <a:r>
              <a:rPr lang="es-ES" sz="2400" b="1" dirty="0">
                <a:effectLst>
                  <a:outerShdw blurRad="38100" dist="38100" dir="2700000" algn="tl">
                    <a:srgbClr val="000000">
                      <a:alpha val="43137"/>
                    </a:srgbClr>
                  </a:outerShdw>
                </a:effectLst>
                <a:latin typeface="Trebuchet MS"/>
                <a:cs typeface="Trebuchet MS"/>
              </a:rPr>
              <a:t>“crecer y multiplicarse” en el Antiguo Testamento.</a:t>
            </a:r>
          </a:p>
        </p:txBody>
      </p:sp>
      <p:sp>
        <p:nvSpPr>
          <p:cNvPr id="2" name="CaixaDeTexto 1"/>
          <p:cNvSpPr txBox="1"/>
          <p:nvPr/>
        </p:nvSpPr>
        <p:spPr>
          <a:xfrm>
            <a:off x="-108520" y="350074"/>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1</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
        <p:nvSpPr>
          <p:cNvPr id="6" name="Retângulo 5"/>
          <p:cNvSpPr/>
          <p:nvPr/>
        </p:nvSpPr>
        <p:spPr>
          <a:xfrm>
            <a:off x="537650" y="4741538"/>
            <a:ext cx="5537084" cy="1938992"/>
          </a:xfrm>
          <a:prstGeom prst="rect">
            <a:avLst/>
          </a:prstGeom>
        </p:spPr>
        <p:txBody>
          <a:bodyPr wrap="square">
            <a:spAutoFit/>
          </a:bodyPr>
          <a:lstStyle/>
          <a:p>
            <a:pPr algn="just"/>
            <a:r>
              <a:rPr lang="es-ES" sz="2400" dirty="0">
                <a:latin typeface="Trebuchet MS"/>
                <a:cs typeface="Trebuchet MS"/>
              </a:rPr>
              <a:t>La clave era la dependencia de la bendición divina. La base era un Grupo Pequeño y el resultado era el crecimiento y la multiplicación numérica. </a:t>
            </a:r>
            <a:r>
              <a:rPr lang="es-ES" sz="2400" dirty="0" smtClean="0">
                <a:latin typeface="Trebuchet MS"/>
                <a:cs typeface="Trebuchet MS"/>
              </a:rPr>
              <a:t>(Éxodo </a:t>
            </a:r>
            <a:r>
              <a:rPr lang="es-ES" sz="2400" dirty="0">
                <a:latin typeface="Trebuchet MS"/>
                <a:cs typeface="Trebuchet MS"/>
              </a:rPr>
              <a:t>1:7,12 – 20).</a:t>
            </a:r>
          </a:p>
        </p:txBody>
      </p:sp>
    </p:spTree>
    <p:extLst>
      <p:ext uri="{BB962C8B-B14F-4D97-AF65-F5344CB8AC3E}">
        <p14:creationId xmlns="" xmlns:p14="http://schemas.microsoft.com/office/powerpoint/2010/main" val="16499449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89604" y="1004535"/>
            <a:ext cx="6066572" cy="156966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es-ES" sz="2400" b="1" dirty="0">
                <a:effectLst>
                  <a:outerShdw blurRad="38100" dist="38100" dir="2700000" algn="tl">
                    <a:srgbClr val="000000">
                      <a:alpha val="43137"/>
                    </a:srgbClr>
                  </a:outerShdw>
                </a:effectLst>
                <a:latin typeface="Trebuchet MS"/>
                <a:cs typeface="Trebuchet MS"/>
              </a:rPr>
              <a:t>El GP de la familia de Abraham, </a:t>
            </a:r>
            <a:r>
              <a:rPr lang="es-ES" sz="2400" b="1" dirty="0" smtClean="0">
                <a:effectLst>
                  <a:outerShdw blurRad="38100" dist="38100" dir="2700000" algn="tl">
                    <a:srgbClr val="000000">
                      <a:alpha val="43137"/>
                    </a:srgbClr>
                  </a:outerShdw>
                </a:effectLst>
                <a:latin typeface="Trebuchet MS"/>
                <a:cs typeface="Trebuchet MS"/>
              </a:rPr>
              <a:t>	Isaac </a:t>
            </a:r>
            <a:r>
              <a:rPr lang="es-ES" sz="2400" b="1" dirty="0">
                <a:effectLst>
                  <a:outerShdw blurRad="38100" dist="38100" dir="2700000" algn="tl">
                    <a:srgbClr val="000000">
                      <a:alpha val="43137"/>
                    </a:srgbClr>
                  </a:outerShdw>
                </a:effectLst>
                <a:latin typeface="Trebuchet MS"/>
                <a:cs typeface="Trebuchet MS"/>
              </a:rPr>
              <a:t>y Jacob sería la base para bendecir a los clanes grandes y pequeños</a:t>
            </a:r>
            <a:r>
              <a:rPr lang="es-ES" sz="2400" b="1" dirty="0" smtClean="0">
                <a:effectLst>
                  <a:outerShdw blurRad="38100" dist="38100" dir="2700000" algn="tl">
                    <a:srgbClr val="000000">
                      <a:alpha val="43137"/>
                    </a:srgbClr>
                  </a:outerShdw>
                </a:effectLst>
                <a:latin typeface="Trebuchet MS"/>
                <a:cs typeface="Trebuchet MS"/>
              </a:rPr>
              <a:t>.</a:t>
            </a:r>
            <a:endParaRPr lang="es-ES" sz="2400" b="1" dirty="0">
              <a:effectLst>
                <a:outerShdw blurRad="38100" dist="38100" dir="2700000" algn="tl">
                  <a:srgbClr val="000000">
                    <a:alpha val="43137"/>
                  </a:srgbClr>
                </a:outerShdw>
              </a:effectLst>
              <a:latin typeface="Trebuchet MS"/>
              <a:cs typeface="Trebuchet MS"/>
            </a:endParaRPr>
          </a:p>
        </p:txBody>
      </p:sp>
      <p:sp>
        <p:nvSpPr>
          <p:cNvPr id="2" name="CaixaDeTexto 1"/>
          <p:cNvSpPr txBox="1"/>
          <p:nvPr/>
        </p:nvSpPr>
        <p:spPr>
          <a:xfrm>
            <a:off x="39299" y="494090"/>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2</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
        <p:nvSpPr>
          <p:cNvPr id="6" name="Retângulo 5"/>
          <p:cNvSpPr/>
          <p:nvPr/>
        </p:nvSpPr>
        <p:spPr>
          <a:xfrm>
            <a:off x="4139952" y="2564904"/>
            <a:ext cx="4572000" cy="2677656"/>
          </a:xfrm>
          <a:prstGeom prst="rect">
            <a:avLst/>
          </a:prstGeom>
        </p:spPr>
        <p:txBody>
          <a:bodyPr>
            <a:spAutoFit/>
          </a:bodyPr>
          <a:lstStyle/>
          <a:p>
            <a:pPr algn="just"/>
            <a:r>
              <a:rPr lang="es-ES" sz="2400" dirty="0">
                <a:latin typeface="Trebuchet MS"/>
                <a:cs typeface="Trebuchet MS"/>
              </a:rPr>
              <a:t>El plan consistía en que estas familias arameas bendijeran a todos loa clanes pequeños y grandes de la tierra. Abraham debía bendecir a su familia pequeña y a todo su clan. (</a:t>
            </a:r>
            <a:r>
              <a:rPr lang="es-ES" sz="2400" dirty="0" err="1">
                <a:latin typeface="Trebuchet MS"/>
                <a:cs typeface="Trebuchet MS"/>
              </a:rPr>
              <a:t>Gén</a:t>
            </a:r>
            <a:r>
              <a:rPr lang="es-ES" sz="2400" dirty="0">
                <a:latin typeface="Trebuchet MS"/>
                <a:cs typeface="Trebuchet MS"/>
              </a:rPr>
              <a:t>. 18:19, 15:16). </a:t>
            </a:r>
            <a:endParaRPr lang="pt-BR" sz="2400" dirty="0">
              <a:latin typeface="Trebuchet MS"/>
              <a:cs typeface="Trebuchet MS"/>
            </a:endParaRPr>
          </a:p>
        </p:txBody>
      </p:sp>
    </p:spTree>
    <p:extLst>
      <p:ext uri="{BB962C8B-B14F-4D97-AF65-F5344CB8AC3E}">
        <p14:creationId xmlns="" xmlns:p14="http://schemas.microsoft.com/office/powerpoint/2010/main" val="32483972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89604" y="1004535"/>
            <a:ext cx="6066572"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es-ES" sz="2400" b="1" dirty="0">
                <a:effectLst>
                  <a:outerShdw blurRad="38100" dist="38100" dir="2700000" algn="tl">
                    <a:srgbClr val="000000">
                      <a:alpha val="43137"/>
                    </a:srgbClr>
                  </a:outerShdw>
                </a:effectLst>
                <a:latin typeface="Trebuchet MS"/>
                <a:cs typeface="Trebuchet MS"/>
              </a:rPr>
              <a:t>Los GP fueron la base para que </a:t>
            </a:r>
            <a:r>
              <a:rPr lang="es-ES" sz="2400" b="1" dirty="0" smtClean="0">
                <a:effectLst>
                  <a:outerShdw blurRad="38100" dist="38100" dir="2700000" algn="tl">
                    <a:srgbClr val="000000">
                      <a:alpha val="43137"/>
                    </a:srgbClr>
                  </a:outerShdw>
                </a:effectLst>
                <a:latin typeface="Trebuchet MS"/>
                <a:cs typeface="Trebuchet MS"/>
              </a:rPr>
              <a:t>	Israel </a:t>
            </a:r>
            <a:r>
              <a:rPr lang="es-ES" sz="2400" b="1" dirty="0">
                <a:effectLst>
                  <a:outerShdw blurRad="38100" dist="38100" dir="2700000" algn="tl">
                    <a:srgbClr val="000000">
                      <a:alpha val="43137"/>
                    </a:srgbClr>
                  </a:outerShdw>
                </a:effectLst>
                <a:latin typeface="Trebuchet MS"/>
                <a:cs typeface="Trebuchet MS"/>
              </a:rPr>
              <a:t>	sobreviviera en el desierto y llegara a </a:t>
            </a:r>
            <a:r>
              <a:rPr lang="es-ES" sz="2400" b="1" dirty="0" smtClean="0">
                <a:effectLst>
                  <a:outerShdw blurRad="38100" dist="38100" dir="2700000" algn="tl">
                    <a:srgbClr val="000000">
                      <a:alpha val="43137"/>
                    </a:srgbClr>
                  </a:outerShdw>
                </a:effectLst>
                <a:latin typeface="Trebuchet MS"/>
                <a:cs typeface="Trebuchet MS"/>
              </a:rPr>
              <a:t>Canaán.  </a:t>
            </a:r>
            <a:r>
              <a:rPr lang="es-ES" sz="2400" b="1" dirty="0">
                <a:effectLst>
                  <a:outerShdw blurRad="38100" dist="38100" dir="2700000" algn="tl">
                    <a:srgbClr val="000000">
                      <a:alpha val="43137"/>
                    </a:srgbClr>
                  </a:outerShdw>
                </a:effectLst>
                <a:latin typeface="Trebuchet MS"/>
                <a:cs typeface="Trebuchet MS"/>
              </a:rPr>
              <a:t>	</a:t>
            </a:r>
          </a:p>
        </p:txBody>
      </p:sp>
      <p:sp>
        <p:nvSpPr>
          <p:cNvPr id="2" name="CaixaDeTexto 1"/>
          <p:cNvSpPr txBox="1"/>
          <p:nvPr/>
        </p:nvSpPr>
        <p:spPr>
          <a:xfrm>
            <a:off x="39299" y="350074"/>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3</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
        <p:nvSpPr>
          <p:cNvPr id="6" name="Retângulo 5"/>
          <p:cNvSpPr/>
          <p:nvPr/>
        </p:nvSpPr>
        <p:spPr>
          <a:xfrm>
            <a:off x="1043608" y="2996952"/>
            <a:ext cx="4572000" cy="1569660"/>
          </a:xfrm>
          <a:prstGeom prst="rect">
            <a:avLst/>
          </a:prstGeom>
        </p:spPr>
        <p:txBody>
          <a:bodyPr>
            <a:spAutoFit/>
          </a:bodyPr>
          <a:lstStyle/>
          <a:p>
            <a:pPr algn="just"/>
            <a:r>
              <a:rPr lang="es-ES" sz="2400" dirty="0">
                <a:latin typeface="Trebuchet MS"/>
                <a:cs typeface="Trebuchet MS"/>
              </a:rPr>
              <a:t>Éxodo 18: 13 al 27 registra el consejo de </a:t>
            </a:r>
            <a:r>
              <a:rPr lang="es-ES" sz="2400" dirty="0" err="1">
                <a:latin typeface="Trebuchet MS"/>
                <a:cs typeface="Trebuchet MS"/>
              </a:rPr>
              <a:t>Jetro</a:t>
            </a:r>
            <a:r>
              <a:rPr lang="es-ES" sz="2400" dirty="0">
                <a:latin typeface="Trebuchet MS"/>
                <a:cs typeface="Trebuchet MS"/>
              </a:rPr>
              <a:t> a Moisés de dividir el pueblo en Grupos Pequeños, con sus líderes. </a:t>
            </a:r>
          </a:p>
        </p:txBody>
      </p:sp>
      <p:sp>
        <p:nvSpPr>
          <p:cNvPr id="5" name="Retângulo 4"/>
          <p:cNvSpPr/>
          <p:nvPr/>
        </p:nvSpPr>
        <p:spPr>
          <a:xfrm>
            <a:off x="1043608" y="4869160"/>
            <a:ext cx="4572000" cy="1569660"/>
          </a:xfrm>
          <a:prstGeom prst="rect">
            <a:avLst/>
          </a:prstGeom>
        </p:spPr>
        <p:txBody>
          <a:bodyPr>
            <a:spAutoFit/>
          </a:bodyPr>
          <a:lstStyle/>
          <a:p>
            <a:pPr algn="just"/>
            <a:r>
              <a:rPr lang="es-ES" sz="2400" dirty="0">
                <a:latin typeface="Trebuchet MS"/>
                <a:cs typeface="Trebuchet MS"/>
              </a:rPr>
              <a:t>Esta era la base para la administración de la disciplina y para mantener y hacer crecer al pueblo de Dios. </a:t>
            </a:r>
          </a:p>
        </p:txBody>
      </p:sp>
    </p:spTree>
    <p:extLst>
      <p:ext uri="{BB962C8B-B14F-4D97-AF65-F5344CB8AC3E}">
        <p14:creationId xmlns="" xmlns:p14="http://schemas.microsoft.com/office/powerpoint/2010/main" val="36497917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Retângulo 4"/>
          <p:cNvSpPr/>
          <p:nvPr/>
        </p:nvSpPr>
        <p:spPr>
          <a:xfrm>
            <a:off x="836890" y="3284984"/>
            <a:ext cx="4572000" cy="1938992"/>
          </a:xfrm>
          <a:prstGeom prst="rect">
            <a:avLst/>
          </a:prstGeom>
        </p:spPr>
        <p:txBody>
          <a:bodyPr>
            <a:spAutoFit/>
          </a:bodyPr>
          <a:lstStyle/>
          <a:p>
            <a:pPr algn="just"/>
            <a:r>
              <a:rPr lang="es-ES" sz="2400" dirty="0">
                <a:latin typeface="Trebuchet MS"/>
                <a:cs typeface="Trebuchet MS"/>
              </a:rPr>
              <a:t>La función de Moisés era orar, enseñar y entrenar, liderar, seleccionar buenos líderes y atender los problemas mayores. </a:t>
            </a:r>
            <a:r>
              <a:rPr lang="es-ES" sz="2400" dirty="0" smtClean="0">
                <a:latin typeface="Trebuchet MS"/>
                <a:cs typeface="Trebuchet MS"/>
              </a:rPr>
              <a:t>(Éxodo </a:t>
            </a:r>
            <a:r>
              <a:rPr lang="es-ES" sz="2400" dirty="0">
                <a:latin typeface="Trebuchet MS"/>
                <a:cs typeface="Trebuchet MS"/>
              </a:rPr>
              <a:t>18:19-22)</a:t>
            </a:r>
          </a:p>
        </p:txBody>
      </p:sp>
      <p:sp>
        <p:nvSpPr>
          <p:cNvPr id="6" name="CaixaDeTexto 5"/>
          <p:cNvSpPr txBox="1"/>
          <p:nvPr/>
        </p:nvSpPr>
        <p:spPr>
          <a:xfrm>
            <a:off x="89604" y="1004535"/>
            <a:ext cx="6066572"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es-ES" sz="2400" b="1" dirty="0">
                <a:effectLst>
                  <a:outerShdw blurRad="38100" dist="38100" dir="2700000" algn="tl">
                    <a:srgbClr val="000000">
                      <a:alpha val="43137"/>
                    </a:srgbClr>
                  </a:outerShdw>
                </a:effectLst>
                <a:latin typeface="Trebuchet MS"/>
                <a:cs typeface="Trebuchet MS"/>
              </a:rPr>
              <a:t>Los GP fueron la base para que </a:t>
            </a:r>
            <a:r>
              <a:rPr lang="es-ES" sz="2400" b="1" dirty="0" smtClean="0">
                <a:effectLst>
                  <a:outerShdw blurRad="38100" dist="38100" dir="2700000" algn="tl">
                    <a:srgbClr val="000000">
                      <a:alpha val="43137"/>
                    </a:srgbClr>
                  </a:outerShdw>
                </a:effectLst>
                <a:latin typeface="Trebuchet MS"/>
                <a:cs typeface="Trebuchet MS"/>
              </a:rPr>
              <a:t>	Israel </a:t>
            </a:r>
            <a:r>
              <a:rPr lang="es-ES" sz="2400" b="1" dirty="0">
                <a:effectLst>
                  <a:outerShdw blurRad="38100" dist="38100" dir="2700000" algn="tl">
                    <a:srgbClr val="000000">
                      <a:alpha val="43137"/>
                    </a:srgbClr>
                  </a:outerShdw>
                </a:effectLst>
                <a:latin typeface="Trebuchet MS"/>
                <a:cs typeface="Trebuchet MS"/>
              </a:rPr>
              <a:t>	sobreviviera en el desierto y llegara a </a:t>
            </a:r>
            <a:r>
              <a:rPr lang="es-ES" sz="2400" b="1" dirty="0" smtClean="0">
                <a:effectLst>
                  <a:outerShdw blurRad="38100" dist="38100" dir="2700000" algn="tl">
                    <a:srgbClr val="000000">
                      <a:alpha val="43137"/>
                    </a:srgbClr>
                  </a:outerShdw>
                </a:effectLst>
                <a:latin typeface="Trebuchet MS"/>
                <a:cs typeface="Trebuchet MS"/>
              </a:rPr>
              <a:t>Canaán.  </a:t>
            </a:r>
            <a:r>
              <a:rPr lang="es-ES" sz="2400" b="1" dirty="0">
                <a:effectLst>
                  <a:outerShdw blurRad="38100" dist="38100" dir="2700000" algn="tl">
                    <a:srgbClr val="000000">
                      <a:alpha val="43137"/>
                    </a:srgbClr>
                  </a:outerShdw>
                </a:effectLst>
                <a:latin typeface="Trebuchet MS"/>
                <a:cs typeface="Trebuchet MS"/>
              </a:rPr>
              <a:t>	</a:t>
            </a:r>
          </a:p>
        </p:txBody>
      </p:sp>
      <p:sp>
        <p:nvSpPr>
          <p:cNvPr id="7" name="CaixaDeTexto 6"/>
          <p:cNvSpPr txBox="1"/>
          <p:nvPr/>
        </p:nvSpPr>
        <p:spPr>
          <a:xfrm>
            <a:off x="39299" y="350074"/>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3</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2642885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89604" y="1004535"/>
            <a:ext cx="6066572" cy="1569660"/>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es-ES" sz="2400" b="1" dirty="0">
                <a:effectLst>
                  <a:outerShdw blurRad="38100" dist="38100" dir="2700000" algn="tl">
                    <a:srgbClr val="000000">
                      <a:alpha val="43137"/>
                    </a:srgbClr>
                  </a:outerShdw>
                </a:effectLst>
                <a:latin typeface="Trebuchet MS"/>
                <a:cs typeface="Trebuchet MS"/>
              </a:rPr>
              <a:t>La familia fue la base para que </a:t>
            </a:r>
            <a:r>
              <a:rPr lang="es-ES" sz="2400" b="1" dirty="0" smtClean="0">
                <a:effectLst>
                  <a:outerShdw blurRad="38100" dist="38100" dir="2700000" algn="tl">
                    <a:srgbClr val="000000">
                      <a:alpha val="43137"/>
                    </a:srgbClr>
                  </a:outerShdw>
                </a:effectLst>
                <a:latin typeface="Trebuchet MS"/>
                <a:cs typeface="Trebuchet MS"/>
              </a:rPr>
              <a:t>	Israel </a:t>
            </a:r>
            <a:r>
              <a:rPr lang="es-ES" sz="2400" b="1" dirty="0">
                <a:effectLst>
                  <a:outerShdw blurRad="38100" dist="38100" dir="2700000" algn="tl">
                    <a:srgbClr val="000000">
                      <a:alpha val="43137"/>
                    </a:srgbClr>
                  </a:outerShdw>
                </a:effectLst>
                <a:latin typeface="Trebuchet MS"/>
                <a:cs typeface="Trebuchet MS"/>
              </a:rPr>
              <a:t>sobreviviera en Babilonia, creciera y se mantuviera como remanente. </a:t>
            </a:r>
          </a:p>
        </p:txBody>
      </p:sp>
      <p:sp>
        <p:nvSpPr>
          <p:cNvPr id="2" name="CaixaDeTexto 1"/>
          <p:cNvSpPr txBox="1"/>
          <p:nvPr/>
        </p:nvSpPr>
        <p:spPr>
          <a:xfrm>
            <a:off x="0" y="494090"/>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4</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
        <p:nvSpPr>
          <p:cNvPr id="5" name="Retângulo 4"/>
          <p:cNvSpPr/>
          <p:nvPr/>
        </p:nvSpPr>
        <p:spPr>
          <a:xfrm>
            <a:off x="251520" y="2924944"/>
            <a:ext cx="4572000" cy="1938992"/>
          </a:xfrm>
          <a:prstGeom prst="rect">
            <a:avLst/>
          </a:prstGeom>
        </p:spPr>
        <p:txBody>
          <a:bodyPr>
            <a:spAutoFit/>
          </a:bodyPr>
          <a:lstStyle/>
          <a:p>
            <a:pPr algn="just"/>
            <a:r>
              <a:rPr lang="es-ES" sz="2400" dirty="0">
                <a:latin typeface="Trebuchet MS"/>
                <a:cs typeface="Trebuchet MS"/>
              </a:rPr>
              <a:t>La base para salvar y lograr crecer y multiplicar al pueblo de Dios en el tiempo de Jeremías fue la familia 	(Jeremías 23:3).</a:t>
            </a:r>
          </a:p>
        </p:txBody>
      </p:sp>
      <p:sp>
        <p:nvSpPr>
          <p:cNvPr id="6" name="Retângulo 5"/>
          <p:cNvSpPr/>
          <p:nvPr/>
        </p:nvSpPr>
        <p:spPr>
          <a:xfrm>
            <a:off x="1584176" y="4797152"/>
            <a:ext cx="4932040" cy="1938992"/>
          </a:xfrm>
          <a:prstGeom prst="rect">
            <a:avLst/>
          </a:prstGeom>
        </p:spPr>
        <p:txBody>
          <a:bodyPr wrap="square">
            <a:spAutoFit/>
          </a:bodyPr>
          <a:lstStyle/>
          <a:p>
            <a:pPr algn="just"/>
            <a:r>
              <a:rPr lang="es-ES" sz="2400" dirty="0">
                <a:latin typeface="Trebuchet MS"/>
                <a:cs typeface="Trebuchet MS"/>
              </a:rPr>
              <a:t>Preservaron la unidad teniendo como base su grupo juvenil familiar fiel, con el fin  de  orar  y  enfrentar  con  fidelidad las pruebas. (Daniel 1 - 3). </a:t>
            </a:r>
          </a:p>
        </p:txBody>
      </p:sp>
    </p:spTree>
    <p:extLst>
      <p:ext uri="{BB962C8B-B14F-4D97-AF65-F5344CB8AC3E}">
        <p14:creationId xmlns="" xmlns:p14="http://schemas.microsoft.com/office/powerpoint/2010/main" val="27086721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89604" y="1004535"/>
            <a:ext cx="6066572" cy="1200329"/>
          </a:xfrm>
          <a:prstGeom prst="rect">
            <a:avLst/>
          </a:prstGeom>
          <a:ln/>
        </p:spPr>
        <p:style>
          <a:lnRef idx="3">
            <a:schemeClr val="lt1"/>
          </a:lnRef>
          <a:fillRef idx="1">
            <a:schemeClr val="accent3"/>
          </a:fillRef>
          <a:effectRef idx="1">
            <a:schemeClr val="accent3"/>
          </a:effectRef>
          <a:fontRef idx="minor">
            <a:schemeClr val="lt1"/>
          </a:fontRef>
        </p:style>
        <p:txBody>
          <a:bodyPr wrap="square" rtlCol="0">
            <a:spAutoFit/>
          </a:bodyPr>
          <a:lstStyle/>
          <a:p>
            <a:pPr algn="r"/>
            <a:r>
              <a:rPr lang="pt-BR" sz="2400" b="1" dirty="0" smtClean="0">
                <a:effectLst>
                  <a:outerShdw blurRad="38100" dist="38100" dir="2700000" algn="tl">
                    <a:srgbClr val="000000">
                      <a:alpha val="43137"/>
                    </a:srgbClr>
                  </a:outerShdw>
                </a:effectLst>
                <a:latin typeface="Trebuchet MS"/>
                <a:cs typeface="Trebuchet MS"/>
              </a:rPr>
              <a:t>  	</a:t>
            </a:r>
            <a:r>
              <a:rPr lang="es-ES" sz="2400" dirty="0">
                <a:latin typeface="Trebuchet MS"/>
                <a:cs typeface="Trebuchet MS"/>
              </a:rPr>
              <a:t>Los GP de las sinagogas y las </a:t>
            </a:r>
            <a:r>
              <a:rPr lang="es-ES" sz="2400" dirty="0" smtClean="0">
                <a:latin typeface="Trebuchet MS"/>
                <a:cs typeface="Trebuchet MS"/>
              </a:rPr>
              <a:t>	escuelas </a:t>
            </a:r>
            <a:r>
              <a:rPr lang="es-ES" sz="2400" dirty="0">
                <a:latin typeface="Trebuchet MS"/>
                <a:cs typeface="Trebuchet MS"/>
              </a:rPr>
              <a:t>fueron la base para cumplir la misión entre los judíos. </a:t>
            </a:r>
            <a:r>
              <a:rPr lang="pt-BR" sz="2400" dirty="0" smtClean="0">
                <a:latin typeface="Trebuchet MS"/>
                <a:cs typeface="Trebuchet MS"/>
              </a:rPr>
              <a:t> </a:t>
            </a:r>
            <a:endParaRPr lang="pt-BR" sz="2400" b="1" dirty="0">
              <a:effectLst>
                <a:outerShdw blurRad="38100" dist="38100" dir="2700000" algn="tl">
                  <a:srgbClr val="000000">
                    <a:alpha val="43137"/>
                  </a:srgbClr>
                </a:outerShdw>
              </a:effectLst>
              <a:latin typeface="Trebuchet MS"/>
              <a:cs typeface="Trebuchet MS"/>
            </a:endParaRPr>
          </a:p>
        </p:txBody>
      </p:sp>
      <p:sp>
        <p:nvSpPr>
          <p:cNvPr id="2" name="CaixaDeTexto 1"/>
          <p:cNvSpPr txBox="1"/>
          <p:nvPr/>
        </p:nvSpPr>
        <p:spPr>
          <a:xfrm>
            <a:off x="39299" y="404664"/>
            <a:ext cx="1292341" cy="2646878"/>
          </a:xfrm>
          <a:prstGeom prst="rect">
            <a:avLst/>
          </a:prstGeom>
          <a:noFill/>
        </p:spPr>
        <p:txBody>
          <a:bodyPr wrap="none" rtlCol="0">
            <a:spAutoFit/>
          </a:bodyPr>
          <a:lstStyle/>
          <a:p>
            <a:r>
              <a:rPr lang="pt-BR" sz="16600" dirty="0" smtClean="0">
                <a:solidFill>
                  <a:schemeClr val="bg1"/>
                </a:solidFill>
                <a:effectLst>
                  <a:outerShdw blurRad="38100" dist="38100" dir="2700000" algn="tl">
                    <a:srgbClr val="000000">
                      <a:alpha val="43137"/>
                    </a:srgbClr>
                  </a:outerShdw>
                </a:effectLst>
                <a:latin typeface="Adobe Garamond Pro Bold" pitchFamily="18" charset="0"/>
              </a:rPr>
              <a:t>5</a:t>
            </a:r>
            <a:endParaRPr lang="pt-BR" sz="16600" dirty="0">
              <a:solidFill>
                <a:schemeClr val="bg1"/>
              </a:solidFill>
              <a:effectLst>
                <a:outerShdw blurRad="38100" dist="38100" dir="2700000" algn="tl">
                  <a:srgbClr val="000000">
                    <a:alpha val="43137"/>
                  </a:srgbClr>
                </a:outerShdw>
              </a:effectLst>
              <a:latin typeface="Adobe Garamond Pro Bold" pitchFamily="18" charset="0"/>
            </a:endParaRPr>
          </a:p>
        </p:txBody>
      </p:sp>
      <p:sp>
        <p:nvSpPr>
          <p:cNvPr id="5" name="Retângulo 4"/>
          <p:cNvSpPr/>
          <p:nvPr/>
        </p:nvSpPr>
        <p:spPr>
          <a:xfrm>
            <a:off x="251520" y="2924944"/>
            <a:ext cx="5400600" cy="1938992"/>
          </a:xfrm>
          <a:prstGeom prst="rect">
            <a:avLst/>
          </a:prstGeom>
        </p:spPr>
        <p:txBody>
          <a:bodyPr wrap="square">
            <a:spAutoFit/>
          </a:bodyPr>
          <a:lstStyle/>
          <a:p>
            <a:pPr algn="just"/>
            <a:r>
              <a:rPr lang="es-ES" sz="2400" dirty="0">
                <a:latin typeface="Trebuchet MS"/>
                <a:cs typeface="Trebuchet MS"/>
              </a:rPr>
              <a:t>El vocablo griego sinagoga (</a:t>
            </a:r>
            <a:r>
              <a:rPr lang="es-ES" sz="2400" dirty="0" err="1">
                <a:latin typeface="Trebuchet MS"/>
                <a:cs typeface="Trebuchet MS"/>
              </a:rPr>
              <a:t>sunagogh</a:t>
            </a:r>
            <a:r>
              <a:rPr lang="es-ES" sz="2400" dirty="0">
                <a:latin typeface="Trebuchet MS"/>
                <a:cs typeface="Trebuchet MS"/>
              </a:rPr>
              <a:t>) significa “lugar de reunión”. Las sinagogas nacieron y florecieron durante el exilio babilónico y después de él.</a:t>
            </a:r>
          </a:p>
        </p:txBody>
      </p:sp>
      <p:sp>
        <p:nvSpPr>
          <p:cNvPr id="6" name="Retângulo 5"/>
          <p:cNvSpPr/>
          <p:nvPr/>
        </p:nvSpPr>
        <p:spPr>
          <a:xfrm>
            <a:off x="1584176" y="5445224"/>
            <a:ext cx="4932040" cy="830997"/>
          </a:xfrm>
          <a:prstGeom prst="rect">
            <a:avLst/>
          </a:prstGeom>
        </p:spPr>
        <p:txBody>
          <a:bodyPr wrap="square">
            <a:spAutoFit/>
          </a:bodyPr>
          <a:lstStyle/>
          <a:p>
            <a:pPr algn="just"/>
            <a:r>
              <a:rPr lang="es-ES" sz="2400" dirty="0">
                <a:latin typeface="Trebuchet MS"/>
                <a:cs typeface="Trebuchet MS"/>
              </a:rPr>
              <a:t>En muchas sinagogas funcionaban escuelas.</a:t>
            </a:r>
          </a:p>
        </p:txBody>
      </p:sp>
    </p:spTree>
    <p:extLst>
      <p:ext uri="{BB962C8B-B14F-4D97-AF65-F5344CB8AC3E}">
        <p14:creationId xmlns="" xmlns:p14="http://schemas.microsoft.com/office/powerpoint/2010/main" val="33481371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931</Words>
  <Application>Microsoft Office PowerPoint</Application>
  <PresentationFormat>Apresentação na tela (4:3)</PresentationFormat>
  <Paragraphs>107</Paragraphs>
  <Slides>24</Slides>
  <Notes>20</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100</cp:revision>
  <dcterms:created xsi:type="dcterms:W3CDTF">2012-04-28T23:49:53Z</dcterms:created>
  <dcterms:modified xsi:type="dcterms:W3CDTF">2012-05-07T18:38:45Z</dcterms:modified>
</cp:coreProperties>
</file>