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97" r:id="rId4"/>
    <p:sldId id="321" r:id="rId5"/>
    <p:sldId id="323" r:id="rId6"/>
    <p:sldId id="322" r:id="rId7"/>
    <p:sldId id="325" r:id="rId8"/>
    <p:sldId id="324" r:id="rId9"/>
    <p:sldId id="327" r:id="rId10"/>
    <p:sldId id="326" r:id="rId11"/>
    <p:sldId id="329" r:id="rId12"/>
    <p:sldId id="328" r:id="rId13"/>
    <p:sldId id="330" r:id="rId14"/>
    <p:sldId id="331" r:id="rId15"/>
    <p:sldId id="333" r:id="rId16"/>
    <p:sldId id="332" r:id="rId17"/>
    <p:sldId id="334" r:id="rId18"/>
    <p:sldId id="335" r:id="rId19"/>
    <p:sldId id="336" r:id="rId20"/>
    <p:sldId id="337" r:id="rId21"/>
    <p:sldId id="339" r:id="rId22"/>
    <p:sldId id="338" r:id="rId23"/>
    <p:sldId id="340" r:id="rId24"/>
    <p:sldId id="341" r:id="rId25"/>
    <p:sldId id="343" r:id="rId26"/>
    <p:sldId id="342" r:id="rId27"/>
    <p:sldId id="344" r:id="rId28"/>
    <p:sldId id="345" r:id="rId2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7E200"/>
    <a:srgbClr val="7A0C0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64" autoAdjust="0"/>
  </p:normalViewPr>
  <p:slideViewPr>
    <p:cSldViewPr>
      <p:cViewPr varScale="1">
        <p:scale>
          <a:sx n="46" d="100"/>
          <a:sy n="46" d="100"/>
        </p:scale>
        <p:origin x="-102" y="-10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48217-BB16-4738-B980-7BEBE749326E}" type="datetimeFigureOut">
              <a:rPr lang="pt-BR" smtClean="0"/>
              <a:pPr/>
              <a:t>07/05/2012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D33B7-E7E0-47E4-B0D5-92F7C4E83B80}" type="slidenum">
              <a:rPr lang="pt-BR" smtClean="0"/>
              <a:pPr/>
              <a:t>‹nº›</a:t>
            </a:fld>
            <a:endParaRPr lang="pt-BR"/>
          </a:p>
        </p:txBody>
      </p:sp>
    </p:spTree>
    <p:extLst>
      <p:ext uri="{BB962C8B-B14F-4D97-AF65-F5344CB8AC3E}">
        <p14:creationId xmlns="" xmlns:p14="http://schemas.microsoft.com/office/powerpoint/2010/main" val="29477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19</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22</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23</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28</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8</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12</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17</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18</a:t>
            </a:fld>
            <a:endParaRPr lang="pt-BR"/>
          </a:p>
        </p:txBody>
      </p:sp>
    </p:spTree>
    <p:extLst>
      <p:ext uri="{BB962C8B-B14F-4D97-AF65-F5344CB8AC3E}">
        <p14:creationId xmlns="" xmlns:p14="http://schemas.microsoft.com/office/powerpoint/2010/main" val="102243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500960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40209265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3421882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6683098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529738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4453276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18855920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56631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7482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14372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1958302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004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528528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0" y="980728"/>
            <a:ext cx="5544616" cy="56938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“Grupo entre 3 y 15 personas reunidas en un tiempo específico con el propósito común de experimentar una transformación espiritual, desarrollar dones espirituales, crecer en la comunión con Cristo y de unos a otros, así como también llevar a otros a aceptar a Jesús como su Salvador</a:t>
            </a:r>
            <a:r>
              <a:rPr lang="es-ES" sz="2800" b="1" dirty="0" smtClean="0">
                <a:latin typeface="Trebuchet MS"/>
                <a:cs typeface="Trebuchet MS"/>
              </a:rPr>
              <a:t>”</a:t>
            </a:r>
          </a:p>
          <a:p>
            <a:pPr algn="ctr"/>
            <a:endParaRPr lang="es-ES" sz="2800" b="1" dirty="0">
              <a:latin typeface="Trebuchet MS"/>
              <a:cs typeface="Trebuchet MS"/>
            </a:endParaRPr>
          </a:p>
          <a:p>
            <a:pPr algn="r"/>
            <a:r>
              <a:rPr lang="es-ES" sz="2800" b="1" dirty="0">
                <a:latin typeface="Trebuchet MS"/>
                <a:cs typeface="Trebuchet MS"/>
              </a:rPr>
              <a:t>Emilio </a:t>
            </a:r>
            <a:r>
              <a:rPr lang="es-ES" sz="2800" b="1" dirty="0" err="1">
                <a:latin typeface="Trebuchet MS"/>
                <a:cs typeface="Trebuchet MS"/>
              </a:rPr>
              <a:t>Abadla</a:t>
            </a:r>
            <a:endParaRPr lang="es-ES" sz="2800" b="1" dirty="0">
              <a:latin typeface="Trebuchet MS"/>
              <a:cs typeface="Trebuchet MS"/>
            </a:endParaRPr>
          </a:p>
        </p:txBody>
      </p:sp>
    </p:spTree>
    <p:extLst>
      <p:ext uri="{BB962C8B-B14F-4D97-AF65-F5344CB8AC3E}">
        <p14:creationId xmlns="" xmlns:p14="http://schemas.microsoft.com/office/powerpoint/2010/main" val="4035908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56525" y="2636912"/>
            <a:ext cx="9649072" cy="1323439"/>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b="1" dirty="0">
                <a:solidFill>
                  <a:schemeClr val="bg1"/>
                </a:solidFill>
                <a:effectLst>
                  <a:outerShdw blurRad="38100" dist="38100" dir="2700000" algn="tl">
                    <a:srgbClr val="000000">
                      <a:alpha val="43137"/>
                    </a:srgbClr>
                  </a:outerShdw>
                </a:effectLst>
                <a:latin typeface="Trebuchet MS"/>
                <a:cs typeface="Trebuchet MS"/>
              </a:rPr>
              <a:t>CARACTERÍSTICAS DE UN GRUPO PEQUEÑOS IDEAL</a:t>
            </a:r>
          </a:p>
        </p:txBody>
      </p:sp>
    </p:spTree>
    <p:extLst>
      <p:ext uri="{BB962C8B-B14F-4D97-AF65-F5344CB8AC3E}">
        <p14:creationId xmlns="" xmlns:p14="http://schemas.microsoft.com/office/powerpoint/2010/main" val="8358668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536" y="1075963"/>
            <a:ext cx="6192688" cy="95410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es-ES" sz="2800" b="1" dirty="0">
                <a:latin typeface="Trebuchet MS"/>
                <a:cs typeface="Trebuchet MS"/>
              </a:rPr>
              <a:t>Fundamentado en los principios bíblicos.</a:t>
            </a:r>
          </a:p>
        </p:txBody>
      </p:sp>
      <p:sp>
        <p:nvSpPr>
          <p:cNvPr id="2" name="CaixaDeTexto 1"/>
          <p:cNvSpPr txBox="1"/>
          <p:nvPr/>
        </p:nvSpPr>
        <p:spPr>
          <a:xfrm>
            <a:off x="209397" y="829741"/>
            <a:ext cx="720080"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obe Garamond Pro Bold" pitchFamily="18" charset="0"/>
              </a:rPr>
              <a:t>1</a:t>
            </a:r>
            <a:endParaRPr lang="pt-B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obe Garamond Pro Bold" pitchFamily="18" charset="0"/>
            </a:endParaRPr>
          </a:p>
        </p:txBody>
      </p:sp>
      <p:sp>
        <p:nvSpPr>
          <p:cNvPr id="4" name="CaixaDeTexto 3"/>
          <p:cNvSpPr txBox="1"/>
          <p:nvPr/>
        </p:nvSpPr>
        <p:spPr>
          <a:xfrm>
            <a:off x="395536" y="2467342"/>
            <a:ext cx="6192688"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pt-BR" sz="2800" b="1" dirty="0">
                <a:latin typeface="Trebuchet MS"/>
                <a:cs typeface="Trebuchet MS"/>
              </a:rPr>
              <a:t>Propósito </a:t>
            </a:r>
            <a:r>
              <a:rPr lang="pt-BR" sz="2800" b="1" dirty="0" err="1">
                <a:latin typeface="Trebuchet MS"/>
                <a:cs typeface="Trebuchet MS"/>
              </a:rPr>
              <a:t>bien</a:t>
            </a:r>
            <a:r>
              <a:rPr lang="pt-BR" sz="2800" b="1" dirty="0">
                <a:latin typeface="Trebuchet MS"/>
                <a:cs typeface="Trebuchet MS"/>
              </a:rPr>
              <a:t> específico.</a:t>
            </a:r>
          </a:p>
        </p:txBody>
      </p:sp>
      <p:sp>
        <p:nvSpPr>
          <p:cNvPr id="5" name="CaixaDeTexto 4"/>
          <p:cNvSpPr txBox="1"/>
          <p:nvPr/>
        </p:nvSpPr>
        <p:spPr>
          <a:xfrm>
            <a:off x="209397" y="2005677"/>
            <a:ext cx="720080"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obe Garamond Pro Bold" pitchFamily="18" charset="0"/>
              </a:rPr>
              <a:t>2</a:t>
            </a:r>
            <a:endParaRPr lang="pt-B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obe Garamond Pro Bold" pitchFamily="18" charset="0"/>
            </a:endParaRPr>
          </a:p>
        </p:txBody>
      </p:sp>
      <p:sp>
        <p:nvSpPr>
          <p:cNvPr id="6" name="CaixaDeTexto 5"/>
          <p:cNvSpPr txBox="1"/>
          <p:nvPr/>
        </p:nvSpPr>
        <p:spPr>
          <a:xfrm>
            <a:off x="395536" y="3403446"/>
            <a:ext cx="6192688"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pt-BR" sz="2800" b="1" dirty="0">
                <a:latin typeface="Trebuchet MS"/>
                <a:cs typeface="Trebuchet MS"/>
              </a:rPr>
              <a:t>Integrado a una red.</a:t>
            </a:r>
          </a:p>
        </p:txBody>
      </p:sp>
      <p:sp>
        <p:nvSpPr>
          <p:cNvPr id="7" name="CaixaDeTexto 6"/>
          <p:cNvSpPr txBox="1"/>
          <p:nvPr/>
        </p:nvSpPr>
        <p:spPr>
          <a:xfrm>
            <a:off x="209397" y="2941781"/>
            <a:ext cx="720080"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obe Garamond Pro Bold" pitchFamily="18" charset="0"/>
              </a:rPr>
              <a:t>3</a:t>
            </a:r>
            <a:endParaRPr lang="pt-B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obe Garamond Pro Bold" pitchFamily="18" charset="0"/>
            </a:endParaRPr>
          </a:p>
        </p:txBody>
      </p:sp>
      <p:sp>
        <p:nvSpPr>
          <p:cNvPr id="8" name="CaixaDeTexto 7"/>
          <p:cNvSpPr txBox="1"/>
          <p:nvPr/>
        </p:nvSpPr>
        <p:spPr>
          <a:xfrm>
            <a:off x="425421" y="4221088"/>
            <a:ext cx="6162803" cy="138499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pt-BR" sz="2800" b="1" dirty="0" smtClean="0">
                <a:latin typeface="Trebuchet MS"/>
                <a:cs typeface="Trebuchet MS"/>
              </a:rPr>
              <a:t>    </a:t>
            </a:r>
            <a:r>
              <a:rPr lang="es-ES" sz="2800" b="1" dirty="0">
                <a:latin typeface="Trebuchet MS"/>
                <a:cs typeface="Trebuchet MS"/>
              </a:rPr>
              <a:t>Necesitan integrar a todas las generaciones: Niños, jóvenes y adultos.</a:t>
            </a:r>
          </a:p>
        </p:txBody>
      </p:sp>
      <p:sp>
        <p:nvSpPr>
          <p:cNvPr id="9" name="CaixaDeTexto 8"/>
          <p:cNvSpPr txBox="1"/>
          <p:nvPr/>
        </p:nvSpPr>
        <p:spPr>
          <a:xfrm>
            <a:off x="209397" y="4171726"/>
            <a:ext cx="720080"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obe Garamond Pro Bold" pitchFamily="18" charset="0"/>
              </a:rPr>
              <a:t>4</a:t>
            </a:r>
            <a:endParaRPr lang="pt-B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obe Garamond Pro Bold" pitchFamily="18" charset="0"/>
            </a:endParaRPr>
          </a:p>
        </p:txBody>
      </p:sp>
      <p:sp>
        <p:nvSpPr>
          <p:cNvPr id="10" name="CaixaDeTexto 9"/>
          <p:cNvSpPr txBox="1"/>
          <p:nvPr/>
        </p:nvSpPr>
        <p:spPr>
          <a:xfrm>
            <a:off x="406759" y="5756483"/>
            <a:ext cx="6181465"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pt-BR" sz="2800" b="1" dirty="0">
                <a:latin typeface="Trebuchet MS"/>
                <a:cs typeface="Trebuchet MS"/>
              </a:rPr>
              <a:t>    </a:t>
            </a:r>
            <a:r>
              <a:rPr lang="pt-BR" sz="2800" b="1" dirty="0" err="1">
                <a:latin typeface="Trebuchet MS"/>
                <a:cs typeface="Trebuchet MS"/>
              </a:rPr>
              <a:t>Debe</a:t>
            </a:r>
            <a:r>
              <a:rPr lang="pt-BR" sz="2800" b="1" dirty="0">
                <a:latin typeface="Trebuchet MS"/>
                <a:cs typeface="Trebuchet MS"/>
              </a:rPr>
              <a:t> ser relacional.</a:t>
            </a:r>
          </a:p>
        </p:txBody>
      </p:sp>
      <p:sp>
        <p:nvSpPr>
          <p:cNvPr id="11" name="CaixaDeTexto 10"/>
          <p:cNvSpPr txBox="1"/>
          <p:nvPr/>
        </p:nvSpPr>
        <p:spPr>
          <a:xfrm>
            <a:off x="209397" y="5314629"/>
            <a:ext cx="720080"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obe Garamond Pro Bold" pitchFamily="18" charset="0"/>
              </a:rPr>
              <a:t>5</a:t>
            </a:r>
            <a:endParaRPr lang="pt-B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obe Garamond Pro Bold" pitchFamily="18" charset="0"/>
            </a:endParaRPr>
          </a:p>
        </p:txBody>
      </p:sp>
    </p:spTree>
    <p:extLst>
      <p:ext uri="{BB962C8B-B14F-4D97-AF65-F5344CB8AC3E}">
        <p14:creationId xmlns="" xmlns:p14="http://schemas.microsoft.com/office/powerpoint/2010/main" val="23229625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56525" y="2937138"/>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b="1" dirty="0">
                <a:solidFill>
                  <a:schemeClr val="bg1"/>
                </a:solidFill>
                <a:effectLst>
                  <a:outerShdw blurRad="38100" dist="38100" dir="2700000" algn="tl">
                    <a:srgbClr val="000000">
                      <a:alpha val="43137"/>
                    </a:srgbClr>
                  </a:outerShdw>
                </a:effectLst>
                <a:latin typeface="Trebuchet MS"/>
                <a:cs typeface="Trebuchet MS"/>
              </a:rPr>
              <a:t>GP PROTOTIPO Y OTROS MODELOS</a:t>
            </a:r>
          </a:p>
        </p:txBody>
      </p:sp>
    </p:spTree>
    <p:extLst>
      <p:ext uri="{BB962C8B-B14F-4D97-AF65-F5344CB8AC3E}">
        <p14:creationId xmlns="" xmlns:p14="http://schemas.microsoft.com/office/powerpoint/2010/main" val="24166226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2636912"/>
            <a:ext cx="5544616" cy="3539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Además del grupo pequeño prototipo, necesitamos también el apoyo de otros modelos de grupos pequeños que complementen la tarea del grupo pequeño prototipo y atiendan las necesidades específicas presentes.</a:t>
            </a:r>
          </a:p>
        </p:txBody>
      </p:sp>
    </p:spTree>
    <p:extLst>
      <p:ext uri="{BB962C8B-B14F-4D97-AF65-F5344CB8AC3E}">
        <p14:creationId xmlns="" xmlns:p14="http://schemas.microsoft.com/office/powerpoint/2010/main" val="38206686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56525" y="2609617"/>
            <a:ext cx="9649072" cy="1200329"/>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3600" b="1" dirty="0">
                <a:solidFill>
                  <a:schemeClr val="bg1"/>
                </a:solidFill>
                <a:effectLst>
                  <a:outerShdw blurRad="38100" dist="38100" dir="2700000" algn="tl">
                    <a:srgbClr val="000000">
                      <a:alpha val="43137"/>
                    </a:srgbClr>
                  </a:outerShdw>
                </a:effectLst>
                <a:latin typeface="Trebuchet MS"/>
                <a:cs typeface="Trebuchet MS"/>
              </a:rPr>
              <a:t>¿Por qué diferentes modelos de Grupos Pequeños?</a:t>
            </a:r>
          </a:p>
        </p:txBody>
      </p:sp>
    </p:spTree>
    <p:extLst>
      <p:ext uri="{BB962C8B-B14F-4D97-AF65-F5344CB8AC3E}">
        <p14:creationId xmlns="" xmlns:p14="http://schemas.microsoft.com/office/powerpoint/2010/main" val="9278003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2348880"/>
            <a:ext cx="5544616" cy="44012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Se debe reconocer que en las iglesias siempre hay grupos de personas que no se ajustarán, por diferentes motivos, al plan general de grupos pequeños que se intente aplicar en la iglesia local, en la asociación, en la unión o en la  división. </a:t>
            </a:r>
          </a:p>
          <a:p>
            <a:pPr algn="ctr"/>
            <a:endParaRPr lang="es-ES" sz="2800" b="1" dirty="0">
              <a:latin typeface="Trebuchet MS"/>
              <a:cs typeface="Trebuchet MS"/>
            </a:endParaRPr>
          </a:p>
          <a:p>
            <a:pPr algn="ctr"/>
            <a:endParaRPr lang="pt-BR" sz="2800" b="1" dirty="0">
              <a:latin typeface="Trebuchet MS"/>
              <a:cs typeface="Trebuchet MS"/>
            </a:endParaRPr>
          </a:p>
        </p:txBody>
      </p:sp>
    </p:spTree>
    <p:extLst>
      <p:ext uri="{BB962C8B-B14F-4D97-AF65-F5344CB8AC3E}">
        <p14:creationId xmlns="" xmlns:p14="http://schemas.microsoft.com/office/powerpoint/2010/main" val="26938061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25692" y="1268760"/>
            <a:ext cx="5544616" cy="5262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latin typeface="Trebuchet MS"/>
                <a:cs typeface="Trebuchet MS"/>
              </a:rPr>
              <a:t>Elena de White dice:</a:t>
            </a:r>
          </a:p>
          <a:p>
            <a:pPr algn="ctr"/>
            <a:r>
              <a:rPr lang="es-ES" sz="2400" b="1" dirty="0">
                <a:latin typeface="Trebuchet MS"/>
                <a:cs typeface="Trebuchet MS"/>
              </a:rPr>
              <a:t>	“Se necesitan hombres que oren a Dios pidiendo sabiduría, y que, bajo la dirección de Dios, puedan infundir nueva vida en antiguos métodos de trabajo y que puedan inventar planes y nuevos métodos para despertar el interés de los miembros de la iglesia y para alcanzar a los hombres y la mujeres de este mundo”</a:t>
            </a:r>
          </a:p>
          <a:p>
            <a:pPr algn="ctr"/>
            <a:r>
              <a:rPr lang="es-ES" sz="2400" b="1" dirty="0">
                <a:latin typeface="Trebuchet MS"/>
                <a:cs typeface="Trebuchet MS"/>
              </a:rPr>
              <a:t>(Evangelismo, pág. 81,82)</a:t>
            </a:r>
          </a:p>
          <a:p>
            <a:pPr algn="ctr"/>
            <a:endParaRPr lang="es-ES" sz="2400" b="1" dirty="0">
              <a:latin typeface="Trebuchet MS"/>
              <a:cs typeface="Trebuchet MS"/>
            </a:endParaRPr>
          </a:p>
          <a:p>
            <a:pPr algn="ctr"/>
            <a:endParaRPr lang="pt-BR" sz="2400" b="1" dirty="0">
              <a:latin typeface="Trebuchet MS"/>
              <a:cs typeface="Trebuchet MS"/>
            </a:endParaRPr>
          </a:p>
        </p:txBody>
      </p:sp>
    </p:spTree>
    <p:extLst>
      <p:ext uri="{BB962C8B-B14F-4D97-AF65-F5344CB8AC3E}">
        <p14:creationId xmlns="" xmlns:p14="http://schemas.microsoft.com/office/powerpoint/2010/main" val="4682559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25692" y="2492896"/>
            <a:ext cx="5022372" cy="3539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Dios invita a usar la imaginación para mejorar, actualizar o adaptar los planes evangélicos. Esto incluye los grupos pequeños, con el fin de despertar el interés de todos los miembros de la iglesia. </a:t>
            </a:r>
          </a:p>
        </p:txBody>
      </p:sp>
    </p:spTree>
    <p:extLst>
      <p:ext uri="{BB962C8B-B14F-4D97-AF65-F5344CB8AC3E}">
        <p14:creationId xmlns="" xmlns:p14="http://schemas.microsoft.com/office/powerpoint/2010/main" val="25832321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14062" y="4005064"/>
            <a:ext cx="6546170" cy="22467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Si el actual estilo que usted está utilizando no alcanza este objetivo, debería replantearse la metodología, ya que es difícil alcanzar a todos con un único estilo de Grupo Pequeño.</a:t>
            </a:r>
          </a:p>
        </p:txBody>
      </p:sp>
    </p:spTree>
    <p:extLst>
      <p:ext uri="{BB962C8B-B14F-4D97-AF65-F5344CB8AC3E}">
        <p14:creationId xmlns="" xmlns:p14="http://schemas.microsoft.com/office/powerpoint/2010/main" val="5084235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68033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195736" y="1052736"/>
            <a:ext cx="6546170" cy="22467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“No debe haber reglas fijas. Nuestra obra es progresiva, por lo tanto hay que dejar lugar para que los métodos sean mejorados”</a:t>
            </a:r>
          </a:p>
          <a:p>
            <a:pPr algn="ctr"/>
            <a:r>
              <a:rPr lang="es-ES" sz="2800" b="1" dirty="0">
                <a:latin typeface="Trebuchet MS"/>
                <a:cs typeface="Trebuchet MS"/>
              </a:rPr>
              <a:t>(Evangelismo, pág. 81)</a:t>
            </a:r>
          </a:p>
        </p:txBody>
      </p:sp>
    </p:spTree>
    <p:extLst>
      <p:ext uri="{BB962C8B-B14F-4D97-AF65-F5344CB8AC3E}">
        <p14:creationId xmlns="" xmlns:p14="http://schemas.microsoft.com/office/powerpoint/2010/main" val="9749496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59567"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bg1"/>
                </a:solidFill>
                <a:effectLst>
                  <a:outerShdw blurRad="38100" dist="38100" dir="2700000" algn="tl">
                    <a:srgbClr val="000000">
                      <a:alpha val="43137"/>
                    </a:srgbClr>
                  </a:outerShdw>
                </a:effectLst>
                <a:latin typeface="Trebuchet MS"/>
                <a:cs typeface="Trebuchet MS"/>
              </a:rPr>
              <a:t>REGLAS VS PRINCIPIOS</a:t>
            </a:r>
          </a:p>
        </p:txBody>
      </p:sp>
    </p:spTree>
    <p:extLst>
      <p:ext uri="{BB962C8B-B14F-4D97-AF65-F5344CB8AC3E}">
        <p14:creationId xmlns="" xmlns:p14="http://schemas.microsoft.com/office/powerpoint/2010/main" val="16848716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259632" y="1412776"/>
            <a:ext cx="6546170" cy="3539430"/>
          </a:xfrm>
          <a:prstGeom prst="rect">
            <a:avLst/>
          </a:prstGeom>
          <a:ln/>
          <a:effectLst>
            <a:outerShdw blurRad="330200" dist="139700" dir="2700000" algn="tl" rotWithShape="0">
              <a:prstClr val="black">
                <a:alpha val="53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pt-BR" sz="2800" dirty="0" smtClean="0">
              <a:latin typeface="Trebuchet MS"/>
              <a:cs typeface="Trebuchet MS"/>
            </a:endParaRPr>
          </a:p>
          <a:p>
            <a:pPr algn="ctr"/>
            <a:r>
              <a:rPr lang="es-ES" sz="2800" dirty="0">
                <a:latin typeface="Trebuchet MS"/>
                <a:cs typeface="Trebuchet MS"/>
              </a:rPr>
              <a:t>Son creadas por una persona o grupo de personas que creen que deben seguir determinados pasos para lograr ciertos objetivos. Estas reglas pueden ser modificadas según las alteraciones naturales que se perciban en el proceso de alcanzar un objetivo</a:t>
            </a:r>
            <a:r>
              <a:rPr lang="es-ES" sz="2800" dirty="0" smtClean="0">
                <a:latin typeface="Trebuchet MS"/>
                <a:cs typeface="Trebuchet MS"/>
              </a:rPr>
              <a:t>.</a:t>
            </a:r>
            <a:endParaRPr lang="es-ES" sz="2800" dirty="0">
              <a:latin typeface="Trebuchet MS"/>
              <a:cs typeface="Trebuchet MS"/>
            </a:endParaRPr>
          </a:p>
        </p:txBody>
      </p:sp>
      <p:sp>
        <p:nvSpPr>
          <p:cNvPr id="2" name="Retângulo 1"/>
          <p:cNvSpPr/>
          <p:nvPr/>
        </p:nvSpPr>
        <p:spPr>
          <a:xfrm>
            <a:off x="446787" y="1104754"/>
            <a:ext cx="1883849"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pt-BR" sz="4000" b="1" dirty="0" err="1">
                <a:latin typeface="Trebuchet MS" pitchFamily="34" charset="0"/>
              </a:rPr>
              <a:t>Reglas</a:t>
            </a:r>
            <a:r>
              <a:rPr lang="pt-BR" sz="4000" b="1" dirty="0">
                <a:latin typeface="Trebuchet MS" pitchFamily="34" charset="0"/>
              </a:rPr>
              <a:t>:</a:t>
            </a:r>
            <a:endParaRPr lang="pt-BR" sz="4000" b="1" dirty="0"/>
          </a:p>
        </p:txBody>
      </p:sp>
    </p:spTree>
    <p:extLst>
      <p:ext uri="{BB962C8B-B14F-4D97-AF65-F5344CB8AC3E}">
        <p14:creationId xmlns="" xmlns:p14="http://schemas.microsoft.com/office/powerpoint/2010/main" val="32714109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259632" y="1412776"/>
            <a:ext cx="6546170" cy="1384995"/>
          </a:xfrm>
          <a:prstGeom prst="rect">
            <a:avLst/>
          </a:prstGeom>
          <a:ln/>
          <a:effectLst>
            <a:outerShdw blurRad="330200" dist="139700" dir="2700000" algn="tl" rotWithShape="0">
              <a:prstClr val="black">
                <a:alpha val="53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pt-BR" sz="2800" dirty="0" smtClean="0">
              <a:latin typeface="Trebuchet MS"/>
              <a:cs typeface="Trebuchet MS"/>
            </a:endParaRPr>
          </a:p>
          <a:p>
            <a:pPr algn="ctr"/>
            <a:r>
              <a:rPr lang="es-ES" sz="2800" dirty="0">
                <a:latin typeface="Trebuchet MS"/>
                <a:cs typeface="Trebuchet MS"/>
              </a:rPr>
              <a:t>Son los fundamentos que sostienen una verdad</a:t>
            </a:r>
          </a:p>
        </p:txBody>
      </p:sp>
      <p:sp>
        <p:nvSpPr>
          <p:cNvPr id="2" name="Retângulo 1"/>
          <p:cNvSpPr/>
          <p:nvPr/>
        </p:nvSpPr>
        <p:spPr>
          <a:xfrm>
            <a:off x="446787" y="1104754"/>
            <a:ext cx="2727029"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pt-BR" sz="4000" b="1" dirty="0" err="1">
                <a:latin typeface="Trebuchet MS" pitchFamily="34" charset="0"/>
              </a:rPr>
              <a:t>Principios</a:t>
            </a:r>
            <a:r>
              <a:rPr lang="pt-BR" sz="4000" b="1" dirty="0">
                <a:latin typeface="Trebuchet MS" pitchFamily="34" charset="0"/>
              </a:rPr>
              <a:t>:</a:t>
            </a:r>
            <a:endParaRPr lang="pt-BR" sz="4000" b="1" dirty="0"/>
          </a:p>
        </p:txBody>
      </p:sp>
    </p:spTree>
    <p:extLst>
      <p:ext uri="{BB962C8B-B14F-4D97-AF65-F5344CB8AC3E}">
        <p14:creationId xmlns="" xmlns:p14="http://schemas.microsoft.com/office/powerpoint/2010/main" val="2638767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2060848"/>
            <a:ext cx="5472608" cy="41549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ct val="20000"/>
              </a:spcBef>
            </a:pPr>
            <a:r>
              <a:rPr lang="es-ES" sz="2400" b="1" dirty="0">
                <a:solidFill>
                  <a:srgbClr val="000000"/>
                </a:solidFill>
                <a:latin typeface="Trebuchet MS" pitchFamily="34" charset="0"/>
              </a:rPr>
              <a:t>Podemos cometer muchos errores cuando creemos que tal estilo de grupo pequeño es el único a implementar y vemos esto como un principio. El estilo de grupo pequeño a utilizar no es un principio sino una regla y por lo tanto, el estilo puede ser modificado. Sin embargo, el principio es aceptar a los grupos pequeños como un estilo de vida y esto no debe ser modificado.</a:t>
            </a:r>
          </a:p>
        </p:txBody>
      </p:sp>
    </p:spTree>
    <p:extLst>
      <p:ext uri="{BB962C8B-B14F-4D97-AF65-F5344CB8AC3E}">
        <p14:creationId xmlns="" xmlns:p14="http://schemas.microsoft.com/office/powerpoint/2010/main" val="22971371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59567" y="2636912"/>
            <a:ext cx="9649072" cy="1323439"/>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b="1" dirty="0">
                <a:solidFill>
                  <a:schemeClr val="bg1"/>
                </a:solidFill>
                <a:effectLst>
                  <a:outerShdw blurRad="38100" dist="38100" dir="2700000" algn="tl">
                    <a:srgbClr val="000000">
                      <a:alpha val="43137"/>
                    </a:srgbClr>
                  </a:outerShdw>
                </a:effectLst>
                <a:latin typeface="Trebuchet MS"/>
                <a:cs typeface="Trebuchet MS"/>
              </a:rPr>
              <a:t>OTROS ESTILOS </a:t>
            </a:r>
            <a:r>
              <a:rPr lang="es-ES" sz="4000" b="1" dirty="0" smtClean="0">
                <a:solidFill>
                  <a:schemeClr val="bg1"/>
                </a:solidFill>
                <a:effectLst>
                  <a:outerShdw blurRad="38100" dist="38100" dir="2700000" algn="tl">
                    <a:srgbClr val="000000">
                      <a:alpha val="43137"/>
                    </a:srgbClr>
                  </a:outerShdw>
                </a:effectLst>
                <a:latin typeface="Trebuchet MS"/>
                <a:cs typeface="Trebuchet MS"/>
              </a:rPr>
              <a:t>DE</a:t>
            </a:r>
          </a:p>
          <a:p>
            <a:pPr algn="ctr"/>
            <a:r>
              <a:rPr lang="es-ES" sz="4000" b="1" dirty="0" smtClean="0">
                <a:solidFill>
                  <a:schemeClr val="bg1"/>
                </a:solidFill>
                <a:effectLst>
                  <a:outerShdw blurRad="38100" dist="38100" dir="2700000" algn="tl">
                    <a:srgbClr val="000000">
                      <a:alpha val="43137"/>
                    </a:srgbClr>
                  </a:outerShdw>
                </a:effectLst>
                <a:latin typeface="Trebuchet MS"/>
                <a:cs typeface="Trebuchet MS"/>
              </a:rPr>
              <a:t>GRUPOS </a:t>
            </a:r>
            <a:r>
              <a:rPr lang="es-ES" sz="4000" b="1" dirty="0">
                <a:solidFill>
                  <a:schemeClr val="bg1"/>
                </a:solidFill>
                <a:effectLst>
                  <a:outerShdw blurRad="38100" dist="38100" dir="2700000" algn="tl">
                    <a:srgbClr val="000000">
                      <a:alpha val="43137"/>
                    </a:srgbClr>
                  </a:outerShdw>
                </a:effectLst>
                <a:latin typeface="Trebuchet MS"/>
                <a:cs typeface="Trebuchet MS"/>
              </a:rPr>
              <a:t>PEQUEÑOS:</a:t>
            </a:r>
          </a:p>
        </p:txBody>
      </p:sp>
    </p:spTree>
    <p:extLst>
      <p:ext uri="{BB962C8B-B14F-4D97-AF65-F5344CB8AC3E}">
        <p14:creationId xmlns="" xmlns:p14="http://schemas.microsoft.com/office/powerpoint/2010/main" val="6944471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Elipse 3"/>
          <p:cNvSpPr/>
          <p:nvPr/>
        </p:nvSpPr>
        <p:spPr>
          <a:xfrm>
            <a:off x="323528" y="764704"/>
            <a:ext cx="818592" cy="81859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3" name="CaixaDeTexto 2"/>
          <p:cNvSpPr txBox="1"/>
          <p:nvPr/>
        </p:nvSpPr>
        <p:spPr>
          <a:xfrm>
            <a:off x="611560" y="929915"/>
            <a:ext cx="5040560"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spcBef>
                <a:spcPct val="20000"/>
              </a:spcBef>
            </a:pPr>
            <a:r>
              <a:rPr lang="es-ES" sz="2400" b="1" dirty="0">
                <a:solidFill>
                  <a:srgbClr val="000000"/>
                </a:solidFill>
                <a:latin typeface="Trebuchet MS" pitchFamily="34" charset="0"/>
              </a:rPr>
              <a:t>Grupos de estudio de la Biblia.</a:t>
            </a:r>
            <a:endParaRPr lang="pt-BR" sz="2400" b="1" dirty="0">
              <a:solidFill>
                <a:srgbClr val="000000"/>
              </a:solidFill>
              <a:latin typeface="Trebuchet MS" pitchFamily="34" charset="0"/>
            </a:endParaRPr>
          </a:p>
        </p:txBody>
      </p:sp>
      <p:sp>
        <p:nvSpPr>
          <p:cNvPr id="5" name="Elipse 4"/>
          <p:cNvSpPr/>
          <p:nvPr/>
        </p:nvSpPr>
        <p:spPr>
          <a:xfrm>
            <a:off x="323528" y="1628800"/>
            <a:ext cx="818592" cy="81859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6" name="CaixaDeTexto 5"/>
          <p:cNvSpPr txBox="1"/>
          <p:nvPr/>
        </p:nvSpPr>
        <p:spPr>
          <a:xfrm>
            <a:off x="611560" y="1794011"/>
            <a:ext cx="5040560"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spcBef>
                <a:spcPct val="20000"/>
              </a:spcBef>
            </a:pPr>
            <a:r>
              <a:rPr lang="pt-BR" sz="2400" b="1" dirty="0">
                <a:solidFill>
                  <a:srgbClr val="000000"/>
                </a:solidFill>
                <a:latin typeface="Trebuchet MS" pitchFamily="34" charset="0"/>
              </a:rPr>
              <a:t>Grupos homogéneos.</a:t>
            </a:r>
          </a:p>
        </p:txBody>
      </p:sp>
      <p:sp>
        <p:nvSpPr>
          <p:cNvPr id="7" name="Elipse 6"/>
          <p:cNvSpPr/>
          <p:nvPr/>
        </p:nvSpPr>
        <p:spPr>
          <a:xfrm>
            <a:off x="299930" y="2492896"/>
            <a:ext cx="818592" cy="81859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8" name="CaixaDeTexto 7"/>
          <p:cNvSpPr txBox="1"/>
          <p:nvPr/>
        </p:nvSpPr>
        <p:spPr>
          <a:xfrm>
            <a:off x="587962" y="2658107"/>
            <a:ext cx="5067640"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spcBef>
                <a:spcPct val="20000"/>
              </a:spcBef>
            </a:pPr>
            <a:r>
              <a:rPr lang="pt-BR" sz="2400" b="1" dirty="0">
                <a:solidFill>
                  <a:srgbClr val="000000"/>
                </a:solidFill>
                <a:latin typeface="Trebuchet MS" pitchFamily="34" charset="0"/>
              </a:rPr>
              <a:t>Grupos de </a:t>
            </a:r>
            <a:r>
              <a:rPr lang="pt-BR" sz="2400" b="1" dirty="0" err="1">
                <a:solidFill>
                  <a:srgbClr val="000000"/>
                </a:solidFill>
                <a:latin typeface="Trebuchet MS" pitchFamily="34" charset="0"/>
              </a:rPr>
              <a:t>oración</a:t>
            </a:r>
            <a:r>
              <a:rPr lang="pt-BR" sz="2400" b="1" dirty="0">
                <a:solidFill>
                  <a:srgbClr val="000000"/>
                </a:solidFill>
                <a:latin typeface="Trebuchet MS" pitchFamily="34" charset="0"/>
              </a:rPr>
              <a:t>.</a:t>
            </a:r>
          </a:p>
        </p:txBody>
      </p:sp>
      <p:sp>
        <p:nvSpPr>
          <p:cNvPr id="9" name="Elipse 8"/>
          <p:cNvSpPr/>
          <p:nvPr/>
        </p:nvSpPr>
        <p:spPr>
          <a:xfrm>
            <a:off x="299930" y="3356992"/>
            <a:ext cx="818592" cy="81859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10" name="CaixaDeTexto 9"/>
          <p:cNvSpPr txBox="1"/>
          <p:nvPr/>
        </p:nvSpPr>
        <p:spPr>
          <a:xfrm>
            <a:off x="587962" y="3522203"/>
            <a:ext cx="5067640"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spcBef>
                <a:spcPct val="20000"/>
              </a:spcBef>
            </a:pPr>
            <a:r>
              <a:rPr lang="pt-BR" sz="2400" b="1" dirty="0">
                <a:solidFill>
                  <a:srgbClr val="000000"/>
                </a:solidFill>
                <a:latin typeface="Trebuchet MS" pitchFamily="34" charset="0"/>
              </a:rPr>
              <a:t>Grupos de </a:t>
            </a:r>
            <a:r>
              <a:rPr lang="pt-BR" sz="2400" b="1" dirty="0" err="1">
                <a:solidFill>
                  <a:srgbClr val="000000"/>
                </a:solidFill>
                <a:latin typeface="Trebuchet MS" pitchFamily="34" charset="0"/>
              </a:rPr>
              <a:t>compañerismo</a:t>
            </a:r>
            <a:endParaRPr lang="pt-BR" sz="2400" b="1" dirty="0">
              <a:solidFill>
                <a:srgbClr val="000000"/>
              </a:solidFill>
              <a:latin typeface="Trebuchet MS" pitchFamily="34" charset="0"/>
            </a:endParaRPr>
          </a:p>
        </p:txBody>
      </p:sp>
      <p:sp>
        <p:nvSpPr>
          <p:cNvPr id="11" name="Elipse 10"/>
          <p:cNvSpPr/>
          <p:nvPr/>
        </p:nvSpPr>
        <p:spPr>
          <a:xfrm>
            <a:off x="299930" y="4221088"/>
            <a:ext cx="818592" cy="81859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12" name="CaixaDeTexto 11"/>
          <p:cNvSpPr txBox="1"/>
          <p:nvPr/>
        </p:nvSpPr>
        <p:spPr>
          <a:xfrm>
            <a:off x="587962" y="4386299"/>
            <a:ext cx="5067640"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spcBef>
                <a:spcPct val="20000"/>
              </a:spcBef>
            </a:pPr>
            <a:r>
              <a:rPr lang="pt-BR" sz="2400" b="1" dirty="0">
                <a:solidFill>
                  <a:srgbClr val="000000"/>
                </a:solidFill>
                <a:latin typeface="Trebuchet MS" pitchFamily="34" charset="0"/>
              </a:rPr>
              <a:t>Grupos </a:t>
            </a:r>
            <a:r>
              <a:rPr lang="pt-BR" sz="2400" b="1" dirty="0" err="1">
                <a:solidFill>
                  <a:srgbClr val="000000"/>
                </a:solidFill>
                <a:latin typeface="Trebuchet MS" pitchFamily="34" charset="0"/>
              </a:rPr>
              <a:t>misioneros</a:t>
            </a:r>
            <a:endParaRPr lang="pt-BR" sz="2400" b="1" dirty="0">
              <a:solidFill>
                <a:srgbClr val="000000"/>
              </a:solidFill>
              <a:latin typeface="Trebuchet MS" pitchFamily="34" charset="0"/>
            </a:endParaRPr>
          </a:p>
        </p:txBody>
      </p:sp>
      <p:sp>
        <p:nvSpPr>
          <p:cNvPr id="13" name="Elipse 12"/>
          <p:cNvSpPr/>
          <p:nvPr/>
        </p:nvSpPr>
        <p:spPr>
          <a:xfrm>
            <a:off x="323528" y="5085184"/>
            <a:ext cx="818592" cy="81859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14" name="CaixaDeTexto 13"/>
          <p:cNvSpPr txBox="1"/>
          <p:nvPr/>
        </p:nvSpPr>
        <p:spPr>
          <a:xfrm>
            <a:off x="611560" y="5250395"/>
            <a:ext cx="5040560"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spcBef>
                <a:spcPct val="20000"/>
              </a:spcBef>
            </a:pPr>
            <a:r>
              <a:rPr lang="pt-BR" sz="2400" b="1" dirty="0">
                <a:solidFill>
                  <a:srgbClr val="000000"/>
                </a:solidFill>
                <a:latin typeface="Trebuchet MS" pitchFamily="34" charset="0"/>
              </a:rPr>
              <a:t>Grupos de </a:t>
            </a:r>
            <a:r>
              <a:rPr lang="pt-BR" sz="2400" b="1" dirty="0" err="1">
                <a:solidFill>
                  <a:srgbClr val="000000"/>
                </a:solidFill>
                <a:latin typeface="Trebuchet MS" pitchFamily="34" charset="0"/>
              </a:rPr>
              <a:t>Escuela</a:t>
            </a:r>
            <a:r>
              <a:rPr lang="pt-BR" sz="2400" b="1" dirty="0">
                <a:solidFill>
                  <a:srgbClr val="000000"/>
                </a:solidFill>
                <a:latin typeface="Trebuchet MS" pitchFamily="34" charset="0"/>
              </a:rPr>
              <a:t> Sabática.</a:t>
            </a:r>
          </a:p>
        </p:txBody>
      </p:sp>
      <p:sp>
        <p:nvSpPr>
          <p:cNvPr id="15" name="Elipse 14"/>
          <p:cNvSpPr/>
          <p:nvPr/>
        </p:nvSpPr>
        <p:spPr>
          <a:xfrm>
            <a:off x="323528" y="5917401"/>
            <a:ext cx="818592" cy="81859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16" name="CaixaDeTexto 15"/>
          <p:cNvSpPr txBox="1"/>
          <p:nvPr/>
        </p:nvSpPr>
        <p:spPr>
          <a:xfrm>
            <a:off x="611560" y="6082612"/>
            <a:ext cx="5040560"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spcBef>
                <a:spcPct val="20000"/>
              </a:spcBef>
            </a:pPr>
            <a:r>
              <a:rPr lang="pt-BR" sz="2400" b="1" dirty="0">
                <a:solidFill>
                  <a:srgbClr val="000000"/>
                </a:solidFill>
                <a:latin typeface="Trebuchet MS" pitchFamily="34" charset="0"/>
              </a:rPr>
              <a:t>Club de Conquistadores, etc.</a:t>
            </a:r>
          </a:p>
        </p:txBody>
      </p:sp>
    </p:spTree>
    <p:extLst>
      <p:ext uri="{BB962C8B-B14F-4D97-AF65-F5344CB8AC3E}">
        <p14:creationId xmlns="" xmlns:p14="http://schemas.microsoft.com/office/powerpoint/2010/main" val="16981634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59567"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bg1"/>
                </a:solidFill>
                <a:effectLst>
                  <a:outerShdw blurRad="38100" dist="38100" dir="2700000" algn="tl">
                    <a:srgbClr val="000000">
                      <a:alpha val="43137"/>
                    </a:srgbClr>
                  </a:outerShdw>
                </a:effectLst>
                <a:latin typeface="Trebuchet MS"/>
                <a:cs typeface="Trebuchet MS"/>
              </a:rPr>
              <a:t>CONCLUSIÓN</a:t>
            </a:r>
          </a:p>
        </p:txBody>
      </p:sp>
    </p:spTree>
    <p:extLst>
      <p:ext uri="{BB962C8B-B14F-4D97-AF65-F5344CB8AC3E}">
        <p14:creationId xmlns="" xmlns:p14="http://schemas.microsoft.com/office/powerpoint/2010/main" val="10597755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340768"/>
            <a:ext cx="5472608" cy="5349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ct val="20000"/>
              </a:spcBef>
            </a:pPr>
            <a:r>
              <a:rPr lang="es-ES" sz="2800" b="1" dirty="0">
                <a:solidFill>
                  <a:srgbClr val="000000"/>
                </a:solidFill>
                <a:latin typeface="Trebuchet MS" pitchFamily="34" charset="0"/>
              </a:rPr>
              <a:t>Podemos desarrollar tantos estilos de grupos pequeños como necesidades tenga la iglesia local. Pero no se trata de crear grupos pequeños como un fin en sí mismo, sino de atender necesidades y luego transformarlos en grupos pequeños integrales centrados y orientados en la misión y visión de la iglesia.</a:t>
            </a:r>
          </a:p>
          <a:p>
            <a:pPr algn="just">
              <a:spcBef>
                <a:spcPct val="20000"/>
              </a:spcBef>
            </a:pPr>
            <a:r>
              <a:rPr lang="es-ES" sz="2800" b="1" dirty="0">
                <a:solidFill>
                  <a:srgbClr val="000000"/>
                </a:solidFill>
                <a:latin typeface="Trebuchet MS" pitchFamily="34" charset="0"/>
              </a:rPr>
              <a:t> </a:t>
            </a:r>
          </a:p>
        </p:txBody>
      </p:sp>
    </p:spTree>
    <p:extLst>
      <p:ext uri="{BB962C8B-B14F-4D97-AF65-F5344CB8AC3E}">
        <p14:creationId xmlns="" xmlns:p14="http://schemas.microsoft.com/office/powerpoint/2010/main" val="31192122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bg1"/>
                </a:solidFill>
                <a:effectLst>
                  <a:outerShdw blurRad="38100" dist="38100" dir="2700000" algn="tl">
                    <a:srgbClr val="000000">
                      <a:alpha val="43137"/>
                    </a:srgbClr>
                  </a:outerShdw>
                </a:effectLst>
                <a:latin typeface="Trebuchet MS"/>
                <a:cs typeface="Trebuchet MS"/>
              </a:rPr>
              <a:t>INTRODUCCIÓN</a:t>
            </a:r>
          </a:p>
        </p:txBody>
      </p:sp>
    </p:spTree>
    <p:extLst>
      <p:ext uri="{BB962C8B-B14F-4D97-AF65-F5344CB8AC3E}">
        <p14:creationId xmlns="" xmlns:p14="http://schemas.microsoft.com/office/powerpoint/2010/main" val="20978883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3068960"/>
            <a:ext cx="5544616" cy="31085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Vivimos en un mundo que cambia constantemente, por esta razón es importante saber que en la evangelización debe hacerse adaptaciones permanentes, entre las cuales incluyen los grupos pequeños.</a:t>
            </a:r>
          </a:p>
        </p:txBody>
      </p:sp>
    </p:spTree>
    <p:extLst>
      <p:ext uri="{BB962C8B-B14F-4D97-AF65-F5344CB8AC3E}">
        <p14:creationId xmlns="" xmlns:p14="http://schemas.microsoft.com/office/powerpoint/2010/main" val="22887776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b="1" dirty="0">
                <a:solidFill>
                  <a:schemeClr val="bg1"/>
                </a:solidFill>
                <a:effectLst>
                  <a:outerShdw blurRad="38100" dist="38100" dir="2700000" algn="tl">
                    <a:srgbClr val="000000">
                      <a:alpha val="43137"/>
                    </a:srgbClr>
                  </a:outerShdw>
                </a:effectLst>
                <a:latin typeface="Trebuchet MS"/>
                <a:cs typeface="Trebuchet MS"/>
              </a:rPr>
              <a:t>LA GLOBALIZACIÓN Y EL PROTOTIPO</a:t>
            </a:r>
          </a:p>
        </p:txBody>
      </p:sp>
    </p:spTree>
    <p:extLst>
      <p:ext uri="{BB962C8B-B14F-4D97-AF65-F5344CB8AC3E}">
        <p14:creationId xmlns="" xmlns:p14="http://schemas.microsoft.com/office/powerpoint/2010/main" val="35859958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79512" y="3356992"/>
            <a:ext cx="5544616" cy="31085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Una de las características del mundo actual, a tener en cuenta a la hora de realizar las adaptaciones , es la globalización (interdependencias en la sociedad).</a:t>
            </a:r>
          </a:p>
        </p:txBody>
      </p:sp>
    </p:spTree>
    <p:extLst>
      <p:ext uri="{BB962C8B-B14F-4D97-AF65-F5344CB8AC3E}">
        <p14:creationId xmlns="" xmlns:p14="http://schemas.microsoft.com/office/powerpoint/2010/main" val="2145932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bg1"/>
                </a:solidFill>
                <a:effectLst>
                  <a:outerShdw blurRad="38100" dist="38100" dir="2700000" algn="tl">
                    <a:srgbClr val="000000">
                      <a:alpha val="43137"/>
                    </a:srgbClr>
                  </a:outerShdw>
                </a:effectLst>
                <a:latin typeface="Trebuchet MS"/>
                <a:cs typeface="Trebuchet MS"/>
              </a:rPr>
              <a:t>GRUPO PEQUEÑO PROTOTIPO</a:t>
            </a:r>
          </a:p>
        </p:txBody>
      </p:sp>
    </p:spTree>
    <p:extLst>
      <p:ext uri="{BB962C8B-B14F-4D97-AF65-F5344CB8AC3E}">
        <p14:creationId xmlns="" xmlns:p14="http://schemas.microsoft.com/office/powerpoint/2010/main" val="17529878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3429000"/>
            <a:ext cx="5544616" cy="31085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La iglesia necesita un modelo de grupo pequeño basado en la globalización; es decir, necesitamos que el modelo principal de grupo pequeño, o prototipo, sea integrador, relacional y globalizador. </a:t>
            </a:r>
          </a:p>
        </p:txBody>
      </p:sp>
    </p:spTree>
    <p:extLst>
      <p:ext uri="{BB962C8B-B14F-4D97-AF65-F5344CB8AC3E}">
        <p14:creationId xmlns="" xmlns:p14="http://schemas.microsoft.com/office/powerpoint/2010/main" val="295473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 name="CaixaDeTexto 2"/>
          <p:cNvSpPr txBox="1"/>
          <p:nvPr/>
        </p:nvSpPr>
        <p:spPr>
          <a:xfrm>
            <a:off x="-256525" y="2636912"/>
            <a:ext cx="9649072" cy="1323439"/>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b="1" dirty="0">
                <a:solidFill>
                  <a:schemeClr val="bg1"/>
                </a:solidFill>
                <a:effectLst>
                  <a:outerShdw blurRad="38100" dist="38100" dir="2700000" algn="tl">
                    <a:srgbClr val="000000">
                      <a:alpha val="43137"/>
                    </a:srgbClr>
                  </a:outerShdw>
                </a:effectLst>
                <a:latin typeface="Trebuchet MS"/>
                <a:cs typeface="Trebuchet MS"/>
              </a:rPr>
              <a:t>¿QUÉ ES UN GRUPO PEQUEÑO INTEGRAL?</a:t>
            </a:r>
          </a:p>
        </p:txBody>
      </p:sp>
    </p:spTree>
    <p:extLst>
      <p:ext uri="{BB962C8B-B14F-4D97-AF65-F5344CB8AC3E}">
        <p14:creationId xmlns="" xmlns:p14="http://schemas.microsoft.com/office/powerpoint/2010/main" val="7710350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645</Words>
  <Application>Microsoft Office PowerPoint</Application>
  <PresentationFormat>Apresentação na tela (4:3)</PresentationFormat>
  <Paragraphs>68</Paragraphs>
  <Slides>28</Slides>
  <Notes>16</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ruth.leon</cp:lastModifiedBy>
  <cp:revision>86</cp:revision>
  <dcterms:created xsi:type="dcterms:W3CDTF">2012-04-28T23:49:53Z</dcterms:created>
  <dcterms:modified xsi:type="dcterms:W3CDTF">2012-05-07T18:28:38Z</dcterms:modified>
</cp:coreProperties>
</file>