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46" r:id="rId4"/>
    <p:sldId id="347" r:id="rId5"/>
    <p:sldId id="348" r:id="rId6"/>
    <p:sldId id="349" r:id="rId7"/>
    <p:sldId id="350" r:id="rId8"/>
    <p:sldId id="351" r:id="rId9"/>
    <p:sldId id="352" r:id="rId10"/>
    <p:sldId id="353" r:id="rId11"/>
    <p:sldId id="354" r:id="rId12"/>
    <p:sldId id="355" r:id="rId13"/>
    <p:sldId id="356"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5FA26"/>
    <a:srgbClr val="FEFA60"/>
    <a:srgbClr val="FCFC96"/>
    <a:srgbClr val="FFFF66"/>
    <a:srgbClr val="FF6600"/>
    <a:srgbClr val="E7E200"/>
    <a:srgbClr val="7A0C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95" d="100"/>
          <a:sy n="95" d="100"/>
        </p:scale>
        <p:origin x="-36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04/05/2012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p14="http://schemas.microsoft.com/office/powerpoint/2010/main" xmlns=""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p14="http://schemas.microsoft.com/office/powerpoint/2010/main" xmlns=""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50096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402092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342188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66830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52973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44532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188559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566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748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1437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19583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285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252536" y="2276872"/>
            <a:ext cx="9721080" cy="107779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6" name="3 CuadroTexto"/>
          <p:cNvSpPr txBox="1"/>
          <p:nvPr/>
        </p:nvSpPr>
        <p:spPr>
          <a:xfrm>
            <a:off x="0" y="2348880"/>
            <a:ext cx="9144000" cy="1077218"/>
          </a:xfrm>
          <a:prstGeom prst="rect">
            <a:avLst/>
          </a:prstGeom>
          <a:noFill/>
        </p:spPr>
        <p:txBody>
          <a:bodyPr wrap="square" rtlCol="0">
            <a:spAutoFit/>
          </a:bodyPr>
          <a:lstStyle/>
          <a:p>
            <a:pPr algn="ctr"/>
            <a:r>
              <a:rPr lang="es-ES" sz="3200" b="1" dirty="0">
                <a:latin typeface="Trebuchet MS"/>
                <a:cs typeface="Trebuchet MS"/>
              </a:rPr>
              <a:t>IGLESIA APOSTÓLICA</a:t>
            </a:r>
          </a:p>
          <a:p>
            <a:pPr algn="ctr"/>
            <a:r>
              <a:rPr lang="es-ES" sz="3200" b="1" dirty="0">
                <a:latin typeface="Trebuchet MS"/>
                <a:cs typeface="Trebuchet MS"/>
              </a:rPr>
              <a:t>Secretos de su crecimiento</a:t>
            </a:r>
          </a:p>
        </p:txBody>
      </p:sp>
    </p:spTree>
    <p:extLst>
      <p:ext uri="{BB962C8B-B14F-4D97-AF65-F5344CB8AC3E}">
        <p14:creationId xmlns:p14="http://schemas.microsoft.com/office/powerpoint/2010/main" xmlns="" val="2769190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3 CuadroTexto"/>
          <p:cNvSpPr txBox="1"/>
          <p:nvPr/>
        </p:nvSpPr>
        <p:spPr>
          <a:xfrm>
            <a:off x="467544" y="2391271"/>
            <a:ext cx="532859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El </a:t>
            </a:r>
            <a:r>
              <a:rPr lang="pt-BR" sz="2400" dirty="0" err="1">
                <a:latin typeface="Trebuchet MS"/>
                <a:cs typeface="Trebuchet MS"/>
              </a:rPr>
              <a:t>Espíritu</a:t>
            </a:r>
            <a:r>
              <a:rPr lang="pt-BR" sz="2400" dirty="0">
                <a:latin typeface="Trebuchet MS"/>
                <a:cs typeface="Trebuchet MS"/>
              </a:rPr>
              <a:t> Santo</a:t>
            </a:r>
          </a:p>
        </p:txBody>
      </p:sp>
      <p:sp>
        <p:nvSpPr>
          <p:cNvPr id="2" name="CaixaDeTexto 1"/>
          <p:cNvSpPr txBox="1"/>
          <p:nvPr/>
        </p:nvSpPr>
        <p:spPr>
          <a:xfrm>
            <a:off x="498349" y="1763524"/>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1</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4" name="3 CuadroTexto"/>
          <p:cNvSpPr txBox="1"/>
          <p:nvPr/>
        </p:nvSpPr>
        <p:spPr>
          <a:xfrm>
            <a:off x="453012" y="3222268"/>
            <a:ext cx="53431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Elevado </a:t>
            </a:r>
            <a:r>
              <a:rPr lang="pt-BR" sz="2400" dirty="0" err="1">
                <a:latin typeface="Trebuchet MS"/>
                <a:cs typeface="Trebuchet MS"/>
              </a:rPr>
              <a:t>compromiso</a:t>
            </a:r>
            <a:r>
              <a:rPr lang="pt-BR" sz="2400" dirty="0">
                <a:latin typeface="Trebuchet MS"/>
                <a:cs typeface="Trebuchet MS"/>
              </a:rPr>
              <a:t> </a:t>
            </a:r>
            <a:r>
              <a:rPr lang="pt-BR" sz="2400" dirty="0" err="1">
                <a:latin typeface="Trebuchet MS"/>
                <a:cs typeface="Trebuchet MS"/>
              </a:rPr>
              <a:t>misionero</a:t>
            </a:r>
            <a:endParaRPr lang="pt-BR" sz="2400" dirty="0">
              <a:latin typeface="Trebuchet MS"/>
              <a:cs typeface="Trebuchet MS"/>
            </a:endParaRPr>
          </a:p>
        </p:txBody>
      </p:sp>
      <p:sp>
        <p:nvSpPr>
          <p:cNvPr id="5" name="CaixaDeTexto 4"/>
          <p:cNvSpPr txBox="1"/>
          <p:nvPr/>
        </p:nvSpPr>
        <p:spPr>
          <a:xfrm>
            <a:off x="483817" y="2852936"/>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2</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7" name="3 CuadroTexto"/>
          <p:cNvSpPr txBox="1"/>
          <p:nvPr/>
        </p:nvSpPr>
        <p:spPr>
          <a:xfrm>
            <a:off x="467544" y="4460920"/>
            <a:ext cx="532859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Cristo era real </a:t>
            </a:r>
          </a:p>
        </p:txBody>
      </p:sp>
      <p:sp>
        <p:nvSpPr>
          <p:cNvPr id="8" name="CaixaDeTexto 7"/>
          <p:cNvSpPr txBox="1"/>
          <p:nvPr/>
        </p:nvSpPr>
        <p:spPr>
          <a:xfrm>
            <a:off x="498349" y="4091588"/>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3</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Tree>
    <p:extLst>
      <p:ext uri="{BB962C8B-B14F-4D97-AF65-F5344CB8AC3E}">
        <p14:creationId xmlns:p14="http://schemas.microsoft.com/office/powerpoint/2010/main" xmlns="" val="1487943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252536" y="2276872"/>
            <a:ext cx="9721080" cy="107779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6" name="3 CuadroTexto"/>
          <p:cNvSpPr txBox="1"/>
          <p:nvPr/>
        </p:nvSpPr>
        <p:spPr>
          <a:xfrm>
            <a:off x="0" y="2492605"/>
            <a:ext cx="9144000" cy="646331"/>
          </a:xfrm>
          <a:prstGeom prst="rect">
            <a:avLst/>
          </a:prstGeom>
          <a:noFill/>
        </p:spPr>
        <p:txBody>
          <a:bodyPr wrap="square" rtlCol="0">
            <a:spAutoFit/>
          </a:bodyPr>
          <a:lstStyle/>
          <a:p>
            <a:pPr algn="ctr"/>
            <a:r>
              <a:rPr lang="pt-BR" sz="3600" b="1" dirty="0">
                <a:latin typeface="Trebuchet MS"/>
                <a:cs typeface="Trebuchet MS"/>
              </a:rPr>
              <a:t>CONSEJOS A LOS PASTORES</a:t>
            </a:r>
          </a:p>
        </p:txBody>
      </p:sp>
    </p:spTree>
    <p:extLst>
      <p:ext uri="{BB962C8B-B14F-4D97-AF65-F5344CB8AC3E}">
        <p14:creationId xmlns:p14="http://schemas.microsoft.com/office/powerpoint/2010/main" xmlns="" val="3021349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3 CuadroTexto"/>
          <p:cNvSpPr txBox="1"/>
          <p:nvPr/>
        </p:nvSpPr>
        <p:spPr>
          <a:xfrm>
            <a:off x="423672" y="1032411"/>
            <a:ext cx="583264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a:t>
            </a:r>
            <a:r>
              <a:rPr lang="es-ES" sz="2400" dirty="0">
                <a:latin typeface="Trebuchet MS"/>
                <a:cs typeface="Trebuchet MS"/>
              </a:rPr>
              <a:t>Colocarse en las manos del Señor</a:t>
            </a:r>
            <a:endParaRPr lang="pt-BR" sz="2400" dirty="0">
              <a:latin typeface="Trebuchet MS"/>
              <a:cs typeface="Trebuchet MS"/>
            </a:endParaRPr>
          </a:p>
        </p:txBody>
      </p:sp>
      <p:sp>
        <p:nvSpPr>
          <p:cNvPr id="2" name="CaixaDeTexto 1"/>
          <p:cNvSpPr txBox="1"/>
          <p:nvPr/>
        </p:nvSpPr>
        <p:spPr>
          <a:xfrm>
            <a:off x="454477" y="404664"/>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1</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4" name="3 CuadroTexto"/>
          <p:cNvSpPr txBox="1"/>
          <p:nvPr/>
        </p:nvSpPr>
        <p:spPr>
          <a:xfrm>
            <a:off x="453011" y="2070140"/>
            <a:ext cx="5848555"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a:t>
            </a:r>
            <a:r>
              <a:rPr lang="es-ES" sz="2400" dirty="0">
                <a:latin typeface="Trebuchet MS"/>
                <a:cs typeface="Trebuchet MS"/>
              </a:rPr>
              <a:t>Colocar los líderes en las manos del Señor</a:t>
            </a:r>
            <a:endParaRPr lang="pt-BR" sz="2400" dirty="0">
              <a:latin typeface="Trebuchet MS"/>
              <a:cs typeface="Trebuchet MS"/>
            </a:endParaRPr>
          </a:p>
        </p:txBody>
      </p:sp>
      <p:sp>
        <p:nvSpPr>
          <p:cNvPr id="5" name="CaixaDeTexto 4"/>
          <p:cNvSpPr txBox="1"/>
          <p:nvPr/>
        </p:nvSpPr>
        <p:spPr>
          <a:xfrm>
            <a:off x="483817" y="1700808"/>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2</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7" name="3 CuadroTexto"/>
          <p:cNvSpPr txBox="1"/>
          <p:nvPr/>
        </p:nvSpPr>
        <p:spPr>
          <a:xfrm>
            <a:off x="467544" y="3150260"/>
            <a:ext cx="583264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a:t>
            </a:r>
            <a:r>
              <a:rPr lang="es-ES" sz="2400" dirty="0">
                <a:latin typeface="Trebuchet MS"/>
                <a:cs typeface="Trebuchet MS"/>
              </a:rPr>
              <a:t>Sincero interés por el bienestar de los líderes de iglesia</a:t>
            </a:r>
            <a:endParaRPr lang="pt-BR" sz="2400" dirty="0">
              <a:latin typeface="Trebuchet MS"/>
              <a:cs typeface="Trebuchet MS"/>
            </a:endParaRPr>
          </a:p>
        </p:txBody>
      </p:sp>
      <p:sp>
        <p:nvSpPr>
          <p:cNvPr id="8" name="CaixaDeTexto 7"/>
          <p:cNvSpPr txBox="1"/>
          <p:nvPr/>
        </p:nvSpPr>
        <p:spPr>
          <a:xfrm>
            <a:off x="498349" y="2780928"/>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3</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9" name="3 CuadroTexto"/>
          <p:cNvSpPr txBox="1"/>
          <p:nvPr/>
        </p:nvSpPr>
        <p:spPr>
          <a:xfrm>
            <a:off x="453012" y="4244896"/>
            <a:ext cx="583264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a:t>
            </a:r>
            <a:r>
              <a:rPr lang="es-ES" sz="2400" dirty="0">
                <a:latin typeface="Trebuchet MS"/>
                <a:cs typeface="Trebuchet MS"/>
              </a:rPr>
              <a:t>La clave de los milagros: El </a:t>
            </a:r>
            <a:r>
              <a:rPr lang="es-ES" sz="2400" dirty="0" smtClean="0">
                <a:latin typeface="Trebuchet MS"/>
                <a:cs typeface="Trebuchet MS"/>
              </a:rPr>
              <a:t>	poder </a:t>
            </a:r>
            <a:r>
              <a:rPr lang="es-ES" sz="2400" dirty="0">
                <a:latin typeface="Trebuchet MS"/>
                <a:cs typeface="Trebuchet MS"/>
              </a:rPr>
              <a:t>divino más el esfuerzo humano</a:t>
            </a:r>
            <a:endParaRPr lang="pt-BR" sz="2400" dirty="0">
              <a:latin typeface="Trebuchet MS"/>
              <a:cs typeface="Trebuchet MS"/>
            </a:endParaRPr>
          </a:p>
        </p:txBody>
      </p:sp>
      <p:sp>
        <p:nvSpPr>
          <p:cNvPr id="10" name="CaixaDeTexto 9"/>
          <p:cNvSpPr txBox="1"/>
          <p:nvPr/>
        </p:nvSpPr>
        <p:spPr>
          <a:xfrm>
            <a:off x="483817" y="3875564"/>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4</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Tree>
    <p:extLst>
      <p:ext uri="{BB962C8B-B14F-4D97-AF65-F5344CB8AC3E}">
        <p14:creationId xmlns:p14="http://schemas.microsoft.com/office/powerpoint/2010/main" xmlns="" val="401252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803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Retângulo 12"/>
          <p:cNvSpPr/>
          <p:nvPr/>
        </p:nvSpPr>
        <p:spPr>
          <a:xfrm>
            <a:off x="2125243" y="332656"/>
            <a:ext cx="6340005" cy="1323439"/>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pt-BR" sz="8000" b="1" dirty="0">
                <a:solidFill>
                  <a:schemeClr val="bg1"/>
                </a:solidFill>
                <a:effectLst>
                  <a:innerShdw blurRad="63500" dist="50800" dir="13500000">
                    <a:prstClr val="black">
                      <a:alpha val="50000"/>
                    </a:prstClr>
                  </a:innerShdw>
                </a:effectLst>
                <a:latin typeface="Trebuchet MS"/>
                <a:cs typeface="Trebuchet MS"/>
              </a:rPr>
              <a:t>¡CONFLICTO!</a:t>
            </a:r>
          </a:p>
        </p:txBody>
      </p:sp>
      <p:sp>
        <p:nvSpPr>
          <p:cNvPr id="14" name="Retângulo 13"/>
          <p:cNvSpPr/>
          <p:nvPr/>
        </p:nvSpPr>
        <p:spPr>
          <a:xfrm>
            <a:off x="239080" y="3140968"/>
            <a:ext cx="3200107" cy="1754326"/>
          </a:xfrm>
          <a:prstGeom prst="rect">
            <a:avLst/>
          </a:prstGeom>
        </p:spPr>
        <p:txBody>
          <a:bodyPr wrap="none">
            <a:spAutoFit/>
          </a:bodyPr>
          <a:lstStyle/>
          <a:p>
            <a:pPr algn="ctr"/>
            <a:r>
              <a:rPr lang="pt-BR" sz="5400" b="1" dirty="0" err="1">
                <a:solidFill>
                  <a:schemeClr val="bg1"/>
                </a:solidFill>
                <a:effectLst>
                  <a:outerShdw blurRad="38100" dist="38100" dir="2700000" algn="tl">
                    <a:srgbClr val="000000"/>
                  </a:outerShdw>
                </a:effectLst>
                <a:latin typeface="Trebuchet MS"/>
                <a:cs typeface="Trebuchet MS"/>
              </a:rPr>
              <a:t>Teoría</a:t>
            </a:r>
            <a:r>
              <a:rPr lang="pt-BR" sz="5400" b="1" dirty="0">
                <a:solidFill>
                  <a:schemeClr val="bg1"/>
                </a:solidFill>
                <a:effectLst>
                  <a:outerShdw blurRad="38100" dist="38100" dir="2700000" algn="tl">
                    <a:srgbClr val="000000"/>
                  </a:outerShdw>
                </a:effectLst>
                <a:latin typeface="Trebuchet MS"/>
                <a:cs typeface="Trebuchet MS"/>
              </a:rPr>
              <a:t> </a:t>
            </a:r>
            <a:r>
              <a:rPr lang="pt-BR" sz="5400" b="1" dirty="0" smtClean="0">
                <a:solidFill>
                  <a:schemeClr val="bg1"/>
                </a:solidFill>
                <a:effectLst>
                  <a:outerShdw blurRad="38100" dist="38100" dir="2700000" algn="tl">
                    <a:srgbClr val="000000"/>
                  </a:outerShdw>
                </a:effectLst>
                <a:latin typeface="Trebuchet MS"/>
                <a:cs typeface="Trebuchet MS"/>
              </a:rPr>
              <a:t>de</a:t>
            </a:r>
          </a:p>
          <a:p>
            <a:pPr algn="ctr"/>
            <a:r>
              <a:rPr lang="pt-BR" sz="5400" b="1" dirty="0" err="1" smtClean="0">
                <a:solidFill>
                  <a:schemeClr val="bg1"/>
                </a:solidFill>
                <a:effectLst>
                  <a:outerShdw blurRad="38100" dist="38100" dir="2700000" algn="tl">
                    <a:srgbClr val="000000"/>
                  </a:outerShdw>
                </a:effectLst>
                <a:latin typeface="Trebuchet MS"/>
                <a:cs typeface="Trebuchet MS"/>
              </a:rPr>
              <a:t>los</a:t>
            </a:r>
            <a:r>
              <a:rPr lang="pt-BR" sz="5400" b="1" dirty="0" smtClean="0">
                <a:solidFill>
                  <a:schemeClr val="bg1"/>
                </a:solidFill>
                <a:effectLst>
                  <a:outerShdw blurRad="38100" dist="38100" dir="2700000" algn="tl">
                    <a:srgbClr val="000000"/>
                  </a:outerShdw>
                </a:effectLst>
                <a:latin typeface="Trebuchet MS"/>
                <a:cs typeface="Trebuchet MS"/>
              </a:rPr>
              <a:t> </a:t>
            </a:r>
            <a:r>
              <a:rPr lang="pt-BR" sz="5400" b="1" dirty="0">
                <a:solidFill>
                  <a:schemeClr val="bg1"/>
                </a:solidFill>
                <a:effectLst>
                  <a:outerShdw blurRad="38100" dist="38100" dir="2700000" algn="tl">
                    <a:srgbClr val="000000"/>
                  </a:outerShdw>
                </a:effectLst>
                <a:latin typeface="Trebuchet MS"/>
                <a:cs typeface="Trebuchet MS"/>
              </a:rPr>
              <a:t>GP </a:t>
            </a:r>
          </a:p>
        </p:txBody>
      </p:sp>
      <p:sp>
        <p:nvSpPr>
          <p:cNvPr id="15" name="Retângulo 14"/>
          <p:cNvSpPr/>
          <p:nvPr/>
        </p:nvSpPr>
        <p:spPr>
          <a:xfrm>
            <a:off x="5717135" y="2996952"/>
            <a:ext cx="3405419" cy="1754326"/>
          </a:xfrm>
          <a:prstGeom prst="rect">
            <a:avLst/>
          </a:prstGeom>
        </p:spPr>
        <p:txBody>
          <a:bodyPr wrap="none">
            <a:spAutoFit/>
          </a:bodyPr>
          <a:lstStyle/>
          <a:p>
            <a:pPr algn="ctr"/>
            <a:r>
              <a:rPr lang="pt-BR" sz="5400" b="1" dirty="0" err="1">
                <a:solidFill>
                  <a:schemeClr val="bg1"/>
                </a:solidFill>
                <a:effectLst>
                  <a:outerShdw blurRad="38100" dist="38100" dir="2700000" algn="tl">
                    <a:srgbClr val="000000"/>
                  </a:outerShdw>
                </a:effectLst>
                <a:latin typeface="Trebuchet MS"/>
                <a:cs typeface="Trebuchet MS"/>
              </a:rPr>
              <a:t>Práctica</a:t>
            </a:r>
            <a:r>
              <a:rPr lang="pt-BR" sz="5400" b="1" dirty="0">
                <a:solidFill>
                  <a:schemeClr val="bg1"/>
                </a:solidFill>
                <a:effectLst>
                  <a:outerShdw blurRad="38100" dist="38100" dir="2700000" algn="tl">
                    <a:srgbClr val="000000"/>
                  </a:outerShdw>
                </a:effectLst>
                <a:latin typeface="Trebuchet MS"/>
                <a:cs typeface="Trebuchet MS"/>
              </a:rPr>
              <a:t> </a:t>
            </a:r>
            <a:endParaRPr lang="pt-BR" sz="5400" b="1" dirty="0" smtClean="0">
              <a:solidFill>
                <a:schemeClr val="bg1"/>
              </a:solidFill>
              <a:effectLst>
                <a:outerShdw blurRad="38100" dist="38100" dir="2700000" algn="tl">
                  <a:srgbClr val="000000"/>
                </a:outerShdw>
              </a:effectLst>
              <a:latin typeface="Trebuchet MS"/>
              <a:cs typeface="Trebuchet MS"/>
            </a:endParaRPr>
          </a:p>
          <a:p>
            <a:pPr algn="ctr"/>
            <a:r>
              <a:rPr lang="pt-BR" sz="5400" b="1" dirty="0" smtClean="0">
                <a:solidFill>
                  <a:schemeClr val="bg1"/>
                </a:solidFill>
                <a:effectLst>
                  <a:outerShdw blurRad="38100" dist="38100" dir="2700000" algn="tl">
                    <a:srgbClr val="000000"/>
                  </a:outerShdw>
                </a:effectLst>
                <a:latin typeface="Trebuchet MS"/>
                <a:cs typeface="Trebuchet MS"/>
              </a:rPr>
              <a:t>de </a:t>
            </a:r>
            <a:r>
              <a:rPr lang="pt-BR" sz="5400" b="1" dirty="0" err="1" smtClean="0">
                <a:solidFill>
                  <a:schemeClr val="bg1"/>
                </a:solidFill>
                <a:effectLst>
                  <a:outerShdw blurRad="38100" dist="38100" dir="2700000" algn="tl">
                    <a:srgbClr val="000000"/>
                  </a:outerShdw>
                </a:effectLst>
                <a:latin typeface="Trebuchet MS"/>
                <a:cs typeface="Trebuchet MS"/>
              </a:rPr>
              <a:t>los</a:t>
            </a:r>
            <a:r>
              <a:rPr lang="pt-BR" sz="5400" b="1" dirty="0" smtClean="0">
                <a:solidFill>
                  <a:schemeClr val="bg1"/>
                </a:solidFill>
                <a:effectLst>
                  <a:outerShdw blurRad="38100" dist="38100" dir="2700000" algn="tl">
                    <a:srgbClr val="000000"/>
                  </a:outerShdw>
                </a:effectLst>
                <a:latin typeface="Trebuchet MS"/>
                <a:cs typeface="Trebuchet MS"/>
              </a:rPr>
              <a:t> </a:t>
            </a:r>
            <a:r>
              <a:rPr lang="pt-BR" sz="5400" b="1" dirty="0">
                <a:solidFill>
                  <a:schemeClr val="bg1"/>
                </a:solidFill>
                <a:effectLst>
                  <a:outerShdw blurRad="38100" dist="38100" dir="2700000" algn="tl">
                    <a:srgbClr val="000000"/>
                  </a:outerShdw>
                </a:effectLst>
                <a:latin typeface="Trebuchet MS"/>
                <a:cs typeface="Trebuchet MS"/>
              </a:rPr>
              <a:t>GP </a:t>
            </a:r>
          </a:p>
        </p:txBody>
      </p:sp>
    </p:spTree>
    <p:extLst>
      <p:ext uri="{BB962C8B-B14F-4D97-AF65-F5344CB8AC3E}">
        <p14:creationId xmlns:p14="http://schemas.microsoft.com/office/powerpoint/2010/main" xmlns="" val="164994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0" y="874905"/>
            <a:ext cx="50040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pt-BR" sz="3200" b="1" dirty="0">
                <a:solidFill>
                  <a:schemeClr val="bg1"/>
                </a:solidFill>
                <a:effectLst>
                  <a:innerShdw blurRad="114300">
                    <a:prstClr val="black"/>
                  </a:innerShdw>
                </a:effectLst>
                <a:latin typeface="Trebuchet MS"/>
                <a:cs typeface="Trebuchet MS"/>
              </a:rPr>
              <a:t>OBSTÁCULOS</a:t>
            </a:r>
          </a:p>
        </p:txBody>
      </p:sp>
      <p:sp>
        <p:nvSpPr>
          <p:cNvPr id="6" name="3 CuadroTexto"/>
          <p:cNvSpPr txBox="1"/>
          <p:nvPr/>
        </p:nvSpPr>
        <p:spPr>
          <a:xfrm>
            <a:off x="467544" y="2420888"/>
            <a:ext cx="4536504" cy="1077218"/>
          </a:xfrm>
          <a:prstGeom prst="rect">
            <a:avLst/>
          </a:prstGeom>
          <a:noFill/>
        </p:spPr>
        <p:txBody>
          <a:bodyPr wrap="square" rtlCol="0">
            <a:spAutoFit/>
          </a:bodyPr>
          <a:lstStyle/>
          <a:p>
            <a:pPr marL="571500" indent="-571500">
              <a:buFont typeface="Arial"/>
              <a:buChar char="•"/>
            </a:pPr>
            <a:r>
              <a:rPr lang="es-ES" sz="3200" b="1" dirty="0">
                <a:latin typeface="Trebuchet MS"/>
                <a:cs typeface="Trebuchet MS"/>
              </a:rPr>
              <a:t>Preocupación por la opinión ajena </a:t>
            </a:r>
          </a:p>
        </p:txBody>
      </p:sp>
      <p:sp>
        <p:nvSpPr>
          <p:cNvPr id="7" name="4 CuadroTexto"/>
          <p:cNvSpPr txBox="1"/>
          <p:nvPr/>
        </p:nvSpPr>
        <p:spPr>
          <a:xfrm>
            <a:off x="539552" y="3861048"/>
            <a:ext cx="4464496" cy="1077218"/>
          </a:xfrm>
          <a:prstGeom prst="rect">
            <a:avLst/>
          </a:prstGeom>
          <a:noFill/>
        </p:spPr>
        <p:txBody>
          <a:bodyPr wrap="square" rtlCol="0">
            <a:spAutoFit/>
          </a:bodyPr>
          <a:lstStyle/>
          <a:p>
            <a:pPr marL="571500" indent="-571500">
              <a:buFont typeface="Arial"/>
              <a:buChar char="•"/>
            </a:pPr>
            <a:r>
              <a:rPr lang="pt-BR" sz="3200" b="1" dirty="0" err="1">
                <a:latin typeface="Trebuchet MS"/>
                <a:cs typeface="Trebuchet MS"/>
              </a:rPr>
              <a:t>Preocupación</a:t>
            </a:r>
            <a:r>
              <a:rPr lang="pt-BR" sz="3200" b="1" dirty="0">
                <a:latin typeface="Trebuchet MS"/>
                <a:cs typeface="Trebuchet MS"/>
              </a:rPr>
              <a:t> por </a:t>
            </a:r>
            <a:r>
              <a:rPr lang="pt-BR" sz="3200" b="1" dirty="0" err="1">
                <a:latin typeface="Trebuchet MS"/>
                <a:cs typeface="Trebuchet MS"/>
              </a:rPr>
              <a:t>los</a:t>
            </a:r>
            <a:r>
              <a:rPr lang="pt-BR" sz="3200" b="1" dirty="0">
                <a:latin typeface="Trebuchet MS"/>
                <a:cs typeface="Trebuchet MS"/>
              </a:rPr>
              <a:t> resultados </a:t>
            </a:r>
          </a:p>
        </p:txBody>
      </p:sp>
    </p:spTree>
    <p:extLst>
      <p:ext uri="{BB962C8B-B14F-4D97-AF65-F5344CB8AC3E}">
        <p14:creationId xmlns:p14="http://schemas.microsoft.com/office/powerpoint/2010/main" xmlns="" val="4218640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3 CuadroTexto"/>
          <p:cNvSpPr txBox="1"/>
          <p:nvPr/>
        </p:nvSpPr>
        <p:spPr>
          <a:xfrm>
            <a:off x="251520" y="1268760"/>
            <a:ext cx="6552728" cy="4893647"/>
          </a:xfrm>
          <a:prstGeom prst="rect">
            <a:avLst/>
          </a:prstGeom>
          <a:noFill/>
        </p:spPr>
        <p:txBody>
          <a:bodyPr wrap="square" rtlCol="0">
            <a:spAutoFit/>
          </a:bodyPr>
          <a:lstStyle/>
          <a:p>
            <a:pPr algn="just"/>
            <a:r>
              <a:rPr lang="es-ES" sz="2400" dirty="0">
                <a:latin typeface="Trebuchet MS"/>
                <a:cs typeface="Trebuchet MS"/>
              </a:rPr>
              <a:t>“La senda de los hombres que han sido puestos como dirigentes no es fácil; pero ellos han de ver en cada dificultad una invitación a orar. Nunca dejarán de consultar a la gran Fuente de toda sabiduría. Fortalecidos e iluminados por el Artífice maestro, se verán capacitados para resistir firmemente las influencias profanas, y para discernir entre lo correcto y lo erróneo, entre el bien y el mal. Aprobarán lo que Dios aprueba y lucharán ardorosamente contra la introducción de principios erróneos en su causa” (E.G.W., Profetas y reyes, pp. 21, 22)</a:t>
            </a:r>
          </a:p>
        </p:txBody>
      </p:sp>
    </p:spTree>
    <p:extLst>
      <p:ext uri="{BB962C8B-B14F-4D97-AF65-F5344CB8AC3E}">
        <p14:creationId xmlns:p14="http://schemas.microsoft.com/office/powerpoint/2010/main" xmlns="" val="3210129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467544" y="1318171"/>
            <a:ext cx="5328592" cy="1631216"/>
          </a:xfrm>
          <a:prstGeom prst="rect">
            <a:avLst/>
          </a:prstGeom>
          <a:noFill/>
        </p:spPr>
        <p:txBody>
          <a:bodyPr wrap="square" rtlCol="0">
            <a:spAutoFit/>
          </a:bodyPr>
          <a:lstStyle/>
          <a:p>
            <a:pPr algn="ctr"/>
            <a:r>
              <a:rPr lang="pt-BR" sz="5000" b="1" dirty="0">
                <a:solidFill>
                  <a:srgbClr val="FF0000"/>
                </a:solidFill>
                <a:effectLst>
                  <a:outerShdw blurRad="38100" dist="38100" dir="2700000" algn="tl">
                    <a:srgbClr val="000000"/>
                  </a:outerShdw>
                </a:effectLst>
                <a:latin typeface="Trebuchet MS"/>
                <a:cs typeface="Trebuchet MS"/>
              </a:rPr>
              <a:t>LO MÁS IMPORTANTE</a:t>
            </a:r>
          </a:p>
        </p:txBody>
      </p:sp>
      <p:sp>
        <p:nvSpPr>
          <p:cNvPr id="4" name="3 CuadroTexto"/>
          <p:cNvSpPr txBox="1"/>
          <p:nvPr/>
        </p:nvSpPr>
        <p:spPr>
          <a:xfrm>
            <a:off x="1115616" y="3356992"/>
            <a:ext cx="4104456" cy="1938992"/>
          </a:xfrm>
          <a:prstGeom prst="rect">
            <a:avLst/>
          </a:prstGeom>
          <a:noFill/>
        </p:spPr>
        <p:txBody>
          <a:bodyPr wrap="square" rtlCol="0">
            <a:spAutoFit/>
          </a:bodyPr>
          <a:lstStyle/>
          <a:p>
            <a:pPr algn="ctr"/>
            <a:r>
              <a:rPr lang="es-ES" sz="4000" dirty="0">
                <a:latin typeface="Trebuchet MS"/>
                <a:cs typeface="Trebuchet MS"/>
              </a:rPr>
              <a:t>¡Lo que el Señor opina de nuestra tarea!</a:t>
            </a:r>
          </a:p>
        </p:txBody>
      </p:sp>
    </p:spTree>
    <p:extLst>
      <p:ext uri="{BB962C8B-B14F-4D97-AF65-F5344CB8AC3E}">
        <p14:creationId xmlns:p14="http://schemas.microsoft.com/office/powerpoint/2010/main" xmlns="" val="2719943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3 CuadroTexto"/>
          <p:cNvSpPr txBox="1"/>
          <p:nvPr/>
        </p:nvSpPr>
        <p:spPr>
          <a:xfrm>
            <a:off x="251520" y="1268760"/>
            <a:ext cx="6552728" cy="4524315"/>
          </a:xfrm>
          <a:prstGeom prst="rect">
            <a:avLst/>
          </a:prstGeom>
          <a:noFill/>
        </p:spPr>
        <p:txBody>
          <a:bodyPr wrap="square" rtlCol="0">
            <a:spAutoFit/>
          </a:bodyPr>
          <a:lstStyle/>
          <a:p>
            <a:pPr algn="just"/>
            <a:r>
              <a:rPr lang="es-UY" sz="2400" dirty="0">
                <a:latin typeface="Trebuchet MS"/>
                <a:cs typeface="Trebuchet MS"/>
              </a:rPr>
              <a:t>“Se necesitan hombres que sientan necesidad de sabiduría de lo alto; hombres que sean convertidos de corazón, que entiendan que no son sino simples mortales que deben aprender sus lecciones en la escuela de Cristo antes de estar preparados para moldear otras mentes. Cuando los hombres han aprendido a depender de Dios, cuando tienen la fe que obra por el amor y purifican sus propias almas, entonces no dejarán en los hombros de otros hombres las cargas penosas de soportar” </a:t>
            </a:r>
            <a:r>
              <a:rPr lang="es-UY" sz="2400" i="1" dirty="0">
                <a:latin typeface="Trebuchet MS"/>
                <a:cs typeface="Trebuchet MS"/>
              </a:rPr>
              <a:t>(E.G.W., Carta 83, 1896)</a:t>
            </a:r>
            <a:endParaRPr lang="es-UY" sz="2400" dirty="0">
              <a:latin typeface="Trebuchet MS"/>
              <a:cs typeface="Trebuchet MS"/>
            </a:endParaRPr>
          </a:p>
        </p:txBody>
      </p:sp>
    </p:spTree>
    <p:extLst>
      <p:ext uri="{BB962C8B-B14F-4D97-AF65-F5344CB8AC3E}">
        <p14:creationId xmlns:p14="http://schemas.microsoft.com/office/powerpoint/2010/main" xmlns="" val="1287307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252536" y="2276872"/>
            <a:ext cx="9721080" cy="107779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6" name="3 CuadroTexto"/>
          <p:cNvSpPr txBox="1"/>
          <p:nvPr/>
        </p:nvSpPr>
        <p:spPr>
          <a:xfrm>
            <a:off x="0" y="2348880"/>
            <a:ext cx="9144000" cy="1077218"/>
          </a:xfrm>
          <a:prstGeom prst="rect">
            <a:avLst/>
          </a:prstGeom>
          <a:noFill/>
        </p:spPr>
        <p:txBody>
          <a:bodyPr wrap="square" rtlCol="0">
            <a:spAutoFit/>
          </a:bodyPr>
          <a:lstStyle/>
          <a:p>
            <a:pPr algn="ctr"/>
            <a:r>
              <a:rPr lang="es-ES" sz="3200" b="1" dirty="0">
                <a:latin typeface="Trebuchet MS"/>
                <a:cs typeface="Trebuchet MS"/>
              </a:rPr>
              <a:t>LOS GRUPOS PEQUEÑOS SÍ FUNCIONAN</a:t>
            </a:r>
          </a:p>
          <a:p>
            <a:pPr algn="ctr"/>
            <a:r>
              <a:rPr lang="es-ES" sz="3200" b="1" dirty="0">
                <a:latin typeface="Trebuchet MS"/>
                <a:cs typeface="Trebuchet MS"/>
              </a:rPr>
              <a:t>- Resultados - </a:t>
            </a:r>
          </a:p>
        </p:txBody>
      </p:sp>
    </p:spTree>
    <p:extLst>
      <p:ext uri="{BB962C8B-B14F-4D97-AF65-F5344CB8AC3E}">
        <p14:creationId xmlns:p14="http://schemas.microsoft.com/office/powerpoint/2010/main" xmlns="" val="1580682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3 CuadroTexto"/>
          <p:cNvSpPr txBox="1"/>
          <p:nvPr/>
        </p:nvSpPr>
        <p:spPr>
          <a:xfrm>
            <a:off x="467544" y="1124744"/>
            <a:ext cx="74168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smtClean="0">
                <a:latin typeface="Trebuchet MS"/>
                <a:cs typeface="Trebuchet MS"/>
              </a:rPr>
              <a:t>		</a:t>
            </a:r>
            <a:r>
              <a:rPr lang="es-ES" sz="2400" dirty="0">
                <a:latin typeface="Trebuchet MS"/>
                <a:cs typeface="Trebuchet MS"/>
              </a:rPr>
              <a:t>La iglesia mejora en el relacionamiento con Dios y entre sus miembros.</a:t>
            </a:r>
          </a:p>
        </p:txBody>
      </p:sp>
      <p:sp>
        <p:nvSpPr>
          <p:cNvPr id="2" name="CaixaDeTexto 1"/>
          <p:cNvSpPr txBox="1"/>
          <p:nvPr/>
        </p:nvSpPr>
        <p:spPr>
          <a:xfrm>
            <a:off x="498349" y="755412"/>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1</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4" name="3 CuadroTexto"/>
          <p:cNvSpPr txBox="1"/>
          <p:nvPr/>
        </p:nvSpPr>
        <p:spPr>
          <a:xfrm>
            <a:off x="453012" y="2214156"/>
            <a:ext cx="74168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smtClean="0">
                <a:latin typeface="Trebuchet MS"/>
                <a:cs typeface="Trebuchet MS"/>
              </a:rPr>
              <a:t>		</a:t>
            </a:r>
            <a:r>
              <a:rPr lang="es-ES" sz="2400" dirty="0">
                <a:latin typeface="Trebuchet MS"/>
                <a:cs typeface="Trebuchet MS"/>
              </a:rPr>
              <a:t>La iglesia mejora en el cumplimiento de la misión encomendada por el Señor.</a:t>
            </a:r>
          </a:p>
        </p:txBody>
      </p:sp>
      <p:sp>
        <p:nvSpPr>
          <p:cNvPr id="5" name="CaixaDeTexto 4"/>
          <p:cNvSpPr txBox="1"/>
          <p:nvPr/>
        </p:nvSpPr>
        <p:spPr>
          <a:xfrm>
            <a:off x="483817" y="1844824"/>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2</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7" name="3 CuadroTexto"/>
          <p:cNvSpPr txBox="1"/>
          <p:nvPr/>
        </p:nvSpPr>
        <p:spPr>
          <a:xfrm>
            <a:off x="467544" y="3294276"/>
            <a:ext cx="74168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a:t>
            </a:r>
            <a:r>
              <a:rPr lang="es-ES" sz="2400" dirty="0">
                <a:latin typeface="Trebuchet MS"/>
                <a:cs typeface="Trebuchet MS"/>
              </a:rPr>
              <a:t>Iglesia feliz, líderes contentos y realizados, pastor libre de estrés. </a:t>
            </a:r>
            <a:endParaRPr lang="pt-BR" sz="2400" dirty="0">
              <a:latin typeface="Trebuchet MS"/>
              <a:cs typeface="Trebuchet MS"/>
            </a:endParaRPr>
          </a:p>
        </p:txBody>
      </p:sp>
      <p:sp>
        <p:nvSpPr>
          <p:cNvPr id="8" name="CaixaDeTexto 7"/>
          <p:cNvSpPr txBox="1"/>
          <p:nvPr/>
        </p:nvSpPr>
        <p:spPr>
          <a:xfrm>
            <a:off x="498349" y="2924944"/>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3</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
        <p:nvSpPr>
          <p:cNvPr id="9" name="3 CuadroTexto"/>
          <p:cNvSpPr txBox="1"/>
          <p:nvPr/>
        </p:nvSpPr>
        <p:spPr>
          <a:xfrm>
            <a:off x="434865" y="4374396"/>
            <a:ext cx="74168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dirty="0">
                <a:latin typeface="Trebuchet MS"/>
                <a:cs typeface="Trebuchet MS"/>
              </a:rPr>
              <a:t>		</a:t>
            </a:r>
            <a:r>
              <a:rPr lang="es-ES" sz="2400" dirty="0">
                <a:latin typeface="Trebuchet MS"/>
                <a:cs typeface="Trebuchet MS"/>
              </a:rPr>
              <a:t>La iglesia posee un crecimiento </a:t>
            </a:r>
            <a:r>
              <a:rPr lang="es-ES" sz="2400" dirty="0" smtClean="0">
                <a:latin typeface="Trebuchet MS"/>
                <a:cs typeface="Trebuchet MS"/>
              </a:rPr>
              <a:t>integral</a:t>
            </a:r>
            <a:r>
              <a:rPr lang="pt-BR" sz="2400" dirty="0" smtClean="0">
                <a:latin typeface="Trebuchet MS"/>
                <a:cs typeface="Trebuchet MS"/>
              </a:rPr>
              <a:t>. </a:t>
            </a:r>
            <a:endParaRPr lang="pt-BR" sz="2400" dirty="0">
              <a:latin typeface="Trebuchet MS"/>
              <a:cs typeface="Trebuchet MS"/>
            </a:endParaRPr>
          </a:p>
        </p:txBody>
      </p:sp>
      <p:sp>
        <p:nvSpPr>
          <p:cNvPr id="10" name="CaixaDeTexto 9"/>
          <p:cNvSpPr txBox="1"/>
          <p:nvPr/>
        </p:nvSpPr>
        <p:spPr>
          <a:xfrm>
            <a:off x="465670" y="4005064"/>
            <a:ext cx="90601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rPr>
              <a:t>4</a:t>
            </a:r>
            <a:endParaRPr lang="pt-B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ebuchet MS" pitchFamily="34" charset="0"/>
            </a:endParaRPr>
          </a:p>
        </p:txBody>
      </p:sp>
    </p:spTree>
    <p:extLst>
      <p:ext uri="{BB962C8B-B14F-4D97-AF65-F5344CB8AC3E}">
        <p14:creationId xmlns:p14="http://schemas.microsoft.com/office/powerpoint/2010/main" xmlns="" val="4277946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276</Words>
  <Application>Microsoft Office PowerPoint</Application>
  <PresentationFormat>Apresentação na tela (4:3)</PresentationFormat>
  <Paragraphs>50</Paragraphs>
  <Slides>13</Slides>
  <Notes>11</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131</cp:revision>
  <dcterms:created xsi:type="dcterms:W3CDTF">2012-04-28T23:49:53Z</dcterms:created>
  <dcterms:modified xsi:type="dcterms:W3CDTF">2012-05-04T14:55:43Z</dcterms:modified>
</cp:coreProperties>
</file>