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A90C663-26CE-4467-B802-75A3EF765C4B}"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5C963B9-F986-4B07-B66C-4B91E29604A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0C663-26CE-4467-B802-75A3EF765C4B}" type="datetimeFigureOut">
              <a:rPr lang="pt-BR" smtClean="0"/>
              <a:pPr/>
              <a:t>20/05/2013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963B9-F986-4B07-B66C-4B91E29604A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El consejo</a:t>
            </a:r>
            <a:endParaRPr lang="pt-BR" dirty="0"/>
          </a:p>
        </p:txBody>
      </p:sp>
      <p:sp>
        <p:nvSpPr>
          <p:cNvPr id="3" name="Espaço Reservado para Conteúdo 2"/>
          <p:cNvSpPr>
            <a:spLocks noGrp="1"/>
          </p:cNvSpPr>
          <p:nvPr>
            <p:ph idx="1"/>
          </p:nvPr>
        </p:nvSpPr>
        <p:spPr>
          <a:xfrm>
            <a:off x="467544" y="1268760"/>
            <a:ext cx="8229600" cy="4525963"/>
          </a:xfrm>
        </p:spPr>
        <p:txBody>
          <a:bodyPr>
            <a:normAutofit/>
          </a:bodyPr>
          <a:lstStyle/>
          <a:p>
            <a:pPr>
              <a:buNone/>
            </a:pPr>
            <a:r>
              <a:rPr lang="es-ES" i="1" dirty="0" smtClean="0"/>
              <a:t>“… Además escoge tú de entre todo el pueblo varones de virtud, temerosos de Dios, varones de verdad, que aborrezcan la avaricia; y ponlos sobre el pueblo por jefes de millares, de centenas, de cincuenta y de diez. Ellos juzgarán al pueblo en todo tiempo; y todo asunto grave lo traerán a ti, y ellos juzgarán todo asunto pequeño. </a:t>
            </a:r>
            <a:r>
              <a:rPr lang="es-ES" b="1" i="1" dirty="0" smtClean="0"/>
              <a:t>Así aliviarás la carga de sobre ti, y la llevarán ellos contigo”.</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La nueva perspectiva</a:t>
            </a:r>
            <a:endParaRPr lang="pt-BR" dirty="0"/>
          </a:p>
        </p:txBody>
      </p:sp>
      <p:sp>
        <p:nvSpPr>
          <p:cNvPr id="3" name="Espaço Reservado para Conteúdo 2"/>
          <p:cNvSpPr>
            <a:spLocks noGrp="1"/>
          </p:cNvSpPr>
          <p:nvPr>
            <p:ph idx="1"/>
          </p:nvPr>
        </p:nvSpPr>
        <p:spPr/>
        <p:txBody>
          <a:bodyPr/>
          <a:lstStyle/>
          <a:p>
            <a:pPr marL="0" indent="0">
              <a:buNone/>
            </a:pPr>
            <a:r>
              <a:rPr lang="es-ES" i="1" dirty="0" smtClean="0"/>
              <a:t>“Si</a:t>
            </a:r>
            <a:r>
              <a:rPr lang="es-ES" b="1" dirty="0" smtClean="0"/>
              <a:t> esto hicieres</a:t>
            </a:r>
            <a:r>
              <a:rPr lang="es-ES" dirty="0" smtClean="0"/>
              <a:t>, y Dios te lo mandare, </a:t>
            </a:r>
            <a:r>
              <a:rPr lang="es-ES" b="1" dirty="0" smtClean="0"/>
              <a:t>tú podrás sostenerte, y también todo este pueblo irá en paz a su lugar</a:t>
            </a:r>
            <a:r>
              <a:rPr lang="es-ES" dirty="0" smtClean="0"/>
              <a:t>. </a:t>
            </a:r>
            <a:r>
              <a:rPr lang="es-ES" b="1" dirty="0" smtClean="0"/>
              <a:t>Y oyó Moisés la voz de su suegro</a:t>
            </a:r>
            <a:r>
              <a:rPr lang="es-ES" dirty="0" smtClean="0"/>
              <a:t>, e hizo todo lo que dijo. Escogió Moisés varones de virtud de entre todo Israel [...]”.</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Obreros que tiran solos</a:t>
            </a:r>
            <a:endParaRPr lang="pt-BR" dirty="0"/>
          </a:p>
        </p:txBody>
      </p:sp>
      <p:sp>
        <p:nvSpPr>
          <p:cNvPr id="3" name="Espaço Reservado para Conteúdo 2"/>
          <p:cNvSpPr>
            <a:spLocks noGrp="1"/>
          </p:cNvSpPr>
          <p:nvPr>
            <p:ph idx="1"/>
          </p:nvPr>
        </p:nvSpPr>
        <p:spPr/>
        <p:txBody>
          <a:bodyPr/>
          <a:lstStyle/>
          <a:p>
            <a:pPr marL="0" indent="0">
              <a:buNone/>
            </a:pPr>
            <a:r>
              <a:rPr lang="es-ES" dirty="0" smtClean="0"/>
              <a:t>Los que llevan el yugo de Cristo, no pueden tirar por separado, sino que obrarán con Cristo. </a:t>
            </a:r>
            <a:r>
              <a:rPr lang="es-ES" b="1" u="sng" dirty="0" smtClean="0"/>
              <a:t>Algunos obreros tiran con toda la fuerza que Dios les ha dado, pero no han aprendido todavía que no deben tirar solos</a:t>
            </a:r>
            <a:r>
              <a:rPr lang="es-ES" dirty="0" smtClean="0"/>
              <a:t>” (</a:t>
            </a:r>
            <a:r>
              <a:rPr lang="es-ES" i="1" dirty="0" smtClean="0"/>
              <a:t>Joyas de los testimonios, </a:t>
            </a:r>
            <a:r>
              <a:rPr lang="es-ES" dirty="0" smtClean="0"/>
              <a:t>t. 3, p. 406, 407).</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Trabajo excesivo</a:t>
            </a:r>
            <a:endParaRPr lang="pt-BR" dirty="0"/>
          </a:p>
        </p:txBody>
      </p:sp>
      <p:sp>
        <p:nvSpPr>
          <p:cNvPr id="3" name="Espaço Reservado para Conteúdo 2"/>
          <p:cNvSpPr>
            <a:spLocks noGrp="1"/>
          </p:cNvSpPr>
          <p:nvPr>
            <p:ph idx="1"/>
          </p:nvPr>
        </p:nvSpPr>
        <p:spPr>
          <a:xfrm>
            <a:off x="395536" y="1196752"/>
            <a:ext cx="8229600" cy="4525963"/>
          </a:xfrm>
        </p:spPr>
        <p:txBody>
          <a:bodyPr/>
          <a:lstStyle/>
          <a:p>
            <a:pPr marL="0" indent="0">
              <a:buNone/>
            </a:pPr>
            <a:r>
              <a:rPr lang="es-ES" dirty="0" smtClean="0"/>
              <a:t>“</a:t>
            </a:r>
            <a:r>
              <a:rPr lang="es-ES" b="1" u="sng" dirty="0" smtClean="0"/>
              <a:t>A veces los pastores hacen demasiado; tratan de abarcar toda la obra con sus brazos. </a:t>
            </a:r>
            <a:r>
              <a:rPr lang="es-ES" dirty="0" smtClean="0"/>
              <a:t>Esta los absorbe y los empequeñece; y sin embargo continúan abrazándola en su totalidad. Al parecer piensan que ellos solos han de trabajar en la causa de Dios, en tanto que los miembros de la iglesia permanecen ociosos.</a:t>
            </a:r>
            <a:r>
              <a:rPr lang="es-ES" b="1" u="sng" dirty="0" smtClean="0"/>
              <a:t> Esto no es en ningún sentido la orden de Dios</a:t>
            </a:r>
            <a:r>
              <a:rPr lang="es-ES" dirty="0" smtClean="0"/>
              <a:t>” (</a:t>
            </a:r>
            <a:r>
              <a:rPr lang="es-ES" i="1" dirty="0" smtClean="0"/>
              <a:t>El evangelismo, </a:t>
            </a:r>
            <a:r>
              <a:rPr lang="es-ES" dirty="0" smtClean="0"/>
              <a:t>p. 87).</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El énfasis del pastor: Capacitar primero</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es-ES" dirty="0" smtClean="0"/>
              <a:t>“Cuando trabaje donde ya haya algunos creyentes, </a:t>
            </a:r>
            <a:r>
              <a:rPr lang="es-ES" b="1" u="sng" dirty="0" smtClean="0"/>
              <a:t>el predicador debe primero no tanto tratar de convertir a los no creyentes como preparar a los miembros de la iglesia para que presten una cooperación aceptable</a:t>
            </a:r>
            <a:r>
              <a:rPr lang="es-ES" dirty="0" smtClean="0"/>
              <a:t>. Trabaje él por ellos individualmente, esforzándose por inducirlos a buscar una experiencia más profunda para sí mismos, y a trabajar para otros. Cuando estén preparados para cooperar con el predicador por sus oraciones y labores, </a:t>
            </a:r>
            <a:r>
              <a:rPr lang="es-ES" b="1" dirty="0" smtClean="0"/>
              <a:t>mayor éxito acompañará sus esfuerzos</a:t>
            </a:r>
            <a:r>
              <a:rPr lang="es-ES" dirty="0" smtClean="0"/>
              <a:t>” (</a:t>
            </a:r>
            <a:r>
              <a:rPr lang="es-ES" i="1" dirty="0" smtClean="0"/>
              <a:t>Obreros evangélicos</a:t>
            </a:r>
            <a:r>
              <a:rPr lang="es-ES" dirty="0" smtClean="0"/>
              <a:t>, p. 206). </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Los líderes son necesarios</a:t>
            </a:r>
            <a:br>
              <a:rPr lang="es-ES" b="1" dirty="0" smtClean="0"/>
            </a:br>
            <a:r>
              <a:rPr lang="es-ES" b="1" dirty="0" smtClean="0"/>
              <a:t>¿Cómo lo hizo Jesús?</a:t>
            </a:r>
            <a:r>
              <a:rPr lang="pt-BR" dirty="0" smtClean="0"/>
              <a:t/>
            </a:r>
            <a:br>
              <a:rPr lang="pt-BR" dirty="0" smtClean="0"/>
            </a:br>
            <a:endParaRPr lang="pt-BR" dirty="0"/>
          </a:p>
        </p:txBody>
      </p:sp>
      <p:sp>
        <p:nvSpPr>
          <p:cNvPr id="3" name="Espaço Reservado para Conteúdo 2"/>
          <p:cNvSpPr>
            <a:spLocks noGrp="1"/>
          </p:cNvSpPr>
          <p:nvPr>
            <p:ph idx="1"/>
          </p:nvPr>
        </p:nvSpPr>
        <p:spPr>
          <a:xfrm>
            <a:off x="539552" y="1340768"/>
            <a:ext cx="8229600" cy="4525963"/>
          </a:xfrm>
        </p:spPr>
        <p:txBody>
          <a:bodyPr>
            <a:normAutofit fontScale="92500" lnSpcReduction="20000"/>
          </a:bodyPr>
          <a:lstStyle/>
          <a:p>
            <a:pPr>
              <a:buNone/>
            </a:pPr>
            <a:r>
              <a:rPr lang="es-ES" b="1" dirty="0" smtClean="0"/>
              <a:t>El plan maestro de Jesús</a:t>
            </a:r>
          </a:p>
          <a:p>
            <a:pPr marL="514350" lvl="0" indent="-514350">
              <a:buFont typeface="+mj-lt"/>
              <a:buAutoNum type="arabicPeriod"/>
            </a:pPr>
            <a:r>
              <a:rPr lang="es-ES" dirty="0" smtClean="0"/>
              <a:t>Reclutamiento</a:t>
            </a:r>
            <a:endParaRPr lang="pt-BR" dirty="0" smtClean="0"/>
          </a:p>
          <a:p>
            <a:pPr marL="514350" lvl="0" indent="-514350">
              <a:buFont typeface="+mj-lt"/>
              <a:buAutoNum type="arabicPeriod"/>
            </a:pPr>
            <a:r>
              <a:rPr lang="es-ES" dirty="0" smtClean="0"/>
              <a:t>Asociación</a:t>
            </a:r>
            <a:endParaRPr lang="pt-BR" dirty="0" smtClean="0"/>
          </a:p>
          <a:p>
            <a:pPr marL="514350" lvl="0" indent="-514350">
              <a:buFont typeface="+mj-lt"/>
              <a:buAutoNum type="arabicPeriod"/>
            </a:pPr>
            <a:r>
              <a:rPr lang="es-ES" dirty="0" smtClean="0"/>
              <a:t>Consagración</a:t>
            </a:r>
            <a:endParaRPr lang="pt-BR" dirty="0" smtClean="0"/>
          </a:p>
          <a:p>
            <a:pPr marL="514350" lvl="0" indent="-514350">
              <a:buFont typeface="+mj-lt"/>
              <a:buAutoNum type="arabicPeriod"/>
            </a:pPr>
            <a:r>
              <a:rPr lang="es-ES" dirty="0" smtClean="0"/>
              <a:t>Instrucción</a:t>
            </a:r>
            <a:endParaRPr lang="pt-BR" dirty="0" smtClean="0"/>
          </a:p>
          <a:p>
            <a:pPr marL="514350" lvl="0" indent="-514350">
              <a:buFont typeface="+mj-lt"/>
              <a:buAutoNum type="arabicPeriod"/>
            </a:pPr>
            <a:r>
              <a:rPr lang="es-ES" dirty="0" smtClean="0"/>
              <a:t>Demostración</a:t>
            </a:r>
            <a:endParaRPr lang="pt-BR" dirty="0" smtClean="0"/>
          </a:p>
          <a:p>
            <a:pPr marL="514350" lvl="0" indent="-514350">
              <a:buFont typeface="+mj-lt"/>
              <a:buAutoNum type="arabicPeriod"/>
            </a:pPr>
            <a:r>
              <a:rPr lang="es-ES" dirty="0" smtClean="0"/>
              <a:t>Delegación</a:t>
            </a:r>
            <a:endParaRPr lang="pt-BR" dirty="0" smtClean="0"/>
          </a:p>
          <a:p>
            <a:pPr marL="514350" lvl="0" indent="-514350">
              <a:buFont typeface="+mj-lt"/>
              <a:buAutoNum type="arabicPeriod"/>
            </a:pPr>
            <a:r>
              <a:rPr lang="es-ES" dirty="0" smtClean="0"/>
              <a:t>Supervisión</a:t>
            </a:r>
            <a:endParaRPr lang="pt-BR" dirty="0" smtClean="0"/>
          </a:p>
          <a:p>
            <a:pPr marL="514350" indent="-514350">
              <a:buFont typeface="+mj-lt"/>
              <a:buAutoNum type="arabicPeriod"/>
            </a:pPr>
            <a:r>
              <a:rPr lang="es-ES" dirty="0" smtClean="0"/>
              <a:t>Reproducción</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Cinco pasos básicos</a:t>
            </a:r>
            <a:endParaRPr lang="pt-BR" dirty="0"/>
          </a:p>
        </p:txBody>
      </p:sp>
      <p:sp>
        <p:nvSpPr>
          <p:cNvPr id="3" name="Espaço Reservado para Conteúdo 2"/>
          <p:cNvSpPr>
            <a:spLocks noGrp="1"/>
          </p:cNvSpPr>
          <p:nvPr>
            <p:ph idx="1"/>
          </p:nvPr>
        </p:nvSpPr>
        <p:spPr/>
        <p:txBody>
          <a:bodyPr/>
          <a:lstStyle/>
          <a:p>
            <a:pPr marL="514350" lvl="0" indent="-514350">
              <a:buFont typeface="+mj-lt"/>
              <a:buAutoNum type="arabicPeriod"/>
            </a:pPr>
            <a:r>
              <a:rPr lang="es-ES" dirty="0" smtClean="0"/>
              <a:t>INVITAR</a:t>
            </a:r>
            <a:endParaRPr lang="pt-BR" dirty="0" smtClean="0"/>
          </a:p>
          <a:p>
            <a:pPr marL="514350" lvl="0" indent="-514350">
              <a:buFont typeface="+mj-lt"/>
              <a:buAutoNum type="arabicPeriod"/>
            </a:pPr>
            <a:r>
              <a:rPr lang="es-ES" dirty="0" smtClean="0"/>
              <a:t>CONVIVIR</a:t>
            </a:r>
            <a:endParaRPr lang="pt-BR" dirty="0" smtClean="0"/>
          </a:p>
          <a:p>
            <a:pPr marL="514350" lvl="0" indent="-514350">
              <a:buFont typeface="+mj-lt"/>
              <a:buAutoNum type="arabicPeriod"/>
            </a:pPr>
            <a:r>
              <a:rPr lang="es-ES" dirty="0" smtClean="0"/>
              <a:t>COMPROMETER</a:t>
            </a:r>
            <a:endParaRPr lang="pt-BR" dirty="0" smtClean="0"/>
          </a:p>
          <a:p>
            <a:pPr marL="514350" lvl="0" indent="-514350">
              <a:buFont typeface="+mj-lt"/>
              <a:buAutoNum type="arabicPeriod"/>
            </a:pPr>
            <a:r>
              <a:rPr lang="es-ES" dirty="0" smtClean="0"/>
              <a:t>COMPARTIR</a:t>
            </a:r>
            <a:endParaRPr lang="pt-BR" dirty="0" smtClean="0"/>
          </a:p>
          <a:p>
            <a:pPr marL="514350" indent="-514350">
              <a:buFont typeface="+mj-lt"/>
              <a:buAutoNum type="arabicPeriod"/>
            </a:pPr>
            <a:r>
              <a:rPr lang="es-ES" dirty="0" smtClean="0"/>
              <a:t>COMPROBAR</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Objetivo del prototipo: formar líderes</a:t>
            </a:r>
            <a:endParaRPr lang="pt-BR" dirty="0"/>
          </a:p>
        </p:txBody>
      </p:sp>
      <p:sp>
        <p:nvSpPr>
          <p:cNvPr id="3" name="Espaço Reservado para Conteúdo 2"/>
          <p:cNvSpPr>
            <a:spLocks noGrp="1"/>
          </p:cNvSpPr>
          <p:nvPr>
            <p:ph idx="1"/>
          </p:nvPr>
        </p:nvSpPr>
        <p:spPr/>
        <p:txBody>
          <a:bodyPr/>
          <a:lstStyle/>
          <a:p>
            <a:pPr>
              <a:buNone/>
            </a:pPr>
            <a:r>
              <a:rPr lang="es-ES" b="1" dirty="0" smtClean="0"/>
              <a:t>Estructura de apoyo</a:t>
            </a:r>
          </a:p>
          <a:p>
            <a:pPr>
              <a:buNone/>
            </a:pPr>
            <a:endParaRPr lang="es-ES" b="1" dirty="0" smtClean="0"/>
          </a:p>
          <a:p>
            <a:pPr>
              <a:buNone/>
            </a:pPr>
            <a:r>
              <a:rPr lang="es-ES" dirty="0" smtClean="0"/>
              <a:t>Líder – supervisor – coordinador - pastor</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Necesidad de perseverancia</a:t>
            </a:r>
            <a:endParaRPr lang="pt-BR" dirty="0"/>
          </a:p>
        </p:txBody>
      </p:sp>
      <p:sp>
        <p:nvSpPr>
          <p:cNvPr id="3" name="Espaço Reservado para Conteúdo 2"/>
          <p:cNvSpPr>
            <a:spLocks noGrp="1"/>
          </p:cNvSpPr>
          <p:nvPr>
            <p:ph idx="1"/>
          </p:nvPr>
        </p:nvSpPr>
        <p:spPr/>
        <p:txBody>
          <a:bodyPr/>
          <a:lstStyle/>
          <a:p>
            <a:r>
              <a:rPr lang="es-ES" i="1" dirty="0" smtClean="0"/>
              <a:t>“No nos cansemos, pues, de hacer bien; porque a su tiempo segaremos, si no desmayamos” (</a:t>
            </a:r>
            <a:r>
              <a:rPr lang="es-ES" i="1" dirty="0" err="1" smtClean="0"/>
              <a:t>Gál.</a:t>
            </a:r>
            <a:r>
              <a:rPr lang="es-ES" i="1" dirty="0" smtClean="0"/>
              <a:t> 6:9). </a:t>
            </a:r>
            <a:endParaRPr lang="pt-BR" dirty="0" smtClean="0"/>
          </a:p>
          <a:p>
            <a:r>
              <a:rPr lang="es-ES" i="1" dirty="0" smtClean="0"/>
              <a:t>“No debemos cansarnos de hacer el bien. Si no nos rendimos, tendremos una buena cosecha en el momento apropiado”</a:t>
            </a:r>
            <a:r>
              <a:rPr lang="es-ES" dirty="0" smtClean="0"/>
              <a:t> (Versión Palabra de Dios para todos)</a:t>
            </a:r>
            <a:r>
              <a:rPr lang="es-ES" i="1" dirty="0" smtClean="0"/>
              <a:t>.</a:t>
            </a:r>
            <a:endParaRPr lang="pt-BR" dirty="0" smtClean="0"/>
          </a:p>
          <a:p>
            <a:pPr>
              <a:buNone/>
            </a:pP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Una gran decisión</a:t>
            </a:r>
            <a:endParaRPr lang="pt-BR" dirty="0"/>
          </a:p>
        </p:txBody>
      </p:sp>
      <p:sp>
        <p:nvSpPr>
          <p:cNvPr id="3" name="Espaço Reservado para Conteúdo 2"/>
          <p:cNvSpPr>
            <a:spLocks noGrp="1"/>
          </p:cNvSpPr>
          <p:nvPr>
            <p:ph idx="1"/>
          </p:nvPr>
        </p:nvSpPr>
        <p:spPr/>
        <p:txBody>
          <a:bodyPr/>
          <a:lstStyle/>
          <a:p>
            <a:pPr marL="0" indent="0">
              <a:buNone/>
            </a:pPr>
            <a:r>
              <a:rPr lang="es-ES" i="1" dirty="0" smtClean="0"/>
              <a:t>“El obrero evangélico debe decidir </a:t>
            </a:r>
            <a:r>
              <a:rPr lang="es-ES" i="1" u="sng" dirty="0" smtClean="0"/>
              <a:t>dónde quiere que su ministerio dé resultados</a:t>
            </a:r>
            <a:r>
              <a:rPr lang="es-ES" i="1" dirty="0" smtClean="0"/>
              <a:t>; si en el aplauso momentáneo del reconocimiento popular o en la reproducción de su vida en algunos pocos hombres elegidos, que le den continuación al trabajo, después que él se haya ido” (Robert Coleman)</a:t>
            </a:r>
            <a:r>
              <a:rPr lang="es-ES" dirty="0" smtClean="0"/>
              <a:t>. </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Para que la Iglesia crezca de manera saludable es necesario que los miembros sean perfeccionados para desempañar su servicio. Los primeros que deben ser perfeccionados son quienes liderarán pequeñas comunidades en la iglesia local. Esa debe ser la prioridad del pastor en su ministerio.</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La seguridad de grandes resultados</a:t>
            </a:r>
            <a:endParaRPr lang="pt-BR" dirty="0"/>
          </a:p>
        </p:txBody>
      </p:sp>
      <p:sp>
        <p:nvSpPr>
          <p:cNvPr id="3" name="Espaço Reservado para Conteúdo 2"/>
          <p:cNvSpPr>
            <a:spLocks noGrp="1"/>
          </p:cNvSpPr>
          <p:nvPr>
            <p:ph idx="1"/>
          </p:nvPr>
        </p:nvSpPr>
        <p:spPr/>
        <p:txBody>
          <a:bodyPr/>
          <a:lstStyle/>
          <a:p>
            <a:pPr marL="0" indent="0">
              <a:buNone/>
            </a:pPr>
            <a:r>
              <a:rPr lang="es-ES" i="1" dirty="0" smtClean="0"/>
              <a:t>“El ministro que ora, que tiene una fe viva, manifestará una obras correspondientes, y grandes resultados acompañarán su trabajo, a pesar de los esfuerzos conjuntos de la Tierra y el infierno” (</a:t>
            </a:r>
            <a:r>
              <a:rPr lang="es-ES" i="1" dirty="0" err="1" smtClean="0"/>
              <a:t>Review</a:t>
            </a:r>
            <a:r>
              <a:rPr lang="es-ES" i="1" dirty="0" smtClean="0"/>
              <a:t> and </a:t>
            </a:r>
            <a:r>
              <a:rPr lang="es-ES" i="1" dirty="0" err="1" smtClean="0"/>
              <a:t>Herald</a:t>
            </a:r>
            <a:r>
              <a:rPr lang="es-ES" dirty="0" smtClean="0"/>
              <a:t>, 8 de agosto de 1878).</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Nuestras responsabilidades</a:t>
            </a:r>
            <a:endParaRPr lang="pt-BR" dirty="0"/>
          </a:p>
        </p:txBody>
      </p:sp>
      <p:sp>
        <p:nvSpPr>
          <p:cNvPr id="3" name="Espaço Reservado para Conteúdo 2"/>
          <p:cNvSpPr>
            <a:spLocks noGrp="1"/>
          </p:cNvSpPr>
          <p:nvPr>
            <p:ph idx="1"/>
          </p:nvPr>
        </p:nvSpPr>
        <p:spPr/>
        <p:txBody>
          <a:bodyPr/>
          <a:lstStyle/>
          <a:p>
            <a:pPr>
              <a:buNone/>
            </a:pPr>
            <a:r>
              <a:rPr lang="pt-BR" b="1" i="1" dirty="0" smtClean="0"/>
              <a:t> </a:t>
            </a:r>
            <a:r>
              <a:rPr lang="es-ES" i="1" dirty="0" smtClean="0"/>
              <a:t>“Cada uno de nosotros decide su destino eterno, y de nosotros depende en absoluto que alcancemos la vida perdurable. ¿Viviremos las enseñanzas encerradas en la Palabra de Dios, que es el incomparable libro de texto de Cristo?”</a:t>
            </a:r>
            <a:r>
              <a:rPr lang="es-ES" dirty="0" smtClean="0"/>
              <a:t> </a:t>
            </a:r>
            <a:r>
              <a:rPr lang="es-ES" i="1" dirty="0" smtClean="0"/>
              <a:t>(MM, Dios nos cuida, de 25 de janeiro de 2013)</a:t>
            </a:r>
            <a:r>
              <a:rPr lang="es-ES" b="1" i="1" dirty="0" smtClean="0"/>
              <a:t>.</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67544" y="1268760"/>
            <a:ext cx="8229600" cy="4525963"/>
          </a:xfrm>
        </p:spPr>
        <p:txBody>
          <a:bodyPr>
            <a:normAutofit/>
          </a:bodyPr>
          <a:lstStyle/>
          <a:p>
            <a:pPr marL="0" indent="0">
              <a:buNone/>
            </a:pPr>
            <a:r>
              <a:rPr lang="es-ES" dirty="0" smtClean="0"/>
              <a:t>Formar líderes. Esa es la necesidad constante de la Iglesia. Los líderes cristianos asumen un papel determinante para que la iglesia funcione como un cuerpo “bien unido”. Cuando  hablamos de liderazgo cristiano no se trata de líderes tradicionales enfocados en la administración de liturgias y la realización de programas. Lo que se pretende aquí es formar líderes cuya principal tarea sea la de discipular personas. </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El énfasis de dichos líderes tiene que ver con un  interés centrado en el pastoreo, en cuidar y discipular. Significa amar lo suficiente como para importarse por un pequeño grupo de personas y ayudar a cuidarlas con su vida. Ayudar a amar a Dios, a amar al prójimo y a cumplir la misión de acuerdo con los dones espirituales.</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La vida cristiana solo puede vivirse de manera adecuada en comunidad. Lo que sucede es que el modelo contemporáneo de iglesia no se basa en pequeñas comunidades relacionales. El tipo de compromiso básico que se espera es la asistencia a los cultos. </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De esta manera, los miembros están satisfechos solamente con asistir a las reuniones generales, sin demasiado compromiso espiritual. Frente a esta situación, se forma un cuadro común en muchas congregaciones: miembros apáticos, estilo de vida secularizado y bajo compromiso con el servicio cristiano.</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Éxodo 18</a:t>
            </a:r>
            <a:r>
              <a:rPr lang="es-ES" dirty="0" smtClean="0"/>
              <a:t> – </a:t>
            </a:r>
            <a:r>
              <a:rPr lang="es-ES" b="1" dirty="0" smtClean="0"/>
              <a:t>La situación</a:t>
            </a:r>
            <a:endParaRPr lang="pt-BR" dirty="0"/>
          </a:p>
        </p:txBody>
      </p:sp>
      <p:sp>
        <p:nvSpPr>
          <p:cNvPr id="3" name="Espaço Reservado para Conteúdo 2"/>
          <p:cNvSpPr>
            <a:spLocks noGrp="1"/>
          </p:cNvSpPr>
          <p:nvPr>
            <p:ph idx="1"/>
          </p:nvPr>
        </p:nvSpPr>
        <p:spPr/>
        <p:txBody>
          <a:bodyPr/>
          <a:lstStyle/>
          <a:p>
            <a:pPr marL="0" indent="0">
              <a:buNone/>
            </a:pPr>
            <a:r>
              <a:rPr lang="es-ES" i="1" dirty="0" smtClean="0"/>
              <a:t>“Aconteció que al día siguiente se sentó Moisés a juzgar al pueblo; y el pueblo estuvo delante de Moisés desde la mañana hasta la tarde. Viendo el suegro de Moisés todo lo que él hacía con el pueblo, dijo: </a:t>
            </a:r>
            <a:r>
              <a:rPr lang="es-ES" b="1" i="1" dirty="0" smtClean="0"/>
              <a:t>¿Qué es esto que haces tú con el pueblo?</a:t>
            </a:r>
            <a:r>
              <a:rPr lang="es-ES" i="1" dirty="0" smtClean="0"/>
              <a:t> ¿Por qué te sientas tú solo, y todo el pueblo está delante de ti desde la mañana hasta la tarde?</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buNone/>
            </a:pPr>
            <a:r>
              <a:rPr lang="pt-BR" dirty="0" smtClean="0"/>
              <a:t> </a:t>
            </a:r>
            <a:r>
              <a:rPr lang="es-ES" i="1" dirty="0" smtClean="0"/>
              <a:t>"Y Moisés respondió a su suegro: Porque el pueblo viene a mí para consultar a Dios. Cuando tienen asuntos, vienen a mí; y yo juzgo entre el uno y el otro, y declaro las ordenanzas de Dios y sus leyes”.</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La evaluación</a:t>
            </a:r>
            <a:endParaRPr lang="pt-BR" dirty="0"/>
          </a:p>
        </p:txBody>
      </p:sp>
      <p:sp>
        <p:nvSpPr>
          <p:cNvPr id="3" name="Espaço Reservado para Conteúdo 2"/>
          <p:cNvSpPr>
            <a:spLocks noGrp="1"/>
          </p:cNvSpPr>
          <p:nvPr>
            <p:ph idx="1"/>
          </p:nvPr>
        </p:nvSpPr>
        <p:spPr/>
        <p:txBody>
          <a:bodyPr/>
          <a:lstStyle/>
          <a:p>
            <a:pPr marL="0" indent="0">
              <a:buNone/>
            </a:pPr>
            <a:r>
              <a:rPr lang="es-ES" i="1" dirty="0" smtClean="0"/>
              <a:t>“Entonces el suegro de Moisés le dijo: </a:t>
            </a:r>
            <a:r>
              <a:rPr lang="es-ES" b="1" i="1" dirty="0" smtClean="0"/>
              <a:t>No está bien lo que haces</a:t>
            </a:r>
            <a:r>
              <a:rPr lang="es-ES" i="1" dirty="0" smtClean="0"/>
              <a:t>. Desfallecerás del todo, tú, y también este pueblo que está contigo; porque el trabajo es demasiado pesado para ti; no podrás hacerlo tú sol</a:t>
            </a:r>
            <a:r>
              <a:rPr lang="es-ES" i="1" dirty="0" smtClean="0"/>
              <a:t>”.</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1108</Words>
  <Application>Microsoft Office PowerPoint</Application>
  <PresentationFormat>Apresentação na tela (4:3)</PresentationFormat>
  <Paragraphs>49</Paragraphs>
  <Slides>21</Slides>
  <Notes>0</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Tema do Office</vt:lpstr>
      <vt:lpstr>Slide 1</vt:lpstr>
      <vt:lpstr>Slide 2</vt:lpstr>
      <vt:lpstr>Slide 3</vt:lpstr>
      <vt:lpstr>Slide 4</vt:lpstr>
      <vt:lpstr>Slide 5</vt:lpstr>
      <vt:lpstr>Slide 6</vt:lpstr>
      <vt:lpstr>Éxodo 18 – La situación</vt:lpstr>
      <vt:lpstr>Slide 8</vt:lpstr>
      <vt:lpstr>La evaluación</vt:lpstr>
      <vt:lpstr>El consejo</vt:lpstr>
      <vt:lpstr>La nueva perspectiva</vt:lpstr>
      <vt:lpstr>Obreros que tiran solos</vt:lpstr>
      <vt:lpstr>Trabajo excesivo</vt:lpstr>
      <vt:lpstr>El énfasis del pastor: Capacitar primero</vt:lpstr>
      <vt:lpstr>Los líderes son necesarios ¿Cómo lo hizo Jesús? </vt:lpstr>
      <vt:lpstr>Cinco pasos básicos</vt:lpstr>
      <vt:lpstr>Objetivo del prototipo: formar líderes</vt:lpstr>
      <vt:lpstr>Necesidad de perseverancia</vt:lpstr>
      <vt:lpstr>Una gran decisión</vt:lpstr>
      <vt:lpstr>La seguridad de grandes resultados</vt:lpstr>
      <vt:lpstr>Nuestras responsabilidades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ruth.leon</dc:creator>
  <cp:lastModifiedBy>cristina.moran</cp:lastModifiedBy>
  <cp:revision>5</cp:revision>
  <dcterms:created xsi:type="dcterms:W3CDTF">2013-04-24T18:28:23Z</dcterms:created>
  <dcterms:modified xsi:type="dcterms:W3CDTF">2013-05-20T22:55:02Z</dcterms:modified>
</cp:coreProperties>
</file>