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6" r:id="rId41"/>
    <p:sldId id="297" r:id="rId42"/>
    <p:sldId id="298" r:id="rId43"/>
    <p:sldId id="299" r:id="rId44"/>
    <p:sldId id="300" r:id="rId45"/>
    <p:sldId id="295" r:id="rId46"/>
    <p:sldId id="301" r:id="rId4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ADAEB137-68DF-4F2D-8B4E-CFA5ED5E6756}" type="datetimeFigureOut">
              <a:rPr lang="pt-BR" smtClean="0"/>
              <a:pPr/>
              <a:t>22/05/2013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7C644E6-D612-44F5-87AC-2A6CF2E10BB8}"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DAEB137-68DF-4F2D-8B4E-CFA5ED5E6756}" type="datetimeFigureOut">
              <a:rPr lang="pt-BR" smtClean="0"/>
              <a:pPr/>
              <a:t>22/05/2013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7C644E6-D612-44F5-87AC-2A6CF2E10BB8}"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DAEB137-68DF-4F2D-8B4E-CFA5ED5E6756}" type="datetimeFigureOut">
              <a:rPr lang="pt-BR" smtClean="0"/>
              <a:pPr/>
              <a:t>22/05/2013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7C644E6-D612-44F5-87AC-2A6CF2E10BB8}"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DAEB137-68DF-4F2D-8B4E-CFA5ED5E6756}" type="datetimeFigureOut">
              <a:rPr lang="pt-BR" smtClean="0"/>
              <a:pPr/>
              <a:t>22/05/2013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7C644E6-D612-44F5-87AC-2A6CF2E10BB8}"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ADAEB137-68DF-4F2D-8B4E-CFA5ED5E6756}" type="datetimeFigureOut">
              <a:rPr lang="pt-BR" smtClean="0"/>
              <a:pPr/>
              <a:t>22/05/2013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7C644E6-D612-44F5-87AC-2A6CF2E10BB8}"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ADAEB137-68DF-4F2D-8B4E-CFA5ED5E6756}" type="datetimeFigureOut">
              <a:rPr lang="pt-BR" smtClean="0"/>
              <a:pPr/>
              <a:t>22/05/2013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7C644E6-D612-44F5-87AC-2A6CF2E10BB8}"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ADAEB137-68DF-4F2D-8B4E-CFA5ED5E6756}" type="datetimeFigureOut">
              <a:rPr lang="pt-BR" smtClean="0"/>
              <a:pPr/>
              <a:t>22/05/2013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7C644E6-D612-44F5-87AC-2A6CF2E10BB8}"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ADAEB137-68DF-4F2D-8B4E-CFA5ED5E6756}" type="datetimeFigureOut">
              <a:rPr lang="pt-BR" smtClean="0"/>
              <a:pPr/>
              <a:t>22/05/2013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7C644E6-D612-44F5-87AC-2A6CF2E10BB8}"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DAEB137-68DF-4F2D-8B4E-CFA5ED5E6756}" type="datetimeFigureOut">
              <a:rPr lang="pt-BR" smtClean="0"/>
              <a:pPr/>
              <a:t>22/05/2013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7C644E6-D612-44F5-87AC-2A6CF2E10BB8}"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ADAEB137-68DF-4F2D-8B4E-CFA5ED5E6756}" type="datetimeFigureOut">
              <a:rPr lang="pt-BR" smtClean="0"/>
              <a:pPr/>
              <a:t>22/05/2013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7C644E6-D612-44F5-87AC-2A6CF2E10BB8}"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ADAEB137-68DF-4F2D-8B4E-CFA5ED5E6756}" type="datetimeFigureOut">
              <a:rPr lang="pt-BR" smtClean="0"/>
              <a:pPr/>
              <a:t>22/05/2013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7C644E6-D612-44F5-87AC-2A6CF2E10BB8}"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AEB137-68DF-4F2D-8B4E-CFA5ED5E6756}" type="datetimeFigureOut">
              <a:rPr lang="pt-BR" smtClean="0"/>
              <a:pPr/>
              <a:t>22/05/2013</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644E6-D612-44F5-87AC-2A6CF2E10BB8}"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428625" y="1000125"/>
            <a:ext cx="8229600" cy="631825"/>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3600" b="0" i="0" u="none" strike="noStrike" kern="1200" cap="none" spc="0" normalizeH="0" baseline="0" noProof="0" smtClean="0">
                <a:ln>
                  <a:noFill/>
                </a:ln>
                <a:solidFill>
                  <a:schemeClr val="tx1"/>
                </a:solidFill>
                <a:effectLst/>
                <a:uLnTx/>
                <a:uFillTx/>
                <a:latin typeface="Cooper Black" pitchFamily="18" charset="0"/>
                <a:ea typeface="+mj-ea"/>
                <a:cs typeface="+mj-cs"/>
              </a:rPr>
              <a:t>II. Propósito y función </a:t>
            </a:r>
            <a:br>
              <a:rPr kumimoji="0" lang="es-ES_tradnl" sz="3600" b="0" i="0" u="none" strike="noStrike" kern="1200" cap="none" spc="0" normalizeH="0" baseline="0" noProof="0" smtClean="0">
                <a:ln>
                  <a:noFill/>
                </a:ln>
                <a:solidFill>
                  <a:schemeClr val="tx1"/>
                </a:solidFill>
                <a:effectLst/>
                <a:uLnTx/>
                <a:uFillTx/>
                <a:latin typeface="Cooper Black" pitchFamily="18" charset="0"/>
                <a:ea typeface="+mj-ea"/>
                <a:cs typeface="+mj-cs"/>
              </a:rPr>
            </a:br>
            <a:r>
              <a:rPr kumimoji="0" lang="es-ES_tradnl" sz="3600" b="0" i="0" u="none" strike="noStrike" kern="1200" cap="none" spc="0" normalizeH="0" baseline="0" noProof="0" smtClean="0">
                <a:ln>
                  <a:noFill/>
                </a:ln>
                <a:solidFill>
                  <a:schemeClr val="tx1"/>
                </a:solidFill>
                <a:effectLst/>
                <a:uLnTx/>
                <a:uFillTx/>
                <a:latin typeface="Cooper Black" pitchFamily="18" charset="0"/>
                <a:ea typeface="+mj-ea"/>
                <a:cs typeface="+mj-cs"/>
              </a:rPr>
              <a:t>de la sinagoga</a:t>
            </a:r>
            <a:r>
              <a:rPr kumimoji="0" lang="pt-BR" sz="3600" b="0" i="0" u="none" strike="noStrike" kern="1200" cap="none" spc="0" normalizeH="0" baseline="0" noProof="0" smtClean="0">
                <a:ln>
                  <a:noFill/>
                </a:ln>
                <a:solidFill>
                  <a:schemeClr val="tx1"/>
                </a:solidFill>
                <a:effectLst/>
                <a:uLnTx/>
                <a:uFillTx/>
                <a:latin typeface="Cooper Black" pitchFamily="18" charset="0"/>
                <a:ea typeface="+mj-ea"/>
                <a:cs typeface="+mj-cs"/>
              </a:rPr>
              <a:t/>
            </a:r>
            <a:br>
              <a:rPr kumimoji="0" lang="pt-BR" sz="3600" b="0" i="0" u="none" strike="noStrike" kern="1200" cap="none" spc="0" normalizeH="0" baseline="0" noProof="0" smtClean="0">
                <a:ln>
                  <a:noFill/>
                </a:ln>
                <a:solidFill>
                  <a:schemeClr val="tx1"/>
                </a:solidFill>
                <a:effectLst/>
                <a:uLnTx/>
                <a:uFillTx/>
                <a:latin typeface="Cooper Black" pitchFamily="18" charset="0"/>
                <a:ea typeface="+mj-ea"/>
                <a:cs typeface="+mj-cs"/>
              </a:rPr>
            </a:br>
            <a:endParaRPr kumimoji="0" lang="pt-BR" sz="3600" b="0" i="0" u="none" strike="noStrike" kern="1200" cap="none" spc="0" normalizeH="0" baseline="0" noProof="0" dirty="0">
              <a:ln>
                <a:noFill/>
              </a:ln>
              <a:solidFill>
                <a:schemeClr val="tx1"/>
              </a:solidFill>
              <a:effectLst/>
              <a:uLnTx/>
              <a:uFillTx/>
              <a:latin typeface="Cooper Black" pitchFamily="18" charset="0"/>
              <a:ea typeface="+mj-ea"/>
              <a:cs typeface="+mj-cs"/>
            </a:endParaRPr>
          </a:p>
        </p:txBody>
      </p:sp>
      <p:sp>
        <p:nvSpPr>
          <p:cNvPr id="6" name="Espaço Reservado para Conteúdo 2"/>
          <p:cNvSpPr txBox="1">
            <a:spLocks/>
          </p:cNvSpPr>
          <p:nvPr/>
        </p:nvSpPr>
        <p:spPr>
          <a:xfrm>
            <a:off x="428625" y="2143125"/>
            <a:ext cx="8229600" cy="390048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La sinagoga es el lugar de la Torah, que debe ser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leída</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y</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enseñada</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a:t>
            </a:r>
            <a:r>
              <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Hechos 15:21 señala que “[...] desde tiempos antiguos Moisés siempre ha tenido en cada ciudad quien lo predique y lo lea en las sinagogas todos los sábados”. Los  que iban a la sinagoga debían retornar a casa “enriquecidos</a:t>
            </a:r>
            <a:r>
              <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en el conocimiento de las leyes sagradas.</a:t>
            </a: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457200" y="857250"/>
            <a:ext cx="8229600" cy="56038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3200" b="0" i="0" u="none" strike="noStrike" kern="1200" cap="none" spc="0" normalizeH="0" baseline="0" noProof="0" smtClean="0">
                <a:ln>
                  <a:noFill/>
                </a:ln>
                <a:solidFill>
                  <a:schemeClr val="tx1"/>
                </a:solidFill>
                <a:effectLst/>
                <a:uLnTx/>
                <a:uFillTx/>
                <a:latin typeface="Cooper Black" pitchFamily="18" charset="0"/>
                <a:ea typeface="+mj-ea"/>
                <a:cs typeface="+mj-cs"/>
              </a:rPr>
              <a:t>II. Propósito y función </a:t>
            </a:r>
            <a:br>
              <a:rPr kumimoji="0" lang="es-ES_tradnl" sz="3200" b="0" i="0" u="none" strike="noStrike" kern="1200" cap="none" spc="0" normalizeH="0" baseline="0" noProof="0" smtClean="0">
                <a:ln>
                  <a:noFill/>
                </a:ln>
                <a:solidFill>
                  <a:schemeClr val="tx1"/>
                </a:solidFill>
                <a:effectLst/>
                <a:uLnTx/>
                <a:uFillTx/>
                <a:latin typeface="Cooper Black" pitchFamily="18" charset="0"/>
                <a:ea typeface="+mj-ea"/>
                <a:cs typeface="+mj-cs"/>
              </a:rPr>
            </a:br>
            <a:r>
              <a:rPr kumimoji="0" lang="es-ES_tradnl" sz="3200" b="0" i="0" u="none" strike="noStrike" kern="1200" cap="none" spc="0" normalizeH="0" baseline="0" noProof="0" smtClean="0">
                <a:ln>
                  <a:noFill/>
                </a:ln>
                <a:solidFill>
                  <a:schemeClr val="tx1"/>
                </a:solidFill>
                <a:effectLst/>
                <a:uLnTx/>
                <a:uFillTx/>
                <a:latin typeface="Cooper Black" pitchFamily="18" charset="0"/>
                <a:ea typeface="+mj-ea"/>
                <a:cs typeface="+mj-cs"/>
              </a:rPr>
              <a:t>de la sinagoga</a:t>
            </a:r>
            <a:r>
              <a:rPr kumimoji="0" lang="pt-BR" sz="3200" b="0" i="0" u="none" strike="noStrike" kern="1200" cap="none" spc="0" normalizeH="0" baseline="0" noProof="0" smtClean="0">
                <a:ln>
                  <a:noFill/>
                </a:ln>
                <a:solidFill>
                  <a:schemeClr val="tx1"/>
                </a:solidFill>
                <a:effectLst/>
                <a:uLnTx/>
                <a:uFillTx/>
                <a:latin typeface="Cooper Black" pitchFamily="18" charset="0"/>
                <a:ea typeface="+mj-ea"/>
                <a:cs typeface="+mj-cs"/>
              </a:rPr>
              <a:t/>
            </a:r>
            <a:br>
              <a:rPr kumimoji="0" lang="pt-BR" sz="3200" b="0" i="0" u="none" strike="noStrike" kern="1200" cap="none" spc="0" normalizeH="0" baseline="0" noProof="0" smtClean="0">
                <a:ln>
                  <a:noFill/>
                </a:ln>
                <a:solidFill>
                  <a:schemeClr val="tx1"/>
                </a:solidFill>
                <a:effectLst/>
                <a:uLnTx/>
                <a:uFillTx/>
                <a:latin typeface="Cooper Black" pitchFamily="18" charset="0"/>
                <a:ea typeface="+mj-ea"/>
                <a:cs typeface="+mj-cs"/>
              </a:rPr>
            </a:br>
            <a:endParaRPr kumimoji="0" lang="pt-BR"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428625" y="2000250"/>
            <a:ext cx="8229600" cy="3857625"/>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La enseñanza, a los miembros, de la manera en que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la ley se aplicaba en la vida práctica cotidiana</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a:t>
            </a: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Para los autores judíos,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la característica distintiva de la adoración en la sinagoga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no fue en primer término la recitación de oraciones, himnos o salmos -actividades que eran familiares en los contextos religiosos paganos-, sino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la recitación pública y la explicación de las Sagradas Escrituras</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a:t>
            </a: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609600" y="42703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II. Propósito y función </a:t>
            </a:r>
            <a:b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b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de la sinagoga</a:t>
            </a: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214313" y="2000250"/>
            <a:ext cx="8643937"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La tradición judía utilizaba los términos más especiales para exaltar la institución de </a:t>
            </a:r>
            <a:r>
              <a:rPr kumimoji="0" lang="es-ES_tradnl" sz="24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la predicación</a:t>
            </a:r>
            <a:r>
              <a:rPr kumimoji="0" lang="es-ES_tradnl" sz="2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Sostenía que glorificaba a Dios y devolvía a los hombres a Dios o los acercaba a él, o que apagaba la sed del alma. Se daba como símbolo de los beneficios que el predicador confería a sus oyentes el de una ciudad pequeña, débil, que se hallaba en estado de sitio, y que era librada por el sabio que vivía en ella (Ecl. 9:15). El Espíritu divino reposaba sobre él, y su cargo confería tanto mérito sobre él como si él ofreciera sangre o sebo sobre el altar de los holocaustos (Ab. del rab. Nat., 4).</a:t>
            </a:r>
            <a:endParaRPr kumimoji="0" lang="pt-BR"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500063" y="428625"/>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II. Propósito y función </a:t>
            </a:r>
            <a:b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b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de la sinagoga</a:t>
            </a: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500063" y="2071688"/>
            <a:ext cx="8229600" cy="452596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“Si definimos al judaísmo como la religión del libro revelado, de la Biblia, es decir, no solamente la religión codificada en el libro, sino también aquella en que el Libro es la razón de ser y como su corazón, la sinagoga representa la expresión más acabada.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Ella es el lugar, santuario y escuela a la vez, donde el Libro es leído, meditado, comentado.</a:t>
            </a:r>
            <a:endParaRPr kumimoji="0" lang="pt-BR" sz="2800" b="1"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0" y="274638"/>
            <a:ext cx="91440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Reflexiones con relación </a:t>
            </a:r>
            <a:b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b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a los grupos pequeños</a:t>
            </a:r>
            <a:endParaRPr kumimoji="0" lang="es-ES_tradnl" sz="4400" b="0" i="0" u="none" strike="noStrike" kern="1200" cap="none" spc="0" normalizeH="0" baseline="0" noProof="0" dirty="0" smtClean="0">
              <a:ln>
                <a:noFill/>
              </a:ln>
              <a:solidFill>
                <a:schemeClr val="tx1"/>
              </a:solidFill>
              <a:effectLst/>
              <a:uLnTx/>
              <a:uFillTx/>
              <a:latin typeface="Cooper Black" pitchFamily="18" charset="0"/>
              <a:ea typeface="+mj-ea"/>
              <a:cs typeface="+mj-cs"/>
            </a:endParaRPr>
          </a:p>
        </p:txBody>
      </p:sp>
      <p:sp>
        <p:nvSpPr>
          <p:cNvPr id="6" name="Espaço Reservado para Conteúdo 2"/>
          <p:cNvSpPr txBox="1">
            <a:spLocks/>
          </p:cNvSpPr>
          <p:nvPr/>
        </p:nvSpPr>
        <p:spPr>
          <a:xfrm>
            <a:off x="428625" y="142875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r>
              <a:rPr kumimoji="0" lang="es-ES_tradnl" sz="2800" b="0"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La sinagoga estaba dedicada al estudio de la Torah y de los mandamientos.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Deberíamos, en los grupos pequeños, enriquecernos mucho más estudiando del gran tesoro espiritual y práctico que contienen los libros de la Biblia, y especialmente el estudio de los mandamientos de Dios, que no se limitan a los Diez Mandamientos sino también abarcan toda la enseñanza que se encuentra en las leyes de Dios enunciadas en la Ley y los Profetas.</a:t>
            </a: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609600" y="42703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Reflexiones con relación </a:t>
            </a:r>
            <a:b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b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a los grupos pequeños</a:t>
            </a: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428625" y="2428875"/>
            <a:ext cx="8143875" cy="316865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Enseñanzas con elementos prácticos, a fin de vivenciar  las enseñanzas leídas y comentadas. </a:t>
            </a:r>
            <a:r>
              <a:rPr kumimoji="0" lang="es-ES_tradnl" sz="2800" b="0"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Enriquecer el área de las aplicaciones a la vida práctica; no solo decir qué deberíamos vivir sino, de una manera concreta, cómo vivirlo.</a:t>
            </a: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357188" y="571500"/>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Reflexiones con relación </a:t>
            </a:r>
            <a:b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b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a los grupos pequeños</a:t>
            </a: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500063" y="2500313"/>
            <a:ext cx="8229600" cy="331152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Es importante tener partes especiales y varios elementos en la adoración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en los grupos pequeños, pero estos no deberían tomar tanto lugar que no nos quede tiempo para lo más importante, que es la lectura, la explicación y la puesta en práctica de las enseñanzas de las Escrituras.</a:t>
            </a:r>
            <a:endPar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pt-BR"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0" y="785813"/>
            <a:ext cx="9144000" cy="86836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3600" b="1" i="0" u="none" strike="noStrike" kern="1200" cap="none" spc="0" normalizeH="0" baseline="0" noProof="0" smtClean="0">
                <a:ln>
                  <a:noFill/>
                </a:ln>
                <a:solidFill>
                  <a:schemeClr val="tx1"/>
                </a:solidFill>
                <a:effectLst/>
                <a:uLnTx/>
                <a:uFillTx/>
                <a:latin typeface="Cooper Black" pitchFamily="18" charset="0"/>
                <a:ea typeface="+mj-ea"/>
                <a:cs typeface="+mj-cs"/>
              </a:rPr>
              <a:t>III. La sinagoga como lugar </a:t>
            </a:r>
            <a:br>
              <a:rPr kumimoji="0" lang="es-ES_tradnl" sz="3600" b="1" i="0" u="none" strike="noStrike" kern="1200" cap="none" spc="0" normalizeH="0" baseline="0" noProof="0" smtClean="0">
                <a:ln>
                  <a:noFill/>
                </a:ln>
                <a:solidFill>
                  <a:schemeClr val="tx1"/>
                </a:solidFill>
                <a:effectLst/>
                <a:uLnTx/>
                <a:uFillTx/>
                <a:latin typeface="Cooper Black" pitchFamily="18" charset="0"/>
                <a:ea typeface="+mj-ea"/>
                <a:cs typeface="+mj-cs"/>
              </a:rPr>
            </a:br>
            <a:r>
              <a:rPr kumimoji="0" lang="es-ES_tradnl" sz="3600" b="1" i="0" u="none" strike="noStrike" kern="1200" cap="none" spc="0" normalizeH="0" baseline="0" noProof="0" smtClean="0">
                <a:ln>
                  <a:noFill/>
                </a:ln>
                <a:solidFill>
                  <a:schemeClr val="tx1"/>
                </a:solidFill>
                <a:effectLst/>
                <a:uLnTx/>
                <a:uFillTx/>
                <a:latin typeface="Cooper Black" pitchFamily="18" charset="0"/>
                <a:ea typeface="+mj-ea"/>
                <a:cs typeface="+mj-cs"/>
              </a:rPr>
              <a:t>de oración</a:t>
            </a:r>
            <a:r>
              <a:rPr kumimoji="0" lang="pt-BR" sz="3600" b="0" i="0" u="none" strike="noStrike" kern="1200" cap="none" spc="0" normalizeH="0" baseline="0" noProof="0" smtClean="0">
                <a:ln>
                  <a:noFill/>
                </a:ln>
                <a:solidFill>
                  <a:schemeClr val="tx1"/>
                </a:solidFill>
                <a:effectLst/>
                <a:uLnTx/>
                <a:uFillTx/>
                <a:latin typeface="Cooper Black" pitchFamily="18" charset="0"/>
                <a:ea typeface="+mj-ea"/>
                <a:cs typeface="+mj-cs"/>
              </a:rPr>
              <a:t/>
            </a:r>
            <a:br>
              <a:rPr kumimoji="0" lang="pt-BR" sz="3600" b="0" i="0" u="none" strike="noStrike" kern="1200" cap="none" spc="0" normalizeH="0" baseline="0" noProof="0" smtClean="0">
                <a:ln>
                  <a:noFill/>
                </a:ln>
                <a:solidFill>
                  <a:schemeClr val="tx1"/>
                </a:solidFill>
                <a:effectLst/>
                <a:uLnTx/>
                <a:uFillTx/>
                <a:latin typeface="Cooper Black" pitchFamily="18" charset="0"/>
                <a:ea typeface="+mj-ea"/>
                <a:cs typeface="+mj-cs"/>
              </a:rPr>
            </a:br>
            <a:endParaRPr kumimoji="0" lang="pt-BR" sz="3600" b="0" i="0" u="none" strike="noStrike" kern="1200" cap="none" spc="0" normalizeH="0" baseline="0" noProof="0" dirty="0">
              <a:ln>
                <a:noFill/>
              </a:ln>
              <a:solidFill>
                <a:schemeClr val="tx1"/>
              </a:solidFill>
              <a:effectLst/>
              <a:uLnTx/>
              <a:uFillTx/>
              <a:latin typeface="Cooper Black" pitchFamily="18" charset="0"/>
              <a:ea typeface="+mj-ea"/>
              <a:cs typeface="+mj-cs"/>
            </a:endParaRPr>
          </a:p>
        </p:txBody>
      </p:sp>
      <p:sp>
        <p:nvSpPr>
          <p:cNvPr id="6" name="Espaço Reservado para Conteúdo 2"/>
          <p:cNvSpPr txBox="1">
            <a:spLocks/>
          </p:cNvSpPr>
          <p:nvPr/>
        </p:nvSpPr>
        <p:spPr>
          <a:xfrm>
            <a:off x="428625" y="2286000"/>
            <a:ext cx="8229600" cy="34718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Dios estaba presente en la sinagoga. Era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el lugar establecido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en que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la gente debía orar y en el cual se prometía una respuesta</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El hombre que tenía una sinagoga en su pueblo y no oraba en ella era llamado un mal vecino; aun más, de acuerdo con el rabino Abba Binjamin, la oración de un hombre es contestada solo en la sinagoga.</a:t>
            </a: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609600" y="42703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1" i="0" u="none" strike="noStrike" kern="1200" cap="none" spc="0" normalizeH="0" baseline="0" noProof="0" smtClean="0">
                <a:ln>
                  <a:noFill/>
                </a:ln>
                <a:solidFill>
                  <a:schemeClr val="tx1"/>
                </a:solidFill>
                <a:effectLst/>
                <a:uLnTx/>
                <a:uFillTx/>
                <a:latin typeface="Cooper Black" pitchFamily="18" charset="0"/>
                <a:ea typeface="+mj-ea"/>
                <a:cs typeface="+mj-cs"/>
              </a:rPr>
              <a:t>III. La sinagoga como lugar </a:t>
            </a:r>
            <a:br>
              <a:rPr kumimoji="0" lang="es-ES_tradnl" sz="4400" b="1" i="0" u="none" strike="noStrike" kern="1200" cap="none" spc="0" normalizeH="0" baseline="0" noProof="0" smtClean="0">
                <a:ln>
                  <a:noFill/>
                </a:ln>
                <a:solidFill>
                  <a:schemeClr val="tx1"/>
                </a:solidFill>
                <a:effectLst/>
                <a:uLnTx/>
                <a:uFillTx/>
                <a:latin typeface="Cooper Black" pitchFamily="18" charset="0"/>
                <a:ea typeface="+mj-ea"/>
                <a:cs typeface="+mj-cs"/>
              </a:rPr>
            </a:br>
            <a:r>
              <a:rPr kumimoji="0" lang="es-ES_tradnl" sz="4400" b="1" i="0" u="none" strike="noStrike" kern="1200" cap="none" spc="0" normalizeH="0" baseline="0" noProof="0" smtClean="0">
                <a:ln>
                  <a:noFill/>
                </a:ln>
                <a:solidFill>
                  <a:schemeClr val="tx1"/>
                </a:solidFill>
                <a:effectLst/>
                <a:uLnTx/>
                <a:uFillTx/>
                <a:latin typeface="Cooper Black" pitchFamily="18" charset="0"/>
                <a:ea typeface="+mj-ea"/>
                <a:cs typeface="+mj-cs"/>
              </a:rPr>
              <a:t>de oración</a:t>
            </a: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428625" y="2428875"/>
            <a:ext cx="8229600" cy="261461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La oración no era de menor valor que el sacrificio en el Templo; Dios estaba presente en la sinagoga al igual que en el Templo. Cuando se congregaban diez personas en la sinagoga, la presencia divina estaba con ellos.</a:t>
            </a:r>
            <a:endPar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457200" y="928688"/>
            <a:ext cx="8229600" cy="48895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3600" b="0" i="0" u="none" strike="noStrike" kern="1200" cap="none" spc="0" normalizeH="0" baseline="0" noProof="0" smtClean="0">
                <a:ln>
                  <a:noFill/>
                </a:ln>
                <a:solidFill>
                  <a:schemeClr val="tx1"/>
                </a:solidFill>
                <a:effectLst/>
                <a:uLnTx/>
                <a:uFillTx/>
                <a:latin typeface="Cooper Black" pitchFamily="18" charset="0"/>
                <a:ea typeface="+mj-ea"/>
                <a:cs typeface="+mj-cs"/>
              </a:rPr>
              <a:t>Reflexiones con relación </a:t>
            </a:r>
            <a:br>
              <a:rPr kumimoji="0" lang="es-ES_tradnl" sz="3600" b="0" i="0" u="none" strike="noStrike" kern="1200" cap="none" spc="0" normalizeH="0" baseline="0" noProof="0" smtClean="0">
                <a:ln>
                  <a:noFill/>
                </a:ln>
                <a:solidFill>
                  <a:schemeClr val="tx1"/>
                </a:solidFill>
                <a:effectLst/>
                <a:uLnTx/>
                <a:uFillTx/>
                <a:latin typeface="Cooper Black" pitchFamily="18" charset="0"/>
                <a:ea typeface="+mj-ea"/>
                <a:cs typeface="+mj-cs"/>
              </a:rPr>
            </a:br>
            <a:r>
              <a:rPr kumimoji="0" lang="es-ES_tradnl" sz="3600" b="0" i="0" u="none" strike="noStrike" kern="1200" cap="none" spc="0" normalizeH="0" baseline="0" noProof="0" smtClean="0">
                <a:ln>
                  <a:noFill/>
                </a:ln>
                <a:solidFill>
                  <a:schemeClr val="tx1"/>
                </a:solidFill>
                <a:effectLst/>
                <a:uLnTx/>
                <a:uFillTx/>
                <a:latin typeface="Cooper Black" pitchFamily="18" charset="0"/>
                <a:ea typeface="+mj-ea"/>
                <a:cs typeface="+mj-cs"/>
              </a:rPr>
              <a:t>a los grupos pequeños</a:t>
            </a:r>
            <a:r>
              <a:rPr kumimoji="0" lang="pt-BR" sz="3600" b="0" i="0" u="none" strike="noStrike" kern="1200" cap="none" spc="0" normalizeH="0" baseline="0" noProof="0" smtClean="0">
                <a:ln>
                  <a:noFill/>
                </a:ln>
                <a:solidFill>
                  <a:schemeClr val="tx1"/>
                </a:solidFill>
                <a:effectLst/>
                <a:uLnTx/>
                <a:uFillTx/>
                <a:latin typeface="+mj-lt"/>
                <a:ea typeface="+mj-ea"/>
                <a:cs typeface="+mj-cs"/>
              </a:rPr>
              <a:t/>
            </a:r>
            <a:br>
              <a:rPr kumimoji="0" lang="pt-BR" sz="3600" b="0" i="0" u="none" strike="noStrike" kern="1200" cap="none" spc="0" normalizeH="0" baseline="0" noProof="0" smtClean="0">
                <a:ln>
                  <a:noFill/>
                </a:ln>
                <a:solidFill>
                  <a:schemeClr val="tx1"/>
                </a:solidFill>
                <a:effectLst/>
                <a:uLnTx/>
                <a:uFillTx/>
                <a:latin typeface="+mj-lt"/>
                <a:ea typeface="+mj-ea"/>
                <a:cs typeface="+mj-cs"/>
              </a:rPr>
            </a:br>
            <a:endParaRPr kumimoji="0" lang="pt-BR"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428625" y="1785938"/>
            <a:ext cx="8229600" cy="425767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r>
              <a:rPr kumimoji="0" lang="es-ES_tradnl" sz="2800" b="0"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La oración en la sinagoga reemplazaba a los sacrificios en el Templo.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Nuestros grupos pequeños deben ser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lugares en los cuales se derrama el alma, como pequeña comunidad, delante de Dios</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y la oración es tan vital como la respiración. Se sugiere una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escuela de oración</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para ser implementada durante algunos meses en el grupo pequeño.</a:t>
            </a: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000" b="0" i="0" u="none" strike="noStrike" kern="1200" cap="none" spc="0" normalizeH="0" baseline="0" noProof="0" dirty="0" err="1" smtClean="0">
                <a:ln>
                  <a:noFill/>
                </a:ln>
                <a:solidFill>
                  <a:schemeClr val="tx1"/>
                </a:solidFill>
                <a:effectLst/>
                <a:uLnTx/>
                <a:uFillTx/>
                <a:latin typeface="Cooper Black" pitchFamily="18" charset="0"/>
                <a:ea typeface="+mj-ea"/>
                <a:cs typeface="+mj-cs"/>
              </a:rPr>
              <a:t>Introducción</a:t>
            </a:r>
            <a:endParaRPr kumimoji="0" lang="pt-BR" sz="4000" b="0" i="0" u="none" strike="noStrike" kern="1200" cap="none" spc="0" normalizeH="0" baseline="0" noProof="0" dirty="0" smtClean="0">
              <a:ln>
                <a:noFill/>
              </a:ln>
              <a:solidFill>
                <a:schemeClr val="tx1"/>
              </a:solidFill>
              <a:effectLst/>
              <a:uLnTx/>
              <a:uFillTx/>
              <a:latin typeface="Cooper Black" pitchFamily="18" charset="0"/>
              <a:ea typeface="+mj-ea"/>
              <a:cs typeface="+mj-cs"/>
            </a:endParaRPr>
          </a:p>
        </p:txBody>
      </p:sp>
      <p:sp>
        <p:nvSpPr>
          <p:cNvPr id="6" name="Espaço Reservado para Conteúdo 2"/>
          <p:cNvSpPr txBox="1">
            <a:spLocks/>
          </p:cNvSpPr>
          <p:nvPr/>
        </p:nvSpPr>
        <p:spPr>
          <a:xfrm>
            <a:off x="428625" y="2214563"/>
            <a:ext cx="8229600" cy="340042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r>
              <a:rPr kumimoji="0" lang="es-ES_tradnl"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¿Por qué estudiar el establecimiento y la vida de las sinagogas en el</a:t>
            </a:r>
            <a:r>
              <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es-ES_tradnl"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tiempo de Jesús y de la iglesia primitiva, en relación con los </a:t>
            </a:r>
            <a:r>
              <a:rPr kumimoji="0" lang="es-ES_tradnl" sz="2800" b="1"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Grupos pequeños</a:t>
            </a:r>
            <a:r>
              <a:rPr kumimoji="0" lang="es-ES_tradnl" sz="2800" b="0"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es-ES_tradnl"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tan importantes en la estrategia de evangelismo de la Iglesia Adventista</a:t>
            </a:r>
            <a:r>
              <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es-ES_tradnl"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del Séptimo Día en este tiempo final de la historia?</a:t>
            </a: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t-BR"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500063" y="785813"/>
            <a:ext cx="8229600" cy="846137"/>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IV. La sinagoga como una escuela</a:t>
            </a:r>
            <a:r>
              <a:rPr kumimoji="0" lang="pt-BR" sz="4400" b="0" i="0" u="none" strike="noStrike" kern="1200" cap="none" spc="0" normalizeH="0" baseline="0" noProof="0" smtClean="0">
                <a:ln>
                  <a:noFill/>
                </a:ln>
                <a:solidFill>
                  <a:schemeClr val="tx1"/>
                </a:solidFill>
                <a:effectLst/>
                <a:uLnTx/>
                <a:uFillTx/>
                <a:latin typeface="Cooper Black" pitchFamily="18" charset="0"/>
                <a:ea typeface="+mj-ea"/>
                <a:cs typeface="+mj-cs"/>
              </a:rPr>
              <a:t/>
            </a:r>
            <a:br>
              <a:rPr kumimoji="0" lang="pt-BR" sz="4400" b="0" i="0" u="none" strike="noStrike" kern="1200" cap="none" spc="0" normalizeH="0" baseline="0" noProof="0" smtClean="0">
                <a:ln>
                  <a:noFill/>
                </a:ln>
                <a:solidFill>
                  <a:schemeClr val="tx1"/>
                </a:solidFill>
                <a:effectLst/>
                <a:uLnTx/>
                <a:uFillTx/>
                <a:latin typeface="Cooper Black" pitchFamily="18" charset="0"/>
                <a:ea typeface="+mj-ea"/>
                <a:cs typeface="+mj-cs"/>
              </a:rPr>
            </a:br>
            <a:endParaRPr kumimoji="0" lang="pt-BR" sz="4400" b="0" i="0" u="none" strike="noStrike" kern="1200" cap="none" spc="0" normalizeH="0" baseline="0" noProof="0" dirty="0">
              <a:ln>
                <a:noFill/>
              </a:ln>
              <a:solidFill>
                <a:schemeClr val="tx1"/>
              </a:solidFill>
              <a:effectLst/>
              <a:uLnTx/>
              <a:uFillTx/>
              <a:latin typeface="Cooper Black" pitchFamily="18" charset="0"/>
              <a:ea typeface="+mj-ea"/>
              <a:cs typeface="+mj-cs"/>
            </a:endParaRPr>
          </a:p>
        </p:txBody>
      </p:sp>
      <p:sp>
        <p:nvSpPr>
          <p:cNvPr id="6" name="Espaço Reservado para Conteúdo 2"/>
          <p:cNvSpPr txBox="1">
            <a:spLocks/>
          </p:cNvSpPr>
          <p:nvPr/>
        </p:nvSpPr>
        <p:spPr>
          <a:xfrm>
            <a:off x="500063" y="2286000"/>
            <a:ext cx="8229600" cy="28575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En vista del lugar central de la ley, las sinagogas eran, principalmente, lugares de enseñanza y de aprendizaje. O servían como escuelas o contenían</a:t>
            </a:r>
            <a:endPar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aulas donde los niños podían recibir instrucción, además de la que les brindaran sus padres.</a:t>
            </a: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428625" y="714375"/>
            <a:ext cx="8229600" cy="11430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IV. La sinagoga como una escuela</a:t>
            </a:r>
            <a:r>
              <a:rPr kumimoji="0" lang="pt-BR" sz="4400" b="0" i="0" u="none" strike="noStrike" kern="1200" cap="none" spc="0" normalizeH="0" baseline="0" noProof="0" smtClean="0">
                <a:ln>
                  <a:noFill/>
                </a:ln>
                <a:solidFill>
                  <a:schemeClr val="tx1"/>
                </a:solidFill>
                <a:effectLst/>
                <a:uLnTx/>
                <a:uFillTx/>
                <a:latin typeface="Cooper Black" pitchFamily="18" charset="0"/>
                <a:ea typeface="+mj-ea"/>
                <a:cs typeface="+mj-cs"/>
              </a:rPr>
              <a:t/>
            </a:r>
            <a:br>
              <a:rPr kumimoji="0" lang="pt-BR" sz="4400" b="0" i="0" u="none" strike="noStrike" kern="1200" cap="none" spc="0" normalizeH="0" baseline="0" noProof="0" smtClean="0">
                <a:ln>
                  <a:noFill/>
                </a:ln>
                <a:solidFill>
                  <a:schemeClr val="tx1"/>
                </a:solidFill>
                <a:effectLst/>
                <a:uLnTx/>
                <a:uFillTx/>
                <a:latin typeface="Cooper Black" pitchFamily="18" charset="0"/>
                <a:ea typeface="+mj-ea"/>
                <a:cs typeface="+mj-cs"/>
              </a:rPr>
            </a:b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323528" y="1772816"/>
            <a:ext cx="8229600" cy="3500438"/>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_tradnl"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La sinagoga era, entonces, el centro de la educación de los niños hebreos desde su más tierna infancia.</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endParaRPr kumimoji="0" lang="es-ES_tradnl"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Un programa para los niños, dictado en una sinagoga de excelencia, empezaba poniendo los fundamentos de la identidad judía en un lugar central y sagrado dentro de la comunidad.</a:t>
            </a: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_tradnl"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endParaRPr kumimoji="0" lang="es-ES_tradnl"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endParaRPr kumimoji="0" lang="es-ES_tradnl"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endParaRPr kumimoji="0" lang="pt-BR" sz="28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457200" y="571500"/>
            <a:ext cx="8229600" cy="1285875"/>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IV. La sinagoga como una escuela</a:t>
            </a:r>
            <a:r>
              <a:rPr kumimoji="0" lang="pt-BR" sz="4400" b="0" i="0" u="none" strike="noStrike" kern="1200" cap="none" spc="0" normalizeH="0" baseline="0" noProof="0" smtClean="0">
                <a:ln>
                  <a:noFill/>
                </a:ln>
                <a:solidFill>
                  <a:schemeClr val="tx1"/>
                </a:solidFill>
                <a:effectLst/>
                <a:uLnTx/>
                <a:uFillTx/>
                <a:latin typeface="Cooper Black" pitchFamily="18" charset="0"/>
                <a:ea typeface="+mj-ea"/>
                <a:cs typeface="+mj-cs"/>
              </a:rPr>
              <a:t/>
            </a:r>
            <a:br>
              <a:rPr kumimoji="0" lang="pt-BR" sz="4400" b="0" i="0" u="none" strike="noStrike" kern="1200" cap="none" spc="0" normalizeH="0" baseline="0" noProof="0" smtClean="0">
                <a:ln>
                  <a:noFill/>
                </a:ln>
                <a:solidFill>
                  <a:schemeClr val="tx1"/>
                </a:solidFill>
                <a:effectLst/>
                <a:uLnTx/>
                <a:uFillTx/>
                <a:latin typeface="Cooper Black" pitchFamily="18" charset="0"/>
                <a:ea typeface="+mj-ea"/>
                <a:cs typeface="+mj-cs"/>
              </a:rPr>
            </a:b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357188" y="2714625"/>
            <a:ext cx="8229600" cy="218598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También los rabinos estudiaban en las sinagogas, y por eso Filón las llamaba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“lugares donde se enseñan las virtudes”.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Había, normalmente, una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biblioteca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en la sinagoga.</a:t>
            </a: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500063" y="571500"/>
            <a:ext cx="8229600" cy="11430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IV. La sinagoga como una escuela</a:t>
            </a:r>
            <a:r>
              <a:rPr kumimoji="0" lang="pt-BR" sz="4400" b="0" i="0" u="none" strike="noStrike" kern="1200" cap="none" spc="0" normalizeH="0" baseline="0" noProof="0" smtClean="0">
                <a:ln>
                  <a:noFill/>
                </a:ln>
                <a:solidFill>
                  <a:schemeClr val="tx1"/>
                </a:solidFill>
                <a:effectLst/>
                <a:uLnTx/>
                <a:uFillTx/>
                <a:latin typeface="Cooper Black" pitchFamily="18" charset="0"/>
                <a:ea typeface="+mj-ea"/>
                <a:cs typeface="+mj-cs"/>
              </a:rPr>
              <a:t/>
            </a:r>
            <a:br>
              <a:rPr kumimoji="0" lang="pt-BR" sz="4400" b="0" i="0" u="none" strike="noStrike" kern="1200" cap="none" spc="0" normalizeH="0" baseline="0" noProof="0" smtClean="0">
                <a:ln>
                  <a:noFill/>
                </a:ln>
                <a:solidFill>
                  <a:schemeClr val="tx1"/>
                </a:solidFill>
                <a:effectLst/>
                <a:uLnTx/>
                <a:uFillTx/>
                <a:latin typeface="Cooper Black" pitchFamily="18" charset="0"/>
                <a:ea typeface="+mj-ea"/>
                <a:cs typeface="+mj-cs"/>
              </a:rPr>
            </a:b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428625" y="2214563"/>
            <a:ext cx="8229600" cy="347186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Ya que el conocimiento de la comunidad era transmitido oralmente, la memorización de la Palabra de Dios y de la tradición era esencial. Cuando una persona llegaba a ser un adulto, conocía la mayoría de las Escrituras de memoria. Si alguien recitaba un pasaje, la audiencia sabía si estaba citado correctamente o no.</a:t>
            </a: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500063" y="928688"/>
            <a:ext cx="8229600" cy="11430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IV. La sinagoga como una escuela</a:t>
            </a:r>
            <a:r>
              <a:rPr kumimoji="0" lang="pt-BR" sz="4400" b="0" i="0" u="none" strike="noStrike" kern="1200" cap="none" spc="0" normalizeH="0" baseline="0" noProof="0" smtClean="0">
                <a:ln>
                  <a:noFill/>
                </a:ln>
                <a:solidFill>
                  <a:schemeClr val="tx1"/>
                </a:solidFill>
                <a:effectLst/>
                <a:uLnTx/>
                <a:uFillTx/>
                <a:latin typeface="Cooper Black" pitchFamily="18" charset="0"/>
                <a:ea typeface="+mj-ea"/>
                <a:cs typeface="+mj-cs"/>
              </a:rPr>
              <a:t/>
            </a:r>
            <a:br>
              <a:rPr kumimoji="0" lang="pt-BR" sz="4400" b="0" i="0" u="none" strike="noStrike" kern="1200" cap="none" spc="0" normalizeH="0" baseline="0" noProof="0" smtClean="0">
                <a:ln>
                  <a:noFill/>
                </a:ln>
                <a:solidFill>
                  <a:schemeClr val="tx1"/>
                </a:solidFill>
                <a:effectLst/>
                <a:uLnTx/>
                <a:uFillTx/>
                <a:latin typeface="Cooper Black" pitchFamily="18" charset="0"/>
                <a:ea typeface="+mj-ea"/>
                <a:cs typeface="+mj-cs"/>
              </a:rPr>
            </a:b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428625" y="3071813"/>
            <a:ext cx="8229600" cy="1900237"/>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En su ministerio, Jesús, de acuerdo con su cultura, simplemente empezaba con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“Está escrito”,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sabiendo que su audiencia reconocería la exactitud de la cita.</a:t>
            </a: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428625" y="714375"/>
            <a:ext cx="8229600" cy="11430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IV. La sinagoga como una escuela</a:t>
            </a:r>
            <a:r>
              <a:rPr kumimoji="0" lang="pt-BR" sz="4400" b="0" i="0" u="none" strike="noStrike" kern="1200" cap="none" spc="0" normalizeH="0" baseline="0" noProof="0" smtClean="0">
                <a:ln>
                  <a:noFill/>
                </a:ln>
                <a:solidFill>
                  <a:schemeClr val="tx1"/>
                </a:solidFill>
                <a:effectLst/>
                <a:uLnTx/>
                <a:uFillTx/>
                <a:latin typeface="Cooper Black" pitchFamily="18" charset="0"/>
                <a:ea typeface="+mj-ea"/>
                <a:cs typeface="+mj-cs"/>
              </a:rPr>
              <a:t/>
            </a:r>
            <a:br>
              <a:rPr kumimoji="0" lang="pt-BR" sz="4400" b="0" i="0" u="none" strike="noStrike" kern="1200" cap="none" spc="0" normalizeH="0" baseline="0" noProof="0" smtClean="0">
                <a:ln>
                  <a:noFill/>
                </a:ln>
                <a:solidFill>
                  <a:schemeClr val="tx1"/>
                </a:solidFill>
                <a:effectLst/>
                <a:uLnTx/>
                <a:uFillTx/>
                <a:latin typeface="Cooper Black" pitchFamily="18" charset="0"/>
                <a:ea typeface="+mj-ea"/>
                <a:cs typeface="+mj-cs"/>
              </a:rPr>
            </a:b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428625" y="2000250"/>
            <a:ext cx="8229600" cy="3929063"/>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Es necesario aclarar que el estereotipo que algunos tienen, en el sentido de que la mayoría de los discípulos de Jesús eran poco educados, es un </a:t>
            </a:r>
            <a:r>
              <a:rPr kumimoji="0" lang="es-ES_tradnl" sz="2800" b="0"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cliché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que ignora la realidad de la vida judía. No todos los niños judíos fueron a la escuela rabínica </a:t>
            </a:r>
            <a:r>
              <a:rPr kumimoji="0" lang="es-ES_tradnl" sz="2800" b="0"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(Beit ha-midrash),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pero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todos recibieron una buena educación religiosa y una educación teológica</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En la sociedad judía, la educación era, en primer lugar, un deber de los padres.</a:t>
            </a:r>
            <a:endPar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28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428625" y="785813"/>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3600" b="0" i="0" u="none" strike="noStrike" kern="1200" cap="none" spc="0" normalizeH="0" baseline="0" noProof="0" smtClean="0">
                <a:ln>
                  <a:noFill/>
                </a:ln>
                <a:solidFill>
                  <a:schemeClr val="tx1"/>
                </a:solidFill>
                <a:effectLst/>
                <a:uLnTx/>
                <a:uFillTx/>
                <a:latin typeface="Cooper Black" pitchFamily="18" charset="0"/>
                <a:ea typeface="+mj-ea"/>
                <a:cs typeface="+mj-cs"/>
              </a:rPr>
              <a:t>Reflexiones con relación </a:t>
            </a:r>
            <a:br>
              <a:rPr kumimoji="0" lang="es-ES_tradnl" sz="3600" b="0" i="0" u="none" strike="noStrike" kern="1200" cap="none" spc="0" normalizeH="0" baseline="0" noProof="0" smtClean="0">
                <a:ln>
                  <a:noFill/>
                </a:ln>
                <a:solidFill>
                  <a:schemeClr val="tx1"/>
                </a:solidFill>
                <a:effectLst/>
                <a:uLnTx/>
                <a:uFillTx/>
                <a:latin typeface="Cooper Black" pitchFamily="18" charset="0"/>
                <a:ea typeface="+mj-ea"/>
                <a:cs typeface="+mj-cs"/>
              </a:rPr>
            </a:br>
            <a:r>
              <a:rPr kumimoji="0" lang="es-ES_tradnl" sz="3600" b="0" i="0" u="none" strike="noStrike" kern="1200" cap="none" spc="0" normalizeH="0" baseline="0" noProof="0" smtClean="0">
                <a:ln>
                  <a:noFill/>
                </a:ln>
                <a:solidFill>
                  <a:schemeClr val="tx1"/>
                </a:solidFill>
                <a:effectLst/>
                <a:uLnTx/>
                <a:uFillTx/>
                <a:latin typeface="Cooper Black" pitchFamily="18" charset="0"/>
                <a:ea typeface="+mj-ea"/>
                <a:cs typeface="+mj-cs"/>
              </a:rPr>
              <a:t>a los grupos pequeños</a:t>
            </a:r>
            <a:r>
              <a:rPr kumimoji="0" lang="pt-BR" sz="3600" b="0" i="0" u="none" strike="noStrike" kern="1200" cap="none" spc="0" normalizeH="0" baseline="0" noProof="0" smtClean="0">
                <a:ln>
                  <a:noFill/>
                </a:ln>
                <a:solidFill>
                  <a:schemeClr val="tx1"/>
                </a:solidFill>
                <a:effectLst/>
                <a:uLnTx/>
                <a:uFillTx/>
                <a:latin typeface="+mj-lt"/>
                <a:ea typeface="+mj-ea"/>
                <a:cs typeface="+mj-cs"/>
              </a:rPr>
              <a:t/>
            </a:r>
            <a:br>
              <a:rPr kumimoji="0" lang="pt-BR" sz="3600" b="0" i="0" u="none" strike="noStrike" kern="1200" cap="none" spc="0" normalizeH="0" baseline="0" noProof="0" smtClean="0">
                <a:ln>
                  <a:noFill/>
                </a:ln>
                <a:solidFill>
                  <a:schemeClr val="tx1"/>
                </a:solidFill>
                <a:effectLst/>
                <a:uLnTx/>
                <a:uFillTx/>
                <a:latin typeface="+mj-lt"/>
                <a:ea typeface="+mj-ea"/>
                <a:cs typeface="+mj-cs"/>
              </a:rPr>
            </a:br>
            <a:endParaRPr kumimoji="0" lang="pt-BR"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428625" y="2714625"/>
            <a:ext cx="8229600" cy="211455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La sinagoga como una escuela </a:t>
            </a:r>
            <a:r>
              <a:rPr kumimoji="0" lang="es-ES_tradnl" sz="2800" b="0"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es uno  de los aspectos más trascendentales que podemos aprovechar, como aporte para nuestras actividades de los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grupos pequeños.</a:t>
            </a: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428625" y="785813"/>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3600" b="0" i="0" u="none" strike="noStrike" kern="1200" cap="none" spc="0" normalizeH="0" baseline="0" noProof="0" smtClean="0">
                <a:ln>
                  <a:noFill/>
                </a:ln>
                <a:solidFill>
                  <a:schemeClr val="tx1"/>
                </a:solidFill>
                <a:effectLst/>
                <a:uLnTx/>
                <a:uFillTx/>
                <a:latin typeface="Cooper Black" pitchFamily="18" charset="0"/>
                <a:ea typeface="+mj-ea"/>
                <a:cs typeface="+mj-cs"/>
              </a:rPr>
              <a:t>Reflexiones con relación </a:t>
            </a:r>
            <a:br>
              <a:rPr kumimoji="0" lang="es-ES_tradnl" sz="3600" b="0" i="0" u="none" strike="noStrike" kern="1200" cap="none" spc="0" normalizeH="0" baseline="0" noProof="0" smtClean="0">
                <a:ln>
                  <a:noFill/>
                </a:ln>
                <a:solidFill>
                  <a:schemeClr val="tx1"/>
                </a:solidFill>
                <a:effectLst/>
                <a:uLnTx/>
                <a:uFillTx/>
                <a:latin typeface="Cooper Black" pitchFamily="18" charset="0"/>
                <a:ea typeface="+mj-ea"/>
                <a:cs typeface="+mj-cs"/>
              </a:rPr>
            </a:br>
            <a:r>
              <a:rPr kumimoji="0" lang="es-ES_tradnl" sz="3600" b="0" i="0" u="none" strike="noStrike" kern="1200" cap="none" spc="0" normalizeH="0" baseline="0" noProof="0" smtClean="0">
                <a:ln>
                  <a:noFill/>
                </a:ln>
                <a:solidFill>
                  <a:schemeClr val="tx1"/>
                </a:solidFill>
                <a:effectLst/>
                <a:uLnTx/>
                <a:uFillTx/>
                <a:latin typeface="Cooper Black" pitchFamily="18" charset="0"/>
                <a:ea typeface="+mj-ea"/>
                <a:cs typeface="+mj-cs"/>
              </a:rPr>
              <a:t>a los grupos pequeños</a:t>
            </a:r>
            <a:r>
              <a:rPr kumimoji="0" lang="pt-BR" sz="3600" b="0" i="0" u="none" strike="noStrike" kern="1200" cap="none" spc="0" normalizeH="0" baseline="0" noProof="0" smtClean="0">
                <a:ln>
                  <a:noFill/>
                </a:ln>
                <a:solidFill>
                  <a:schemeClr val="tx1"/>
                </a:solidFill>
                <a:effectLst/>
                <a:uLnTx/>
                <a:uFillTx/>
                <a:latin typeface="+mj-lt"/>
                <a:ea typeface="+mj-ea"/>
                <a:cs typeface="+mj-cs"/>
              </a:rPr>
              <a:t/>
            </a:r>
            <a:br>
              <a:rPr kumimoji="0" lang="pt-BR" sz="3600" b="0" i="0" u="none" strike="noStrike" kern="1200" cap="none" spc="0" normalizeH="0" baseline="0" noProof="0" smtClean="0">
                <a:ln>
                  <a:noFill/>
                </a:ln>
                <a:solidFill>
                  <a:schemeClr val="tx1"/>
                </a:solidFill>
                <a:effectLst/>
                <a:uLnTx/>
                <a:uFillTx/>
                <a:latin typeface="+mj-lt"/>
                <a:ea typeface="+mj-ea"/>
                <a:cs typeface="+mj-cs"/>
              </a:rPr>
            </a:br>
            <a:endParaRPr kumimoji="0" lang="pt-BR"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395536" y="2348880"/>
            <a:ext cx="8229600" cy="225742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La</a:t>
            </a:r>
            <a:r>
              <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sinagoga era el centro educativo religioso por excelencia, para los niños y los jóvenes. Junto con los padres, era responsable por la formación del carácter</a:t>
            </a:r>
            <a:endPar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y de la vida espiritual de la juventud.</a:t>
            </a: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428625" y="714375"/>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3600" b="0" i="0" u="none" strike="noStrike" kern="1200" cap="none" spc="0" normalizeH="0" baseline="0" noProof="0" smtClean="0">
                <a:ln>
                  <a:noFill/>
                </a:ln>
                <a:solidFill>
                  <a:schemeClr val="tx1"/>
                </a:solidFill>
                <a:effectLst/>
                <a:uLnTx/>
                <a:uFillTx/>
                <a:latin typeface="Cooper Black" pitchFamily="18" charset="0"/>
                <a:ea typeface="+mj-ea"/>
                <a:cs typeface="+mj-cs"/>
              </a:rPr>
              <a:t>Reflexiones con relación </a:t>
            </a:r>
            <a:br>
              <a:rPr kumimoji="0" lang="es-ES_tradnl" sz="3600" b="0" i="0" u="none" strike="noStrike" kern="1200" cap="none" spc="0" normalizeH="0" baseline="0" noProof="0" smtClean="0">
                <a:ln>
                  <a:noFill/>
                </a:ln>
                <a:solidFill>
                  <a:schemeClr val="tx1"/>
                </a:solidFill>
                <a:effectLst/>
                <a:uLnTx/>
                <a:uFillTx/>
                <a:latin typeface="Cooper Black" pitchFamily="18" charset="0"/>
                <a:ea typeface="+mj-ea"/>
                <a:cs typeface="+mj-cs"/>
              </a:rPr>
            </a:br>
            <a:r>
              <a:rPr kumimoji="0" lang="es-ES_tradnl" sz="3600" b="0" i="0" u="none" strike="noStrike" kern="1200" cap="none" spc="0" normalizeH="0" baseline="0" noProof="0" smtClean="0">
                <a:ln>
                  <a:noFill/>
                </a:ln>
                <a:solidFill>
                  <a:schemeClr val="tx1"/>
                </a:solidFill>
                <a:effectLst/>
                <a:uLnTx/>
                <a:uFillTx/>
                <a:latin typeface="Cooper Black" pitchFamily="18" charset="0"/>
                <a:ea typeface="+mj-ea"/>
                <a:cs typeface="+mj-cs"/>
              </a:rPr>
              <a:t>a los grupos pequeños</a:t>
            </a:r>
            <a:r>
              <a:rPr kumimoji="0" lang="pt-BR" sz="3600" b="0" i="0" u="none" strike="noStrike" kern="1200" cap="none" spc="0" normalizeH="0" baseline="0" noProof="0" smtClean="0">
                <a:ln>
                  <a:noFill/>
                </a:ln>
                <a:solidFill>
                  <a:schemeClr val="tx1"/>
                </a:solidFill>
                <a:effectLst/>
                <a:uLnTx/>
                <a:uFillTx/>
                <a:latin typeface="+mj-lt"/>
                <a:ea typeface="+mj-ea"/>
                <a:cs typeface="+mj-cs"/>
              </a:rPr>
              <a:t/>
            </a:r>
            <a:br>
              <a:rPr kumimoji="0" lang="pt-BR" sz="3600" b="0" i="0" u="none" strike="noStrike" kern="1200" cap="none" spc="0" normalizeH="0" baseline="0" noProof="0" smtClean="0">
                <a:ln>
                  <a:noFill/>
                </a:ln>
                <a:solidFill>
                  <a:schemeClr val="tx1"/>
                </a:solidFill>
                <a:effectLst/>
                <a:uLnTx/>
                <a:uFillTx/>
                <a:latin typeface="+mj-lt"/>
                <a:ea typeface="+mj-ea"/>
                <a:cs typeface="+mj-cs"/>
              </a:rPr>
            </a:br>
            <a:endParaRPr kumimoji="0" lang="pt-BR"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395536" y="1700808"/>
            <a:ext cx="8229600" cy="4214813"/>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Necesitaríamos acondicionar un lugar, dentro del hogar huésped, para la clase especial de los niños y los jóvenes, y tener un programa escrito de estudio de la Biblia bien planificado y preparado para ser entregado a los dirigentes. Esto no es una opción;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es un paso obligado</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si deseamos que nuestros hijos y nuestros jóvenes tengan una experiencia práctica con la Palabra de Dios que se constituya en un “muro” contra todas las influencias del mundo que están entrando en la iglesia.</a:t>
            </a:r>
            <a:endParaRPr kumimoji="0" lang="pt-BR" sz="28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428625" y="1000125"/>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3600" b="0" i="0" u="none" strike="noStrike" kern="1200" cap="none" spc="0" normalizeH="0" baseline="0" noProof="0" smtClean="0">
                <a:ln>
                  <a:noFill/>
                </a:ln>
                <a:solidFill>
                  <a:schemeClr val="tx1"/>
                </a:solidFill>
                <a:effectLst/>
                <a:uLnTx/>
                <a:uFillTx/>
                <a:latin typeface="Cooper Black" pitchFamily="18" charset="0"/>
                <a:ea typeface="+mj-ea"/>
                <a:cs typeface="+mj-cs"/>
              </a:rPr>
              <a:t>Reflexiones con relación </a:t>
            </a:r>
            <a:br>
              <a:rPr kumimoji="0" lang="es-ES_tradnl" sz="3600" b="0" i="0" u="none" strike="noStrike" kern="1200" cap="none" spc="0" normalizeH="0" baseline="0" noProof="0" smtClean="0">
                <a:ln>
                  <a:noFill/>
                </a:ln>
                <a:solidFill>
                  <a:schemeClr val="tx1"/>
                </a:solidFill>
                <a:effectLst/>
                <a:uLnTx/>
                <a:uFillTx/>
                <a:latin typeface="Cooper Black" pitchFamily="18" charset="0"/>
                <a:ea typeface="+mj-ea"/>
                <a:cs typeface="+mj-cs"/>
              </a:rPr>
            </a:br>
            <a:r>
              <a:rPr kumimoji="0" lang="es-ES_tradnl" sz="3600" b="0" i="0" u="none" strike="noStrike" kern="1200" cap="none" spc="0" normalizeH="0" baseline="0" noProof="0" smtClean="0">
                <a:ln>
                  <a:noFill/>
                </a:ln>
                <a:solidFill>
                  <a:schemeClr val="tx1"/>
                </a:solidFill>
                <a:effectLst/>
                <a:uLnTx/>
                <a:uFillTx/>
                <a:latin typeface="Cooper Black" pitchFamily="18" charset="0"/>
                <a:ea typeface="+mj-ea"/>
                <a:cs typeface="+mj-cs"/>
              </a:rPr>
              <a:t>a los grupos pequeños</a:t>
            </a:r>
            <a:r>
              <a:rPr kumimoji="0" lang="pt-BR" sz="3600" b="0" i="0" u="none" strike="noStrike" kern="1200" cap="none" spc="0" normalizeH="0" baseline="0" noProof="0" smtClean="0">
                <a:ln>
                  <a:noFill/>
                </a:ln>
                <a:solidFill>
                  <a:schemeClr val="tx1"/>
                </a:solidFill>
                <a:effectLst/>
                <a:uLnTx/>
                <a:uFillTx/>
                <a:latin typeface="+mj-lt"/>
                <a:ea typeface="+mj-ea"/>
                <a:cs typeface="+mj-cs"/>
              </a:rPr>
              <a:t/>
            </a:r>
            <a:br>
              <a:rPr kumimoji="0" lang="pt-BR" sz="3600" b="0" i="0" u="none" strike="noStrike" kern="1200" cap="none" spc="0" normalizeH="0" baseline="0" noProof="0" smtClean="0">
                <a:ln>
                  <a:noFill/>
                </a:ln>
                <a:solidFill>
                  <a:schemeClr val="tx1"/>
                </a:solidFill>
                <a:effectLst/>
                <a:uLnTx/>
                <a:uFillTx/>
                <a:latin typeface="+mj-lt"/>
                <a:ea typeface="+mj-ea"/>
                <a:cs typeface="+mj-cs"/>
              </a:rPr>
            </a:br>
            <a:endParaRPr kumimoji="0" lang="pt-BR"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395536" y="2420888"/>
            <a:ext cx="8229600" cy="2471737"/>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La base y el punto central de este programa debe ser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el estudio y el comentario de la Palabra de Dios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(de una manera interesante y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didáctica</a:t>
            </a:r>
            <a:r>
              <a:rPr kumimoji="0" lang="es-ES_tradnl" sz="2800" b="0"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y no solamente el ver algún DVD, hacer juegos bíblicos o cantos.</a:t>
            </a: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000" b="0" i="0" u="none" strike="noStrike" kern="1200" cap="none" spc="0" normalizeH="0" baseline="0" noProof="0" smtClean="0">
                <a:ln>
                  <a:noFill/>
                </a:ln>
                <a:solidFill>
                  <a:schemeClr val="tx1"/>
                </a:solidFill>
                <a:effectLst/>
                <a:uLnTx/>
                <a:uFillTx/>
                <a:latin typeface="Cooper Black" pitchFamily="18" charset="0"/>
                <a:ea typeface="+mj-ea"/>
                <a:cs typeface="+mj-cs"/>
              </a:rPr>
              <a:t>Introducción</a:t>
            </a:r>
            <a:endParaRPr kumimoji="0" lang="pt-BR" sz="4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428625" y="1600200"/>
            <a:ext cx="8258175" cy="4525963"/>
          </a:xfrm>
          <a:prstGeom prst="rect">
            <a:avLst/>
          </a:prstGeom>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_tradnl" sz="3200" b="0" i="0" u="none" strike="noStrike" kern="1200" cap="none" spc="0" normalizeH="0" baseline="0" noProof="0" smtClean="0">
                <a:ln>
                  <a:noFill/>
                </a:ln>
                <a:solidFill>
                  <a:schemeClr val="tx1"/>
                </a:solidFill>
                <a:effectLst/>
                <a:uLnTx/>
                <a:uFillTx/>
                <a:latin typeface="+mn-lt"/>
                <a:ea typeface="+mn-ea"/>
                <a:cs typeface="+mn-cs"/>
              </a:rPr>
              <a:t>	</a:t>
            </a:r>
            <a:r>
              <a:rPr kumimoji="0" lang="es-ES_tradnl" sz="30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Un paralelo histórico nos hará reflexionar. Cuando el Templo de Jerusalén</a:t>
            </a:r>
            <a:r>
              <a:rPr kumimoji="0" lang="pt-BR" sz="30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30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fue destruido, en el año 70 d.C., a manos de los romanos, lo que permitió a la comunidad judía seguir adelante y sobrevivir fueron las sinagogas, que, teniendo una base firme de varios siglos de existencia tanto en Israel como en la diáspora, permitieron en este momento de crisis extrema que el pueblo judío siguiera adelante en su vida religiosa, en su vida  en el cumplimiento de su misión  de ser una bendición para las naciones.</a:t>
            </a:r>
            <a:endParaRPr kumimoji="0" lang="pt-BR" sz="30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428625" y="404664"/>
            <a:ext cx="8229600" cy="1452711"/>
          </a:xfrm>
          <a:prstGeom prst="rect">
            <a:avLst/>
          </a:prstGeom>
        </p:spPr>
        <p:txBody>
          <a:bodyPr vert="horz" lIns="91440" tIns="45720" rIns="91440" bIns="45720" rtlCol="0" anchor="ct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1" i="0" u="none" strike="noStrike" kern="1200" cap="none" spc="0" normalizeH="0" baseline="0" noProof="0" smtClean="0">
                <a:ln>
                  <a:noFill/>
                </a:ln>
                <a:solidFill>
                  <a:schemeClr val="tx1"/>
                </a:solidFill>
                <a:effectLst/>
                <a:uLnTx/>
                <a:uFillTx/>
                <a:latin typeface="Cooper Black" pitchFamily="18" charset="0"/>
                <a:ea typeface="+mj-ea"/>
                <a:cs typeface="+mj-cs"/>
              </a:rPr>
              <a:t>V. La relación entre templo </a:t>
            </a:r>
            <a:br>
              <a:rPr kumimoji="0" lang="es-ES_tradnl" sz="4400" b="1" i="0" u="none" strike="noStrike" kern="1200" cap="none" spc="0" normalizeH="0" baseline="0" noProof="0" smtClean="0">
                <a:ln>
                  <a:noFill/>
                </a:ln>
                <a:solidFill>
                  <a:schemeClr val="tx1"/>
                </a:solidFill>
                <a:effectLst/>
                <a:uLnTx/>
                <a:uFillTx/>
                <a:latin typeface="Cooper Black" pitchFamily="18" charset="0"/>
                <a:ea typeface="+mj-ea"/>
                <a:cs typeface="+mj-cs"/>
              </a:rPr>
            </a:br>
            <a:r>
              <a:rPr kumimoji="0" lang="es-ES_tradnl" sz="4400" b="1" i="0" u="none" strike="noStrike" kern="1200" cap="none" spc="0" normalizeH="0" baseline="0" noProof="0" smtClean="0">
                <a:ln>
                  <a:noFill/>
                </a:ln>
                <a:solidFill>
                  <a:schemeClr val="tx1"/>
                </a:solidFill>
                <a:effectLst/>
                <a:uLnTx/>
                <a:uFillTx/>
                <a:latin typeface="Cooper Black" pitchFamily="18" charset="0"/>
                <a:ea typeface="+mj-ea"/>
                <a:cs typeface="+mj-cs"/>
              </a:rPr>
              <a:t>y sinagoga</a:t>
            </a:r>
            <a:r>
              <a:rPr kumimoji="0" lang="pt-BR" sz="4400" b="0" i="0" u="none" strike="noStrike" kern="1200" cap="none" spc="0" normalizeH="0" baseline="0" noProof="0" smtClean="0">
                <a:ln>
                  <a:noFill/>
                </a:ln>
                <a:solidFill>
                  <a:schemeClr val="tx1"/>
                </a:solidFill>
                <a:effectLst/>
                <a:uLnTx/>
                <a:uFillTx/>
                <a:latin typeface="Cooper Black" pitchFamily="18" charset="0"/>
                <a:ea typeface="+mj-ea"/>
                <a:cs typeface="+mj-cs"/>
              </a:rPr>
              <a:t/>
            </a:r>
            <a:br>
              <a:rPr kumimoji="0" lang="pt-BR" sz="4400" b="0" i="0" u="none" strike="noStrike" kern="1200" cap="none" spc="0" normalizeH="0" baseline="0" noProof="0" smtClean="0">
                <a:ln>
                  <a:noFill/>
                </a:ln>
                <a:solidFill>
                  <a:schemeClr val="tx1"/>
                </a:solidFill>
                <a:effectLst/>
                <a:uLnTx/>
                <a:uFillTx/>
                <a:latin typeface="Cooper Black" pitchFamily="18" charset="0"/>
                <a:ea typeface="+mj-ea"/>
                <a:cs typeface="+mj-cs"/>
              </a:rPr>
            </a:br>
            <a:endParaRPr kumimoji="0" lang="pt-BR" sz="4400" b="0" i="0" u="none" strike="noStrike" kern="1200" cap="none" spc="0" normalizeH="0" baseline="0" noProof="0" dirty="0">
              <a:ln>
                <a:noFill/>
              </a:ln>
              <a:solidFill>
                <a:schemeClr val="tx1"/>
              </a:solidFill>
              <a:effectLst/>
              <a:uLnTx/>
              <a:uFillTx/>
              <a:latin typeface="Cooper Black" pitchFamily="18" charset="0"/>
              <a:ea typeface="+mj-ea"/>
              <a:cs typeface="+mj-cs"/>
            </a:endParaRPr>
          </a:p>
        </p:txBody>
      </p:sp>
      <p:sp>
        <p:nvSpPr>
          <p:cNvPr id="6" name="Espaço Reservado para Conteúdo 2"/>
          <p:cNvSpPr txBox="1">
            <a:spLocks/>
          </p:cNvSpPr>
          <p:nvPr/>
        </p:nvSpPr>
        <p:spPr>
          <a:xfrm>
            <a:off x="395536" y="1916832"/>
            <a:ext cx="8229600" cy="340042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En tiempos del Nuevo Testamento, no existía rivalidad alguna entre templo y sinagoga; por el contrario, la sinagoga fue un complemento muy     importante. Existían sinagogas en las inmediaciones del templo. Sin embargo, después de la caída de Jerusalén en el año 70, la sinagoga reemplazó al templo.</a:t>
            </a: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609600" y="42703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1" i="0" u="none" strike="noStrike" kern="1200" cap="none" spc="0" normalizeH="0" baseline="0" noProof="0" smtClean="0">
                <a:ln>
                  <a:noFill/>
                </a:ln>
                <a:solidFill>
                  <a:schemeClr val="tx1"/>
                </a:solidFill>
                <a:effectLst/>
                <a:uLnTx/>
                <a:uFillTx/>
                <a:latin typeface="Cooper Black" pitchFamily="18" charset="0"/>
                <a:ea typeface="+mj-ea"/>
                <a:cs typeface="+mj-cs"/>
              </a:rPr>
              <a:t>V. La relación entre templo </a:t>
            </a:r>
            <a:br>
              <a:rPr kumimoji="0" lang="es-ES_tradnl" sz="4400" b="1" i="0" u="none" strike="noStrike" kern="1200" cap="none" spc="0" normalizeH="0" baseline="0" noProof="0" smtClean="0">
                <a:ln>
                  <a:noFill/>
                </a:ln>
                <a:solidFill>
                  <a:schemeClr val="tx1"/>
                </a:solidFill>
                <a:effectLst/>
                <a:uLnTx/>
                <a:uFillTx/>
                <a:latin typeface="Cooper Black" pitchFamily="18" charset="0"/>
                <a:ea typeface="+mj-ea"/>
                <a:cs typeface="+mj-cs"/>
              </a:rPr>
            </a:br>
            <a:r>
              <a:rPr kumimoji="0" lang="es-ES_tradnl" sz="4400" b="1" i="0" u="none" strike="noStrike" kern="1200" cap="none" spc="0" normalizeH="0" baseline="0" noProof="0" smtClean="0">
                <a:ln>
                  <a:noFill/>
                </a:ln>
                <a:solidFill>
                  <a:schemeClr val="tx1"/>
                </a:solidFill>
                <a:effectLst/>
                <a:uLnTx/>
                <a:uFillTx/>
                <a:latin typeface="Cooper Black" pitchFamily="18" charset="0"/>
                <a:ea typeface="+mj-ea"/>
                <a:cs typeface="+mj-cs"/>
              </a:rPr>
              <a:t>y sinagoga</a:t>
            </a: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467544" y="1412776"/>
            <a:ext cx="8229600" cy="4429125"/>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_tradnl"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3200" b="1" i="1" u="none" strike="noStrike" kern="1200" cap="none" spc="0" normalizeH="0" baseline="0" noProof="0" smtClean="0">
                <a:ln>
                  <a:noFill/>
                </a:ln>
                <a:solidFill>
                  <a:schemeClr val="tx1"/>
                </a:solidFill>
                <a:effectLst/>
                <a:uLnTx/>
                <a:uFillTx/>
                <a:latin typeface="+mn-lt"/>
                <a:ea typeface="+mn-ea"/>
                <a:cs typeface="+mn-cs"/>
              </a:rPr>
              <a:t>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Se desarrolla</a:t>
            </a:r>
            <a:r>
              <a:rPr kumimoji="0" lang="pt-BR"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un ministerio de la Palabra, en lugar del culto sacerdotal</a:t>
            </a:r>
            <a:r>
              <a:rPr kumimoji="0" lang="es-ES_tradnl" sz="2800" b="0"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Dios está tan presente en la sinagoga como en el templo; la sinagoga es, por lo tanto, un lugar santo. Se acentúa el lugar fundamental de la oración, que llegó a constituirse en el sustituto de los sacrificios; que ahora ya no se podían realizar más debido a la destrucción del templo de Jerusalén, único lugar donde Dios había indicado que se debían realizar.</a:t>
            </a:r>
            <a:endPar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endParaRPr kumimoji="0" lang="pt-BR" sz="28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428625" y="35718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1" i="0" u="none" strike="noStrike" kern="1200" cap="none" spc="0" normalizeH="0" baseline="0" noProof="0" smtClean="0">
                <a:ln>
                  <a:noFill/>
                </a:ln>
                <a:solidFill>
                  <a:schemeClr val="tx1"/>
                </a:solidFill>
                <a:effectLst/>
                <a:uLnTx/>
                <a:uFillTx/>
                <a:latin typeface="Cooper Black" pitchFamily="18" charset="0"/>
                <a:ea typeface="+mj-ea"/>
                <a:cs typeface="+mj-cs"/>
              </a:rPr>
              <a:t>V. La relación entre templo </a:t>
            </a:r>
            <a:br>
              <a:rPr kumimoji="0" lang="es-ES_tradnl" sz="4400" b="1" i="0" u="none" strike="noStrike" kern="1200" cap="none" spc="0" normalizeH="0" baseline="0" noProof="0" smtClean="0">
                <a:ln>
                  <a:noFill/>
                </a:ln>
                <a:solidFill>
                  <a:schemeClr val="tx1"/>
                </a:solidFill>
                <a:effectLst/>
                <a:uLnTx/>
                <a:uFillTx/>
                <a:latin typeface="Cooper Black" pitchFamily="18" charset="0"/>
                <a:ea typeface="+mj-ea"/>
                <a:cs typeface="+mj-cs"/>
              </a:rPr>
            </a:br>
            <a:r>
              <a:rPr kumimoji="0" lang="es-ES_tradnl" sz="4400" b="1" i="0" u="none" strike="noStrike" kern="1200" cap="none" spc="0" normalizeH="0" baseline="0" noProof="0" smtClean="0">
                <a:ln>
                  <a:noFill/>
                </a:ln>
                <a:solidFill>
                  <a:schemeClr val="tx1"/>
                </a:solidFill>
                <a:effectLst/>
                <a:uLnTx/>
                <a:uFillTx/>
                <a:latin typeface="Cooper Black" pitchFamily="18" charset="0"/>
                <a:ea typeface="+mj-ea"/>
                <a:cs typeface="+mj-cs"/>
              </a:rPr>
              <a:t>y sinagoga</a:t>
            </a: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323528" y="1556792"/>
            <a:ext cx="8229600" cy="2928937"/>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_tradnl"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_tradnl"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3200" b="0" i="0" u="none" strike="noStrike" kern="1200" cap="none" spc="0" normalizeH="0" baseline="0" noProof="0" smtClean="0">
                <a:ln>
                  <a:noFill/>
                </a:ln>
                <a:solidFill>
                  <a:schemeClr val="tx1"/>
                </a:solidFill>
                <a:effectLst/>
                <a:uLnTx/>
                <a:uFillTx/>
                <a:latin typeface="+mn-lt"/>
                <a:ea typeface="+mn-ea"/>
                <a:cs typeface="+mn-cs"/>
              </a:rPr>
              <a:t>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El hecho de que el judaísmo pudo soportar el desastre del año 70</a:t>
            </a:r>
            <a:r>
              <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virtualmente sin ningún quiebre, debe ser sin lugar a dudas acreditado principalmente a la sinagoga.</a:t>
            </a:r>
            <a:endParaRPr kumimoji="0" lang="pt-BR" sz="28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500063" y="404664"/>
            <a:ext cx="8229600" cy="1298724"/>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Reflexiones con relación </a:t>
            </a:r>
            <a:b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b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a los grupos pequeños </a:t>
            </a:r>
            <a:r>
              <a:rPr kumimoji="0" lang="pt-BR" sz="4400" b="0" i="0" u="none" strike="noStrike" kern="1200" cap="none" spc="0" normalizeH="0" baseline="0" noProof="0" smtClean="0">
                <a:ln>
                  <a:noFill/>
                </a:ln>
                <a:solidFill>
                  <a:schemeClr val="tx1"/>
                </a:solidFill>
                <a:effectLst/>
                <a:uLnTx/>
                <a:uFillTx/>
                <a:latin typeface="+mj-lt"/>
                <a:ea typeface="+mj-ea"/>
                <a:cs typeface="+mj-cs"/>
              </a:rPr>
              <a:t/>
            </a:r>
            <a:br>
              <a:rPr kumimoji="0" lang="pt-BR" sz="4400" b="0" i="0" u="none" strike="noStrike" kern="1200" cap="none" spc="0" normalizeH="0" baseline="0" noProof="0" smtClean="0">
                <a:ln>
                  <a:noFill/>
                </a:ln>
                <a:solidFill>
                  <a:schemeClr val="tx1"/>
                </a:solidFill>
                <a:effectLst/>
                <a:uLnTx/>
                <a:uFillTx/>
                <a:latin typeface="+mj-lt"/>
                <a:ea typeface="+mj-ea"/>
                <a:cs typeface="+mj-cs"/>
              </a:rPr>
            </a:b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251520" y="1340768"/>
            <a:ext cx="8643937" cy="4114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Finalmente, las iglesias, sus edificios y sus miembros serán amenazados y estarán en peligro, y con toda probabilidad no se podrá predicar o realizar el culto en esos edificios oficiales. Será entonces cuando los grupos pequeños (que ya ahora, en la actualidad, son un gran apoyo de la predicación de la iglesia, posibilitan el apoyo mutuo de la fe de los hermanos y para cumplimiento de la misión) ayudarán decididamente a que nuestros miembros continúen siendo luces, apoyándose mutuamente y manteniéndose firmes para preparar a un pueblo para el regreso de nuestro Señor.</a:t>
            </a:r>
            <a:endParaRPr kumimoji="0" lang="pt-BR"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428625" y="500063"/>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Reflexiones con relación </a:t>
            </a:r>
            <a:b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b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a los grupos pequeños</a:t>
            </a: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428625" y="2332038"/>
            <a:ext cx="8229600" cy="246511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_tradnl"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Cuando el templo</a:t>
            </a:r>
            <a:r>
              <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fue destruido por Tito había entre 480 y 394 sinagogas en Jerusalén. Y fueron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claves para la supervivencia del judaísmo</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a:t>
            </a:r>
            <a:endPar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500063" y="476672"/>
            <a:ext cx="8229600" cy="1523578"/>
          </a:xfrm>
          <a:prstGeom prst="rect">
            <a:avLst/>
          </a:prstGeom>
        </p:spPr>
        <p:txBody>
          <a:bodyPr vert="horz" lIns="91440" tIns="45720" rIns="91440" bIns="45720" rtlCol="0" anchor="ct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Times New Roman" pitchFamily="18" charset="0"/>
              </a:rPr>
              <a:t>VI. La sinagoga como casa </a:t>
            </a:r>
            <a:b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Times New Roman" pitchFamily="18" charset="0"/>
              </a:rPr>
            </a:b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Times New Roman" pitchFamily="18" charset="0"/>
              </a:rPr>
              <a:t>de consejo y lugar de asamblea</a:t>
            </a:r>
            <a:r>
              <a:rPr kumimoji="0" lang="pt-BR" sz="4400" b="0" i="0" u="none" strike="noStrike" kern="1200" cap="none" spc="0" normalizeH="0" baseline="0" noProof="0" smtClean="0">
                <a:ln>
                  <a:noFill/>
                </a:ln>
                <a:solidFill>
                  <a:schemeClr val="tx1"/>
                </a:solidFill>
                <a:effectLst/>
                <a:uLnTx/>
                <a:uFillTx/>
                <a:latin typeface="Cooper Black" pitchFamily="18" charset="0"/>
                <a:ea typeface="+mj-ea"/>
                <a:cs typeface="Times New Roman" pitchFamily="18" charset="0"/>
              </a:rPr>
              <a:t/>
            </a:r>
            <a:br>
              <a:rPr kumimoji="0" lang="pt-BR" sz="4400" b="0" i="0" u="none" strike="noStrike" kern="1200" cap="none" spc="0" normalizeH="0" baseline="0" noProof="0" smtClean="0">
                <a:ln>
                  <a:noFill/>
                </a:ln>
                <a:solidFill>
                  <a:schemeClr val="tx1"/>
                </a:solidFill>
                <a:effectLst/>
                <a:uLnTx/>
                <a:uFillTx/>
                <a:latin typeface="Cooper Black" pitchFamily="18" charset="0"/>
                <a:ea typeface="+mj-ea"/>
                <a:cs typeface="Times New Roman" pitchFamily="18" charset="0"/>
              </a:rPr>
            </a:br>
            <a:endParaRPr kumimoji="0" lang="pt-BR" sz="4400" b="0" i="0" u="none" strike="noStrike" kern="1200" cap="none" spc="0" normalizeH="0" baseline="0" noProof="0" dirty="0">
              <a:ln>
                <a:noFill/>
              </a:ln>
              <a:solidFill>
                <a:schemeClr val="tx1"/>
              </a:solidFill>
              <a:effectLst/>
              <a:uLnTx/>
              <a:uFillTx/>
              <a:latin typeface="Cooper Black" pitchFamily="18" charset="0"/>
              <a:ea typeface="+mj-ea"/>
              <a:cs typeface="+mj-cs"/>
            </a:endParaRPr>
          </a:p>
        </p:txBody>
      </p:sp>
      <p:sp>
        <p:nvSpPr>
          <p:cNvPr id="6" name="Espaço Reservado para Conteúdo 2"/>
          <p:cNvSpPr txBox="1">
            <a:spLocks/>
          </p:cNvSpPr>
          <p:nvPr/>
        </p:nvSpPr>
        <p:spPr>
          <a:xfrm>
            <a:off x="395536" y="2132856"/>
            <a:ext cx="8229600" cy="3983037"/>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Las sinagogas sirvieron como lugares de asamblea para discusiones comunales, y de reuniones para dirimir asuntos públicos, para hacer anúncios, solemnizar juramentos, administrar castigos y ejecutar manumisiones.</a:t>
            </a: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428625" y="428625"/>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Times New Roman" pitchFamily="18" charset="0"/>
              </a:rPr>
              <a:t>VII. La sinagoga como hospicio </a:t>
            </a:r>
            <a:b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Times New Roman" pitchFamily="18" charset="0"/>
              </a:rPr>
            </a:b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Times New Roman" pitchFamily="18" charset="0"/>
              </a:rPr>
              <a:t>y lugar de acogida</a:t>
            </a: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428625" y="1643063"/>
            <a:ext cx="8229600" cy="424021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endPar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Además de ofrecer provisión para los pobres, las sinagogas eran hospedajes para alojara los judíos visitantes, especialmente en Jerusalén durante las grandes fiestas.</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endPar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457200" y="404665"/>
            <a:ext cx="8229600" cy="1012974"/>
          </a:xfrm>
          <a:prstGeom prst="rect">
            <a:avLst/>
          </a:prstGeom>
        </p:spPr>
        <p:txBody>
          <a:bodyPr vert="horz" lIns="91440" tIns="45720" rIns="91440" bIns="45720" rtlCol="0" anchor="ct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Reflexiones con relación </a:t>
            </a:r>
            <a:b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b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a los grupos pequeños</a:t>
            </a: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467544" y="1844824"/>
            <a:ext cx="8229600" cy="268605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_tradnl" sz="3200" b="0" i="1"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Nuestros grupos pequeños ¿no podrían ser también un lugar de acogida y de ayuda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para las personas más necesitadas que vienen a adorar con nosotros en los hogares?</a:t>
            </a:r>
            <a:endPar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0" y="500063"/>
            <a:ext cx="91440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Times New Roman" pitchFamily="18" charset="0"/>
              </a:rPr>
              <a:t>VIII. Fundación y sostenimiento</a:t>
            </a:r>
            <a:r>
              <a:rPr kumimoji="0" lang="pt-BR" sz="4400" b="0" i="0" u="none" strike="noStrike" kern="1200" cap="none" spc="0" normalizeH="0" baseline="0" noProof="0" smtClean="0">
                <a:ln>
                  <a:noFill/>
                </a:ln>
                <a:solidFill>
                  <a:schemeClr val="tx1"/>
                </a:solidFill>
                <a:effectLst/>
                <a:uLnTx/>
                <a:uFillTx/>
                <a:latin typeface="Cooper Black" pitchFamily="18" charset="0"/>
                <a:ea typeface="+mj-ea"/>
                <a:cs typeface="Times New Roman" pitchFamily="18" charset="0"/>
              </a:rPr>
              <a:t/>
            </a:r>
            <a:br>
              <a:rPr kumimoji="0" lang="pt-BR" sz="4400" b="0" i="0" u="none" strike="noStrike" kern="1200" cap="none" spc="0" normalizeH="0" baseline="0" noProof="0" smtClean="0">
                <a:ln>
                  <a:noFill/>
                </a:ln>
                <a:solidFill>
                  <a:schemeClr val="tx1"/>
                </a:solidFill>
                <a:effectLst/>
                <a:uLnTx/>
                <a:uFillTx/>
                <a:latin typeface="Cooper Black" pitchFamily="18" charset="0"/>
                <a:ea typeface="+mj-ea"/>
                <a:cs typeface="Times New Roman" pitchFamily="18" charset="0"/>
              </a:rPr>
            </a:br>
            <a:endParaRPr kumimoji="0" lang="pt-BR" sz="4400" b="0" i="0" u="none" strike="noStrike" kern="1200" cap="none" spc="0" normalizeH="0" baseline="0" noProof="0" dirty="0">
              <a:ln>
                <a:noFill/>
              </a:ln>
              <a:solidFill>
                <a:schemeClr val="tx1"/>
              </a:solidFill>
              <a:effectLst/>
              <a:uLnTx/>
              <a:uFillTx/>
              <a:latin typeface="Cooper Black" pitchFamily="18" charset="0"/>
              <a:ea typeface="+mj-ea"/>
              <a:cs typeface="+mj-cs"/>
            </a:endParaRPr>
          </a:p>
        </p:txBody>
      </p:sp>
      <p:sp>
        <p:nvSpPr>
          <p:cNvPr id="6" name="Espaço Reservado para Conteúdo 2"/>
          <p:cNvSpPr txBox="1">
            <a:spLocks/>
          </p:cNvSpPr>
          <p:nvPr/>
        </p:nvSpPr>
        <p:spPr>
          <a:xfrm>
            <a:off x="500063" y="2214563"/>
            <a:ext cx="8229600" cy="261461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_tradnl"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Los rollos de la Torah eran donados por los miembros, y también las luces y las lámparas; y los gentiles también daban regalos a las sinagogas.</a:t>
            </a: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457200" y="476672"/>
            <a:ext cx="8229600" cy="940966"/>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baseline="0" noProof="0" dirty="0" smtClean="0">
                <a:ln>
                  <a:noFill/>
                </a:ln>
                <a:solidFill>
                  <a:schemeClr val="tx1"/>
                </a:solidFill>
                <a:effectLst/>
                <a:uLnTx/>
                <a:uFillTx/>
                <a:latin typeface="Cooper Black" pitchFamily="18" charset="0"/>
                <a:ea typeface="+mj-ea"/>
                <a:cs typeface="+mj-cs"/>
              </a:rPr>
              <a:t>Reflexiones con relación </a:t>
            </a:r>
            <a:br>
              <a:rPr kumimoji="0" lang="es-ES_tradnl" sz="4400" b="0" i="0" u="none" strike="noStrike" kern="1200" cap="none" spc="0" normalizeH="0" baseline="0" noProof="0" dirty="0" smtClean="0">
                <a:ln>
                  <a:noFill/>
                </a:ln>
                <a:solidFill>
                  <a:schemeClr val="tx1"/>
                </a:solidFill>
                <a:effectLst/>
                <a:uLnTx/>
                <a:uFillTx/>
                <a:latin typeface="Cooper Black" pitchFamily="18" charset="0"/>
                <a:ea typeface="+mj-ea"/>
                <a:cs typeface="+mj-cs"/>
              </a:rPr>
            </a:br>
            <a:r>
              <a:rPr kumimoji="0" lang="es-ES_tradnl" sz="4400" b="0" i="0" u="none" strike="noStrike" kern="1200" cap="none" spc="0" normalizeH="0" baseline="0" noProof="0" dirty="0" smtClean="0">
                <a:ln>
                  <a:noFill/>
                </a:ln>
                <a:solidFill>
                  <a:schemeClr val="tx1"/>
                </a:solidFill>
                <a:effectLst/>
                <a:uLnTx/>
                <a:uFillTx/>
                <a:latin typeface="Cooper Black" pitchFamily="18" charset="0"/>
                <a:ea typeface="+mj-ea"/>
                <a:cs typeface="+mj-cs"/>
              </a:rPr>
              <a:t>a los grupos pequeños</a:t>
            </a: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395536" y="1700808"/>
            <a:ext cx="8429625" cy="325755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El ejemplo de la sinagoga como un grupo pequeño, en el cual todos cooperan económicamente para la manutención y la compra de los materiales de culto, es digno de imitarse</a:t>
            </a:r>
            <a:r>
              <a:rPr kumimoji="0" lang="es-ES_tradnl" sz="2800" b="0"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Es una invitación a ser más generosos y económicamente comprometidos con las necesidades materiales, para una buena marcha de nuestro grupo pequeño.</a:t>
            </a: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400" b="0" i="0" u="none" strike="noStrike" kern="1200" cap="none" spc="0" normalizeH="0" baseline="0" noProof="0" smtClean="0">
                <a:ln>
                  <a:noFill/>
                </a:ln>
                <a:solidFill>
                  <a:schemeClr val="tx1"/>
                </a:solidFill>
                <a:effectLst/>
                <a:uLnTx/>
                <a:uFillTx/>
                <a:latin typeface="Cooper Black" pitchFamily="18" charset="0"/>
                <a:ea typeface="+mj-ea"/>
                <a:cs typeface="+mj-cs"/>
              </a:rPr>
              <a:t>Introducción</a:t>
            </a:r>
            <a:endParaRPr kumimoji="0" lang="pt-BR"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357188" y="2071688"/>
            <a:ext cx="8372475" cy="3614737"/>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r>
              <a:rPr kumimoji="0" lang="es-ES_tradnl" sz="3200" b="0" i="0" u="none" strike="noStrike" kern="1200" cap="none" spc="0" normalizeH="0" baseline="0" noProof="0" smtClean="0">
                <a:ln>
                  <a:noFill/>
                </a:ln>
                <a:solidFill>
                  <a:schemeClr val="tx1"/>
                </a:solidFill>
                <a:effectLst/>
                <a:uLnTx/>
                <a:uFillTx/>
                <a:latin typeface="+mn-lt"/>
                <a:ea typeface="+mn-ea"/>
                <a:cs typeface="+mn-cs"/>
              </a:rPr>
              <a:t>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Como pueblo adventista, sabemos que llegará un momento, previo al regreso de Jesús, en que ya no se podrá predicar abiertamente en las iglesias, y entonces, lo que dará fuerzas a los miembros para seguir adelante en su fe y apoyarse mutuamente serán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los grupos pequeños, establecidos en los hogares o en lugares no públicos</a:t>
            </a:r>
            <a:r>
              <a:rPr kumimoji="0" lang="es-ES_tradnl" sz="2800" b="0"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a:t>
            </a:r>
            <a:endParaRPr kumimoji="0" lang="pt-BR" sz="2800" b="0"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0" y="404664"/>
            <a:ext cx="9144000" cy="1309836"/>
          </a:xfrm>
          <a:prstGeom prst="rect">
            <a:avLst/>
          </a:prstGeom>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1" i="0" u="none" strike="noStrike" kern="1200" cap="none" spc="0" normalizeH="0" baseline="0" noProof="0" smtClean="0">
                <a:ln>
                  <a:noFill/>
                </a:ln>
                <a:solidFill>
                  <a:schemeClr val="tx1"/>
                </a:solidFill>
                <a:effectLst/>
                <a:uLnTx/>
                <a:uFillTx/>
                <a:latin typeface="Cooper Black" pitchFamily="18" charset="0"/>
                <a:ea typeface="+mj-ea"/>
                <a:cs typeface="+mj-cs"/>
              </a:rPr>
              <a:t>IX. Los accesorios de la sinagoga</a:t>
            </a:r>
            <a:r>
              <a:rPr kumimoji="0" lang="pt-BR" sz="4400" b="0" i="0" u="none" strike="noStrike" kern="1200" cap="none" spc="0" normalizeH="0" baseline="0" noProof="0" smtClean="0">
                <a:ln>
                  <a:noFill/>
                </a:ln>
                <a:solidFill>
                  <a:schemeClr val="tx1"/>
                </a:solidFill>
                <a:effectLst/>
                <a:uLnTx/>
                <a:uFillTx/>
                <a:latin typeface="Cooper Black" pitchFamily="18" charset="0"/>
                <a:ea typeface="+mj-ea"/>
                <a:cs typeface="+mj-cs"/>
              </a:rPr>
              <a:t/>
            </a:r>
            <a:br>
              <a:rPr kumimoji="0" lang="pt-BR" sz="4400" b="0" i="0" u="none" strike="noStrike" kern="1200" cap="none" spc="0" normalizeH="0" baseline="0" noProof="0" smtClean="0">
                <a:ln>
                  <a:noFill/>
                </a:ln>
                <a:solidFill>
                  <a:schemeClr val="tx1"/>
                </a:solidFill>
                <a:effectLst/>
                <a:uLnTx/>
                <a:uFillTx/>
                <a:latin typeface="Cooper Black" pitchFamily="18" charset="0"/>
                <a:ea typeface="+mj-ea"/>
                <a:cs typeface="+mj-cs"/>
              </a:rPr>
            </a:br>
            <a:endParaRPr kumimoji="0" lang="pt-BR" sz="4400" b="0" i="0" u="none" strike="noStrike" kern="1200" cap="none" spc="0" normalizeH="0" baseline="0" noProof="0" dirty="0">
              <a:ln>
                <a:noFill/>
              </a:ln>
              <a:solidFill>
                <a:schemeClr val="tx1"/>
              </a:solidFill>
              <a:effectLst/>
              <a:uLnTx/>
              <a:uFillTx/>
              <a:latin typeface="Cooper Black" pitchFamily="18" charset="0"/>
              <a:ea typeface="+mj-ea"/>
              <a:cs typeface="+mj-cs"/>
            </a:endParaRPr>
          </a:p>
        </p:txBody>
      </p:sp>
      <p:sp>
        <p:nvSpPr>
          <p:cNvPr id="6" name="Espaço Reservado para Conteúdo 2"/>
          <p:cNvSpPr txBox="1">
            <a:spLocks/>
          </p:cNvSpPr>
          <p:nvPr/>
        </p:nvSpPr>
        <p:spPr>
          <a:xfrm>
            <a:off x="428625" y="2071688"/>
            <a:ext cx="8229600" cy="3043237"/>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Todas las sinagogas necesitaban rollos con la Biblia hebrea, “ya que la sinagoga vivía por y para la Torah, los más importantes artículos en todas las sinagogas eran las Sagradas Escrituras, especialmente el Pentateuco y los profetas, y el arca transportable en madera para la Torah </a:t>
            </a:r>
            <a:r>
              <a:rPr kumimoji="0" lang="es-ES_tradnl" sz="2800" b="0"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(Aaron ha- kodesh)”</a:t>
            </a: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457200" y="332656"/>
            <a:ext cx="8229600" cy="1084982"/>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Reflexiones con relación </a:t>
            </a:r>
            <a:b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b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a los grupos pequeños</a:t>
            </a: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395536" y="1916832"/>
            <a:ext cx="8501062" cy="261461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¿Se podría implementar, con aporte de los miembros del grupo pequeño, una biblioteca</a:t>
            </a:r>
            <a:r>
              <a:rPr kumimoji="0" lang="es-ES_tradnl" sz="2800" b="0"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en la que se pudiesen encontrar varias versiones de la Biblia, instrumentos de trabajo para interpretar las Escrituras y libros del Espíritu de Profecía?</a:t>
            </a:r>
            <a:endPar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t-BR"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467544" y="260648"/>
            <a:ext cx="8229600" cy="1484784"/>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X. El liderazgo de la sinagoga</a:t>
            </a:r>
            <a:r>
              <a:rPr kumimoji="0" lang="pt-BR" sz="4400" b="0" i="0" u="none" strike="noStrike" kern="1200" cap="none" spc="0" normalizeH="0" baseline="0" noProof="0" smtClean="0">
                <a:ln>
                  <a:noFill/>
                </a:ln>
                <a:solidFill>
                  <a:schemeClr val="tx1"/>
                </a:solidFill>
                <a:effectLst/>
                <a:uLnTx/>
                <a:uFillTx/>
                <a:latin typeface="Cooper Black" pitchFamily="18" charset="0"/>
                <a:ea typeface="+mj-ea"/>
                <a:cs typeface="+mj-cs"/>
              </a:rPr>
              <a:t/>
            </a:r>
            <a:br>
              <a:rPr kumimoji="0" lang="pt-BR" sz="4400" b="0" i="0" u="none" strike="noStrike" kern="1200" cap="none" spc="0" normalizeH="0" baseline="0" noProof="0" smtClean="0">
                <a:ln>
                  <a:noFill/>
                </a:ln>
                <a:solidFill>
                  <a:schemeClr val="tx1"/>
                </a:solidFill>
                <a:effectLst/>
                <a:uLnTx/>
                <a:uFillTx/>
                <a:latin typeface="Cooper Black" pitchFamily="18" charset="0"/>
                <a:ea typeface="+mj-ea"/>
                <a:cs typeface="+mj-cs"/>
              </a:rPr>
            </a:br>
            <a:endParaRPr kumimoji="0" lang="pt-BR" sz="4400" b="0" i="0" u="none" strike="noStrike" kern="1200" cap="none" spc="0" normalizeH="0" baseline="0" noProof="0" dirty="0">
              <a:ln>
                <a:noFill/>
              </a:ln>
              <a:solidFill>
                <a:schemeClr val="tx1"/>
              </a:solidFill>
              <a:effectLst/>
              <a:uLnTx/>
              <a:uFillTx/>
              <a:latin typeface="Cooper Black" pitchFamily="18" charset="0"/>
              <a:ea typeface="+mj-ea"/>
              <a:cs typeface="+mj-cs"/>
            </a:endParaRPr>
          </a:p>
        </p:txBody>
      </p:sp>
      <p:sp>
        <p:nvSpPr>
          <p:cNvPr id="6" name="Espaço Reservado para Conteúdo 2"/>
          <p:cNvSpPr txBox="1">
            <a:spLocks/>
          </p:cNvSpPr>
          <p:nvPr/>
        </p:nvSpPr>
        <p:spPr>
          <a:xfrm>
            <a:off x="500063" y="2214563"/>
            <a:ext cx="8229600" cy="282892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En particular, la sinagoga era una institución laica y estaba principalmente liderada por los fariseos, aunque los sacerdotes también tomaban su lugar de vez en cuando. Las Escrituras podían ser leídas por cualquiera; aun las mujeres y los niños parecían no estar excluidos.</a:t>
            </a:r>
            <a:endPar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t-BR"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609600" y="0"/>
            <a:ext cx="8229600" cy="1570038"/>
          </a:xfrm>
          <a:prstGeom prst="rect">
            <a:avLst/>
          </a:prstGeom>
        </p:spPr>
        <p:txBody>
          <a:bodyPr vert="horz" lIns="91440" tIns="45720" rIns="91440" bIns="45720" rtlCol="0" anchor="ct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400" b="0" i="0" u="none" strike="noStrike" kern="1200" cap="none" spc="0" normalizeH="0" baseline="0" noProof="0" smtClean="0">
                <a:ln>
                  <a:noFill/>
                </a:ln>
                <a:solidFill>
                  <a:schemeClr val="tx1"/>
                </a:solidFill>
                <a:effectLst/>
                <a:uLnTx/>
                <a:uFillTx/>
                <a:latin typeface="+mj-lt"/>
                <a:ea typeface="+mj-ea"/>
                <a:cs typeface="+mj-cs"/>
              </a:rPr>
              <a:t/>
            </a:r>
            <a:br>
              <a:rPr kumimoji="0" lang="pt-BR" sz="4400" b="0" i="0" u="none" strike="noStrike" kern="1200" cap="none" spc="0" normalizeH="0" baseline="0" noProof="0" smtClean="0">
                <a:ln>
                  <a:noFill/>
                </a:ln>
                <a:solidFill>
                  <a:schemeClr val="tx1"/>
                </a:solidFill>
                <a:effectLst/>
                <a:uLnTx/>
                <a:uFillTx/>
                <a:latin typeface="+mj-lt"/>
                <a:ea typeface="+mj-ea"/>
                <a:cs typeface="+mj-cs"/>
              </a:rPr>
            </a:b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Reflexiones con relación </a:t>
            </a:r>
            <a:b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b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a los grupos pequeños</a:t>
            </a: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467544" y="2132856"/>
            <a:ext cx="8229600" cy="214312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Aprovechemos los talentos de cada uno</a:t>
            </a:r>
            <a:r>
              <a:rPr kumimoji="0" lang="es-ES_tradnl" sz="2800" b="0"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de tal manera que todos se sientan parte de las actividades de adoración y de estudio de la Biblia en el grupo pequeño.</a:t>
            </a: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7" name="Título 1"/>
          <p:cNvSpPr txBox="1">
            <a:spLocks/>
          </p:cNvSpPr>
          <p:nvPr/>
        </p:nvSpPr>
        <p:spPr>
          <a:xfrm>
            <a:off x="0" y="260648"/>
            <a:ext cx="9144000" cy="1299865"/>
          </a:xfrm>
          <a:prstGeom prst="rect">
            <a:avLst/>
          </a:prstGeo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XI. Cuando la iglesia era </a:t>
            </a:r>
            <a:b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b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una sinagoga o un grupo pequeño</a:t>
            </a:r>
            <a:r>
              <a:rPr kumimoji="0" lang="pt-BR" sz="4400" b="0" i="0" u="none" strike="noStrike" kern="1200" cap="none" spc="0" normalizeH="0" baseline="0" noProof="0" smtClean="0">
                <a:ln>
                  <a:noFill/>
                </a:ln>
                <a:solidFill>
                  <a:schemeClr val="tx1"/>
                </a:solidFill>
                <a:effectLst/>
                <a:uLnTx/>
                <a:uFillTx/>
                <a:latin typeface="+mj-lt"/>
                <a:ea typeface="+mj-ea"/>
                <a:cs typeface="+mj-cs"/>
              </a:rPr>
              <a:t/>
            </a:r>
            <a:br>
              <a:rPr kumimoji="0" lang="pt-BR" sz="4400" b="0" i="0" u="none" strike="noStrike" kern="1200" cap="none" spc="0" normalizeH="0" baseline="0" noProof="0" smtClean="0">
                <a:ln>
                  <a:noFill/>
                </a:ln>
                <a:solidFill>
                  <a:schemeClr val="tx1"/>
                </a:solidFill>
                <a:effectLst/>
                <a:uLnTx/>
                <a:uFillTx/>
                <a:latin typeface="+mj-lt"/>
                <a:ea typeface="+mj-ea"/>
                <a:cs typeface="+mj-cs"/>
              </a:rPr>
            </a:b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Espaço Reservado para Conteúdo 2"/>
          <p:cNvSpPr txBox="1">
            <a:spLocks/>
          </p:cNvSpPr>
          <p:nvPr/>
        </p:nvSpPr>
        <p:spPr>
          <a:xfrm>
            <a:off x="467544" y="1916832"/>
            <a:ext cx="8229600" cy="328612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En Hechos 2 se habla de 3.120 creyentes; en Hechos 4, de más de 5.000. Cualquiera que conoce Jerusalén, o que camina por la Ciudad Antigua, sabe que no hay ningún edificio, en Jerusalén, donde se pueda tener un encuentro con 3.000 o 5.000 personas. La iglesia primitiva no se juntó en grandes edificios para su adoración, sino en las casas.</a:t>
            </a: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428625" y="0"/>
            <a:ext cx="8229600" cy="1556792"/>
          </a:xfrm>
          <a:prstGeom prst="rect">
            <a:avLst/>
          </a:prstGeom>
        </p:spPr>
        <p:txBody>
          <a:bodyPr vert="horz" lIns="91440" tIns="45720" rIns="91440" bIns="45720" rtlCol="0" anchor="ctr">
            <a:normAutofit fontScale="8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400" b="0" i="0" u="none" strike="noStrike" kern="1200" cap="none" spc="0" normalizeH="0" baseline="0" noProof="0" smtClean="0">
                <a:ln>
                  <a:noFill/>
                </a:ln>
                <a:solidFill>
                  <a:schemeClr val="tx1"/>
                </a:solidFill>
                <a:effectLst/>
                <a:uLnTx/>
                <a:uFillTx/>
                <a:latin typeface="+mj-lt"/>
                <a:ea typeface="+mj-ea"/>
                <a:cs typeface="+mj-cs"/>
              </a:rPr>
              <a:t/>
            </a:r>
            <a:br>
              <a:rPr kumimoji="0" lang="pt-BR" sz="4400" b="0" i="0" u="none" strike="noStrike" kern="1200" cap="none" spc="0" normalizeH="0" baseline="0" noProof="0" smtClean="0">
                <a:ln>
                  <a:noFill/>
                </a:ln>
                <a:solidFill>
                  <a:schemeClr val="tx1"/>
                </a:solidFill>
                <a:effectLst/>
                <a:uLnTx/>
                <a:uFillTx/>
                <a:latin typeface="+mj-lt"/>
                <a:ea typeface="+mj-ea"/>
                <a:cs typeface="+mj-cs"/>
              </a:rPr>
            </a:b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Reflexiones con relación </a:t>
            </a:r>
            <a:b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b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a los grupos pequeños</a:t>
            </a: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395536" y="2060848"/>
            <a:ext cx="8429625" cy="3143250"/>
          </a:xfrm>
          <a:prstGeom prst="rect">
            <a:avLst/>
          </a:prstGeom>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La obra empezó en Jerusalén en grupos pequeños.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La obra en el tiempo del fin se terminará, también, por medio del trabajo y la misión de los grupos pequeños.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Lema de los Havurot, grupos pequeños dentro del judaísmo actual:  </a:t>
            </a:r>
            <a:r>
              <a:rPr kumimoji="0" lang="es-ES_tradnl" sz="2800" b="1"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Solo en la camaradería y la amistad podemos ser bendecidos en el estudio de la Torah” </a:t>
            </a:r>
            <a:r>
              <a:rPr kumimoji="0" lang="es-ES_tradnl" sz="2800" b="0"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a:t>
            </a:r>
            <a:endPar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BR" sz="28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000" b="0" i="0" u="none" strike="noStrike" kern="1200" cap="none" spc="0" normalizeH="0" baseline="0" noProof="0" smtClean="0">
                <a:ln>
                  <a:noFill/>
                </a:ln>
                <a:solidFill>
                  <a:schemeClr val="tx1"/>
                </a:solidFill>
                <a:effectLst/>
                <a:uLnTx/>
                <a:uFillTx/>
                <a:latin typeface="Cooper Black" pitchFamily="18" charset="0"/>
                <a:ea typeface="+mj-ea"/>
                <a:cs typeface="+mj-cs"/>
              </a:rPr>
              <a:t>Conclusión</a:t>
            </a:r>
            <a:endParaRPr kumimoji="0" lang="pt-BR" sz="4000" b="0" i="0" u="none" strike="noStrike" kern="1200" cap="none" spc="0" normalizeH="0" baseline="0" noProof="0" dirty="0" smtClean="0">
              <a:ln>
                <a:noFill/>
              </a:ln>
              <a:solidFill>
                <a:schemeClr val="tx1"/>
              </a:solidFill>
              <a:effectLst/>
              <a:uLnTx/>
              <a:uFillTx/>
              <a:latin typeface="Cooper Black" pitchFamily="18" charset="0"/>
              <a:ea typeface="+mj-ea"/>
              <a:cs typeface="+mj-cs"/>
            </a:endParaRPr>
          </a:p>
        </p:txBody>
      </p:sp>
      <p:sp>
        <p:nvSpPr>
          <p:cNvPr id="6" name="Espaço Reservado para Conteúdo 2"/>
          <p:cNvSpPr txBox="1">
            <a:spLocks/>
          </p:cNvSpPr>
          <p:nvPr/>
        </p:nvSpPr>
        <p:spPr>
          <a:xfrm>
            <a:off x="428625" y="2357438"/>
            <a:ext cx="8229600" cy="1928812"/>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Aprovechemos como adventistas que vivimos en este tiempo final, los principios y las prácticas que permitieron a los “pequenos grupos”, llamados sinagogas, ser la base de la continuidad y la permanencia del pueblo hebreo hasta el día de hoy.</a:t>
            </a:r>
            <a:endParaRPr kumimoji="0" lang="pt-BR" sz="28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500063" y="714375"/>
            <a:ext cx="8229600" cy="846138"/>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I. Origen de la sinagoga</a:t>
            </a:r>
            <a:r>
              <a:rPr kumimoji="0" lang="pt-BR" sz="4400" b="0" i="0" u="none" strike="noStrike" kern="1200" cap="none" spc="0" normalizeH="0" baseline="0" noProof="0" smtClean="0">
                <a:ln>
                  <a:noFill/>
                </a:ln>
                <a:solidFill>
                  <a:schemeClr val="tx1"/>
                </a:solidFill>
                <a:effectLst/>
                <a:uLnTx/>
                <a:uFillTx/>
                <a:latin typeface="+mj-lt"/>
                <a:ea typeface="+mj-ea"/>
                <a:cs typeface="+mj-cs"/>
              </a:rPr>
              <a:t/>
            </a:r>
            <a:br>
              <a:rPr kumimoji="0" lang="pt-BR" sz="4400" b="0" i="0" u="none" strike="noStrike" kern="1200" cap="none" spc="0" normalizeH="0" baseline="0" noProof="0" smtClean="0">
                <a:ln>
                  <a:noFill/>
                </a:ln>
                <a:solidFill>
                  <a:schemeClr val="tx1"/>
                </a:solidFill>
                <a:effectLst/>
                <a:uLnTx/>
                <a:uFillTx/>
                <a:latin typeface="+mj-lt"/>
                <a:ea typeface="+mj-ea"/>
                <a:cs typeface="+mj-cs"/>
              </a:rPr>
            </a:b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500063" y="1928813"/>
            <a:ext cx="8229600" cy="3500437"/>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Se cree que las sinagogas surgieron durante el exilio babilónico, cuando</a:t>
            </a:r>
            <a:r>
              <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el Templo de Jerusalén estaba en ruinas. La tradición atribuye su fundación</a:t>
            </a:r>
            <a:r>
              <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al profeta Ezequiel.</a:t>
            </a: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smtClean="0">
                <a:ln>
                  <a:noFill/>
                </a:ln>
                <a:solidFill>
                  <a:schemeClr val="tx1"/>
                </a:solidFill>
                <a:effectLst/>
                <a:uLnTx/>
                <a:uFillTx/>
                <a:latin typeface="+mn-lt"/>
                <a:ea typeface="+mn-ea"/>
                <a:cs typeface="+mn-cs"/>
              </a:rPr>
              <a:t>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Cuando el Templo fue destruido por Tito, en el año 70, había entre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480</a:t>
            </a:r>
            <a:r>
              <a:rPr kumimoji="0" lang="pt-BR"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y</a:t>
            </a:r>
            <a:r>
              <a:rPr kumimoji="0" lang="es-ES_tradnl" sz="2800" b="1"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394 sinagogas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en Jerusalén.</a:t>
            </a: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500063" y="785813"/>
            <a:ext cx="8229600" cy="70326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3200" b="0" i="0" u="none" strike="noStrike" kern="1200" cap="none" spc="0" normalizeH="0" baseline="0" noProof="0" smtClean="0">
                <a:ln>
                  <a:noFill/>
                </a:ln>
                <a:solidFill>
                  <a:schemeClr val="tx1"/>
                </a:solidFill>
                <a:effectLst/>
                <a:uLnTx/>
                <a:uFillTx/>
                <a:latin typeface="Cooper Black" pitchFamily="18" charset="0"/>
                <a:ea typeface="+mj-ea"/>
                <a:cs typeface="+mj-cs"/>
              </a:rPr>
              <a:t>I. Origen de la sinagoga</a:t>
            </a:r>
            <a:r>
              <a:rPr kumimoji="0" lang="pt-BR" sz="3200" b="0" i="0" u="none" strike="noStrike" kern="1200" cap="none" spc="0" normalizeH="0" baseline="0" noProof="0" smtClean="0">
                <a:ln>
                  <a:noFill/>
                </a:ln>
                <a:solidFill>
                  <a:schemeClr val="tx1"/>
                </a:solidFill>
                <a:effectLst/>
                <a:uLnTx/>
                <a:uFillTx/>
                <a:latin typeface="+mj-lt"/>
                <a:ea typeface="+mj-ea"/>
                <a:cs typeface="+mj-cs"/>
              </a:rPr>
              <a:t/>
            </a:r>
            <a:br>
              <a:rPr kumimoji="0" lang="pt-BR" sz="3200" b="0" i="0" u="none" strike="noStrike" kern="1200" cap="none" spc="0" normalizeH="0" baseline="0" noProof="0" smtClean="0">
                <a:ln>
                  <a:noFill/>
                </a:ln>
                <a:solidFill>
                  <a:schemeClr val="tx1"/>
                </a:solidFill>
                <a:effectLst/>
                <a:uLnTx/>
                <a:uFillTx/>
                <a:latin typeface="+mj-lt"/>
                <a:ea typeface="+mj-ea"/>
                <a:cs typeface="+mj-cs"/>
              </a:rPr>
            </a:br>
            <a:endParaRPr kumimoji="0" lang="pt-BR"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428625" y="17145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2800" b="0" i="0" u="none" strike="noStrike" kern="1200" cap="none" spc="0" normalizeH="0" baseline="0" noProof="0" smtClean="0">
                <a:ln>
                  <a:noFill/>
                </a:ln>
                <a:solidFill>
                  <a:schemeClr val="tx1"/>
                </a:solidFill>
                <a:effectLst/>
                <a:uLnTx/>
                <a:uFillTx/>
                <a:latin typeface="+mn-lt"/>
                <a:ea typeface="+mn-ea"/>
                <a:cs typeface="+mn-cs"/>
              </a:rPr>
              <a:t>	</a:t>
            </a:r>
            <a:r>
              <a:rPr kumimoji="0" lang="es-ES_tradnl" sz="2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Lee I. Levine, de la Universidad Hebrea de Jerusalén,  luego de haber</a:t>
            </a:r>
            <a:r>
              <a:rPr kumimoji="0" lang="pt-BR" sz="2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determinado que las sinagogas del primer siglo servían como un centro</a:t>
            </a:r>
            <a:r>
              <a:rPr kumimoji="0" lang="pt-BR" sz="2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para una variedad de funciones comunitarias y de actividades, incluyendo</a:t>
            </a:r>
            <a:r>
              <a:rPr kumimoji="0" lang="pt-BR" sz="2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las religiosas, buscó el origen de esta comunidad en otro tipo de institución que sirviera con los mismos propósitos en los siglos anteriores. El autor</a:t>
            </a:r>
            <a:r>
              <a:rPr kumimoji="0" lang="pt-BR" sz="2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sugiere: </a:t>
            </a:r>
            <a:r>
              <a:rPr kumimoji="0" lang="es-ES_tradnl" sz="24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la puerta de la ciudad</a:t>
            </a:r>
            <a:r>
              <a:rPr kumimoji="0" lang="es-ES_tradnl" sz="2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que fue </a:t>
            </a:r>
            <a:r>
              <a:rPr kumimoji="0" lang="es-ES_tradnl" sz="24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el punto central de la actividad</a:t>
            </a:r>
            <a:r>
              <a:rPr kumimoji="0" lang="pt-BR" sz="24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4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comunitaria</a:t>
            </a:r>
            <a:r>
              <a:rPr kumimoji="0" lang="es-ES_tradnl" sz="2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(2 Rey. 7:1; 1 Rey. 22:10; Jer. 38:7; 2 Crón. 32:6; Ruth 3:11;2 Rey. 23:8; Neh. 8:1).</a:t>
            </a:r>
            <a:endParaRPr kumimoji="0" lang="pt-BR" sz="2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428625" y="500063"/>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Reflexiones con relación </a:t>
            </a:r>
            <a:b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b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a los grupos pequeños</a:t>
            </a:r>
            <a:endParaRPr kumimoji="0" lang="pt-BR" sz="4400" b="0" i="0" u="none" strike="noStrike" kern="1200" cap="none" spc="0" normalizeH="0" baseline="0" noProof="0" dirty="0">
              <a:ln>
                <a:noFill/>
              </a:ln>
              <a:solidFill>
                <a:schemeClr val="tx1"/>
              </a:solidFill>
              <a:effectLst/>
              <a:uLnTx/>
              <a:uFillTx/>
              <a:latin typeface="Cooper Black" pitchFamily="18" charset="0"/>
              <a:ea typeface="+mj-ea"/>
              <a:cs typeface="+mj-cs"/>
            </a:endParaRPr>
          </a:p>
        </p:txBody>
      </p:sp>
      <p:sp>
        <p:nvSpPr>
          <p:cNvPr id="6" name="Espaço Reservado para Conteúdo 2"/>
          <p:cNvSpPr txBox="1">
            <a:spLocks/>
          </p:cNvSpPr>
          <p:nvPr/>
        </p:nvSpPr>
        <p:spPr>
          <a:xfrm>
            <a:off x="428625" y="2571750"/>
            <a:ext cx="8229600" cy="3454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3200" b="0" i="1" u="none" strike="noStrike" kern="1200" cap="none" spc="0" normalizeH="0" baseline="0" noProof="0" smtClean="0">
                <a:ln>
                  <a:noFill/>
                </a:ln>
                <a:solidFill>
                  <a:schemeClr val="tx1"/>
                </a:solidFill>
                <a:effectLst/>
                <a:uLnTx/>
                <a:uFillTx/>
                <a:latin typeface="+mn-lt"/>
                <a:ea typeface="+mn-ea"/>
                <a:cs typeface="+mn-cs"/>
              </a:rPr>
              <a:t>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Expansión y sinagogas están relacionados.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Es importante el sentido</a:t>
            </a:r>
            <a:r>
              <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de establecer, dondequiera que estemos, estos grupos pequeños, que serán</a:t>
            </a:r>
            <a:r>
              <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centros de fortalecimiento de los fieles y un medio de constituirse en</a:t>
            </a:r>
            <a:r>
              <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luz para nuestros vecinos.</a:t>
            </a: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428625" y="428625"/>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Reflexiones con relación </a:t>
            </a:r>
            <a:b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b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a los grupos pequeños</a:t>
            </a: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457200" y="2428875"/>
            <a:ext cx="8229600" cy="369728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3200" b="0" i="1" u="none" strike="noStrike" kern="1200" cap="none" spc="0" normalizeH="0" baseline="0" noProof="0" smtClean="0">
                <a:ln>
                  <a:noFill/>
                </a:ln>
                <a:solidFill>
                  <a:schemeClr val="tx1"/>
                </a:solidFill>
                <a:effectLst/>
                <a:uLnTx/>
                <a:uFillTx/>
                <a:latin typeface="+mn-lt"/>
                <a:ea typeface="+mn-ea"/>
                <a:cs typeface="+mn-cs"/>
              </a:rPr>
              <a:t>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Se verifica un desarrollo en las actividades de la sinagoga a través de los</a:t>
            </a:r>
            <a:r>
              <a:rPr kumimoji="0" lang="pt-BR"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siglos.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Es importante estar atentos a las variadas necesidades de los miembros,</a:t>
            </a:r>
            <a:r>
              <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dentro de su desarrollo integral, de manera tal de ir agregando o quitando</a:t>
            </a:r>
            <a:r>
              <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elementos en la programación de actividades en los grupos pequeños.</a:t>
            </a:r>
            <a:endParaRPr kumimoji="0" lang="pt-BR"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428625" y="35718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Reflexiones con relación </a:t>
            </a:r>
            <a:b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br>
            <a:r>
              <a:rPr kumimoji="0" lang="es-ES_tradnl" sz="4400" b="0" i="0" u="none" strike="noStrike" kern="1200" cap="none" spc="0" normalizeH="0" baseline="0" noProof="0" smtClean="0">
                <a:ln>
                  <a:noFill/>
                </a:ln>
                <a:solidFill>
                  <a:schemeClr val="tx1"/>
                </a:solidFill>
                <a:effectLst/>
                <a:uLnTx/>
                <a:uFillTx/>
                <a:latin typeface="Cooper Black" pitchFamily="18" charset="0"/>
                <a:ea typeface="+mj-ea"/>
                <a:cs typeface="+mj-cs"/>
              </a:rPr>
              <a:t>a los grupos pequeños</a:t>
            </a:r>
            <a:endParaRPr kumimoji="0" lang="pt-B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Espaço Reservado para Conteúdo 2"/>
          <p:cNvSpPr txBox="1">
            <a:spLocks/>
          </p:cNvSpPr>
          <p:nvPr/>
        </p:nvSpPr>
        <p:spPr>
          <a:xfrm>
            <a:off x="500063" y="2071688"/>
            <a:ext cx="8229600" cy="4268787"/>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s-ES_tradnl" sz="3200" b="0" i="0" u="none" strike="noStrike" kern="1200" cap="none" spc="0" normalizeH="0" baseline="0" noProof="0" smtClean="0">
                <a:ln>
                  <a:noFill/>
                </a:ln>
                <a:solidFill>
                  <a:schemeClr val="tx1"/>
                </a:solidFill>
                <a:effectLst/>
                <a:uLnTx/>
                <a:uFillTx/>
                <a:latin typeface="+mn-lt"/>
                <a:ea typeface="+mn-ea"/>
                <a:cs typeface="+mn-cs"/>
              </a:rPr>
              <a:t>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Una situación extrema (por ejemplo, la destrucción del Templo en</a:t>
            </a:r>
            <a:r>
              <a:rPr kumimoji="0" lang="pt-BR"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Jerusalén) permitió comprobar la bendición de las sinagogas en la conservación</a:t>
            </a:r>
            <a:r>
              <a:rPr kumimoji="0" lang="pt-BR"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1" i="1"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del pueblo judío y de sus creencias.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No temamos las dificultades,</a:t>
            </a:r>
            <a:r>
              <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aunque sean extremas; la fortaleza de un grupo pequeño será una bendición</a:t>
            </a:r>
            <a:r>
              <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 </a:t>
            </a:r>
            <a:r>
              <a:rPr kumimoji="0" lang="es-ES_tradnl"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para seguir adelante, a la espera del pronto regreso de Jesús.</a:t>
            </a:r>
            <a:endParaRPr kumimoji="0" lang="pt-BR" sz="28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pt-BR"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2489</Words>
  <Application>Microsoft Office PowerPoint</Application>
  <PresentationFormat>Presentación en pantalla (4:3)</PresentationFormat>
  <Paragraphs>117</Paragraphs>
  <Slides>46</Slides>
  <Notes>0</Notes>
  <HiddenSlides>0</HiddenSlides>
  <MMClips>0</MMClips>
  <ScaleCrop>false</ScaleCrop>
  <HeadingPairs>
    <vt:vector size="4" baseType="variant">
      <vt:variant>
        <vt:lpstr>Tema</vt:lpstr>
      </vt:variant>
      <vt:variant>
        <vt:i4>1</vt:i4>
      </vt:variant>
      <vt:variant>
        <vt:lpstr>Títulos de diapositiva</vt:lpstr>
      </vt:variant>
      <vt:variant>
        <vt:i4>46</vt:i4>
      </vt:variant>
    </vt:vector>
  </HeadingPairs>
  <TitlesOfParts>
    <vt:vector size="47" baseType="lpstr">
      <vt:lpstr>Tema do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ruth.leon</dc:creator>
  <cp:lastModifiedBy>Elías Torres</cp:lastModifiedBy>
  <cp:revision>13</cp:revision>
  <dcterms:created xsi:type="dcterms:W3CDTF">2013-04-24T17:01:48Z</dcterms:created>
  <dcterms:modified xsi:type="dcterms:W3CDTF">2013-05-22T13:57:32Z</dcterms:modified>
</cp:coreProperties>
</file>