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3" r:id="rId4"/>
    <p:sldId id="262" r:id="rId5"/>
    <p:sldId id="264" r:id="rId6"/>
    <p:sldId id="265" r:id="rId7"/>
    <p:sldId id="266" r:id="rId8"/>
    <p:sldId id="267" r:id="rId9"/>
    <p:sldId id="268" r:id="rId10"/>
    <p:sldId id="269" r:id="rId11"/>
    <p:sldId id="270" r:id="rId12"/>
    <p:sldId id="271" r:id="rId13"/>
    <p:sldId id="272" r:id="rId14"/>
    <p:sldId id="273" r:id="rId15"/>
    <p:sldId id="276" r:id="rId16"/>
    <p:sldId id="277" r:id="rId17"/>
    <p:sldId id="278" r:id="rId18"/>
    <p:sldId id="279" r:id="rId19"/>
    <p:sldId id="281" r:id="rId20"/>
    <p:sldId id="282" r:id="rId21"/>
    <p:sldId id="283" r:id="rId22"/>
    <p:sldId id="284" r:id="rId23"/>
    <p:sldId id="285" r:id="rId24"/>
    <p:sldId id="286" r:id="rId25"/>
    <p:sldId id="287" r:id="rId26"/>
    <p:sldId id="288" r:id="rId27"/>
    <p:sldId id="289" r:id="rId28"/>
    <p:sldId id="290" r:id="rId29"/>
    <p:sldId id="292" r:id="rId30"/>
    <p:sldId id="293"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28/05/2013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03F56-3364-43AA-B709-DAE9FE3BDD76}" type="datetimeFigureOut">
              <a:rPr lang="pt-BR" smtClean="0"/>
              <a:pPr/>
              <a:t>28/05/2013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C7125-63B7-4A77-9E82-0FEA8F699C0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6146"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395536" y="332656"/>
            <a:ext cx="4536504"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1</a:t>
            </a:r>
            <a:endParaRPr lang="es-AR" sz="4200" b="1" dirty="0">
              <a:latin typeface="Utsaah" pitchFamily="34" charset="0"/>
              <a:cs typeface="Utsaah" pitchFamily="34" charset="0"/>
            </a:endParaRPr>
          </a:p>
        </p:txBody>
      </p:sp>
      <p:sp>
        <p:nvSpPr>
          <p:cNvPr id="7" name="Título 1"/>
          <p:cNvSpPr txBox="1">
            <a:spLocks/>
          </p:cNvSpPr>
          <p:nvPr/>
        </p:nvSpPr>
        <p:spPr>
          <a:xfrm>
            <a:off x="323528" y="1340768"/>
            <a:ext cx="4680520" cy="1008112"/>
          </a:xfrm>
          <a:prstGeom prst="rect">
            <a:avLst/>
          </a:prstGeom>
          <a:solidFill>
            <a:sysClr val="windowText" lastClr="000000">
              <a:lumMod val="50000"/>
              <a:lumOff val="50000"/>
            </a:sys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smtClean="0">
                <a:ln w="6350">
                  <a:noFill/>
                </a:ln>
                <a:solidFill>
                  <a:srgbClr val="FFFF00"/>
                </a:solidFill>
                <a:effectLst>
                  <a:outerShdw blurRad="114300" dist="101600" dir="2700000" algn="tl" rotWithShape="0">
                    <a:srgbClr val="000000">
                      <a:alpha val="40000"/>
                    </a:srgbClr>
                  </a:outerShdw>
                </a:effectLst>
                <a:uLnTx/>
                <a:uFillTx/>
                <a:latin typeface="Utsaah" pitchFamily="34" charset="0"/>
                <a:ea typeface="+mj-ea"/>
                <a:cs typeface="Utsaah" pitchFamily="34" charset="0"/>
              </a:rPr>
              <a:t>LA PREOCUPACIÓN DE DIOS POR LOS NECESITADOS</a:t>
            </a:r>
            <a:endParaRPr kumimoji="0" lang="pt-BR" sz="3400" b="1" i="0" u="none" strike="noStrike" kern="1200" cap="none" spc="0" normalizeH="0" baseline="0" noProof="0" dirty="0">
              <a:ln w="6350">
                <a:noFill/>
              </a:ln>
              <a:solidFill>
                <a:srgbClr val="FFFF00"/>
              </a:solidFill>
              <a:effectLst>
                <a:outerShdw blurRad="114300" dist="101600" dir="2700000" algn="tl" rotWithShape="0">
                  <a:srgbClr val="000000">
                    <a:alpha val="40000"/>
                  </a:srgbClr>
                </a:outerShdw>
              </a:effectLst>
              <a:uLnTx/>
              <a:uFillTx/>
              <a:latin typeface="Utsaah" pitchFamily="34" charset="0"/>
              <a:ea typeface="+mj-ea"/>
              <a:cs typeface="Utsaah" pitchFamily="34" charset="0"/>
            </a:endParaRPr>
          </a:p>
        </p:txBody>
      </p:sp>
      <p:sp>
        <p:nvSpPr>
          <p:cNvPr id="10" name="Espaço Reservado para Conteúdo 2"/>
          <p:cNvSpPr txBox="1">
            <a:spLocks/>
          </p:cNvSpPr>
          <p:nvPr/>
        </p:nvSpPr>
        <p:spPr>
          <a:xfrm>
            <a:off x="395536" y="2996952"/>
            <a:ext cx="8352928" cy="2664296"/>
          </a:xfrm>
          <a:prstGeom prst="rect">
            <a:avLst/>
          </a:prstGeom>
        </p:spPr>
        <p:txBody>
          <a:bodyPr vert="horz">
            <a:normAutofit/>
          </a:bodyPr>
          <a:lstStyle/>
          <a:p>
            <a:pPr marL="547688" marR="0" lvl="0" indent="-547688"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Objetivo:</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Comprender que las iniciativas dirigidas a la asistencia y al desarrollo social provienen de una preocupación de Dios con los necesitados que trasparece por toda la Biblia y se confirma en el Espírito de Profecía.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395536" y="332656"/>
            <a:ext cx="4536504"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1</a:t>
            </a:r>
            <a:endParaRPr lang="es-AR" sz="4200" b="1" dirty="0">
              <a:latin typeface="Utsaah" pitchFamily="34" charset="0"/>
              <a:cs typeface="Utsaah" pitchFamily="34" charset="0"/>
            </a:endParaRPr>
          </a:p>
        </p:txBody>
      </p:sp>
      <p:sp>
        <p:nvSpPr>
          <p:cNvPr id="7" name="Título 1"/>
          <p:cNvSpPr txBox="1">
            <a:spLocks/>
          </p:cNvSpPr>
          <p:nvPr/>
        </p:nvSpPr>
        <p:spPr>
          <a:xfrm>
            <a:off x="323528" y="1340768"/>
            <a:ext cx="4680520" cy="1008112"/>
          </a:xfrm>
          <a:prstGeom prst="rect">
            <a:avLst/>
          </a:prstGeom>
          <a:solidFill>
            <a:sysClr val="windowText" lastClr="000000">
              <a:lumMod val="50000"/>
              <a:lumOff val="50000"/>
            </a:sys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smtClean="0">
                <a:ln w="6350">
                  <a:noFill/>
                </a:ln>
                <a:solidFill>
                  <a:srgbClr val="FFFF00"/>
                </a:solidFill>
                <a:effectLst>
                  <a:outerShdw blurRad="114300" dist="101600" dir="2700000" algn="tl" rotWithShape="0">
                    <a:srgbClr val="000000">
                      <a:alpha val="40000"/>
                    </a:srgbClr>
                  </a:outerShdw>
                </a:effectLst>
                <a:uLnTx/>
                <a:uFillTx/>
                <a:latin typeface="Utsaah" pitchFamily="34" charset="0"/>
                <a:ea typeface="+mj-ea"/>
                <a:cs typeface="Utsaah" pitchFamily="34" charset="0"/>
              </a:rPr>
              <a:t>LA PREOCUPACIÓN DE DIOS POR LOS NECESITADOS</a:t>
            </a:r>
            <a:endParaRPr kumimoji="0" lang="pt-BR" sz="3400" b="1" i="0" u="none" strike="noStrike" kern="1200" cap="none" spc="0" normalizeH="0" baseline="0" noProof="0" dirty="0">
              <a:ln w="6350">
                <a:noFill/>
              </a:ln>
              <a:solidFill>
                <a:srgbClr val="FFFF00"/>
              </a:solidFill>
              <a:effectLst>
                <a:outerShdw blurRad="114300" dist="101600" dir="2700000" algn="tl" rotWithShape="0">
                  <a:srgbClr val="000000">
                    <a:alpha val="40000"/>
                  </a:srgbClr>
                </a:outerShdw>
              </a:effectLst>
              <a:uLnTx/>
              <a:uFillTx/>
              <a:latin typeface="Utsaah" pitchFamily="34" charset="0"/>
              <a:ea typeface="+mj-ea"/>
              <a:cs typeface="Utsaah" pitchFamily="34" charset="0"/>
            </a:endParaRPr>
          </a:p>
        </p:txBody>
      </p:sp>
      <p:sp>
        <p:nvSpPr>
          <p:cNvPr id="10" name="Espaço Reservado para Conteúdo 2"/>
          <p:cNvSpPr txBox="1">
            <a:spLocks/>
          </p:cNvSpPr>
          <p:nvPr/>
        </p:nvSpPr>
        <p:spPr>
          <a:xfrm>
            <a:off x="467544" y="2564904"/>
            <a:ext cx="8352928" cy="2664296"/>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Texto para estudiar: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Deuteronomio 15:7-11 – Leyes a favor de los pobres</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Para pensar: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“Al poner entre nosotros los pobres y los dolientes, el Señor nos prueba para revelarnos lo que hay en nuestro corazón” (</a:t>
            </a:r>
            <a:r>
              <a:rPr kumimoji="0" lang="es-ES_tradnl" sz="32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Joyas de los testimonios, t. 2, p. 499).</a:t>
            </a:r>
            <a:endPar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539552" y="404664"/>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2</a:t>
            </a:r>
            <a:endParaRPr lang="es-AR" sz="4200" b="1" dirty="0">
              <a:latin typeface="Utsaah" pitchFamily="34" charset="0"/>
              <a:cs typeface="Utsaah" pitchFamily="34" charset="0"/>
            </a:endParaRPr>
          </a:p>
        </p:txBody>
      </p:sp>
      <p:sp>
        <p:nvSpPr>
          <p:cNvPr id="6" name="Título 1"/>
          <p:cNvSpPr txBox="1">
            <a:spLocks/>
          </p:cNvSpPr>
          <p:nvPr/>
        </p:nvSpPr>
        <p:spPr>
          <a:xfrm>
            <a:off x="467544" y="1268760"/>
            <a:ext cx="4680520" cy="7969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VIVIENDO PARA SERVIR</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8" name="Espaço Reservado para Conteúdo 2"/>
          <p:cNvSpPr txBox="1">
            <a:spLocks/>
          </p:cNvSpPr>
          <p:nvPr/>
        </p:nvSpPr>
        <p:spPr>
          <a:xfrm>
            <a:off x="395536" y="2204864"/>
            <a:ext cx="5472608" cy="2880319"/>
          </a:xfrm>
          <a:prstGeom prst="rect">
            <a:avLst/>
          </a:prstGeom>
        </p:spPr>
        <p:txBody>
          <a:bodyPr vert="horz">
            <a:no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Objetivos: </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Enfatizar que somos creados para servir, y que servir es honrar y glorificar a Dios. </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Reflexionar sobre las características del verdadero servicio ejemplificadas en la vida de Jesús.</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s-ES_tradnl" sz="1200" b="0" i="0" u="none" strike="noStrike" kern="1200" cap="none" spc="0" normalizeH="0" baseline="0" noProof="0" dirty="0" smtClean="0">
              <a:ln>
                <a:noFill/>
              </a:ln>
              <a:solidFill>
                <a:srgbClr val="FFFF00"/>
              </a:solidFill>
              <a:effectLst/>
              <a:uLnTx/>
              <a:uFillTx/>
              <a:latin typeface="Book Antiqua"/>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7" name="CaixaDeTexto 6"/>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2</a:t>
            </a:r>
            <a:endParaRPr lang="es-AR" sz="4200" b="1" dirty="0">
              <a:latin typeface="Utsaah" pitchFamily="34" charset="0"/>
              <a:cs typeface="Utsaah" pitchFamily="34" charset="0"/>
            </a:endParaRPr>
          </a:p>
        </p:txBody>
      </p:sp>
      <p:sp>
        <p:nvSpPr>
          <p:cNvPr id="8" name="Título 1"/>
          <p:cNvSpPr txBox="1">
            <a:spLocks/>
          </p:cNvSpPr>
          <p:nvPr/>
        </p:nvSpPr>
        <p:spPr>
          <a:xfrm>
            <a:off x="755576" y="1412776"/>
            <a:ext cx="7200800" cy="64807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VIVIENDO PARA SERVIR</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10" name="Espaço Reservado para Conteúdo 2"/>
          <p:cNvSpPr txBox="1">
            <a:spLocks/>
          </p:cNvSpPr>
          <p:nvPr/>
        </p:nvSpPr>
        <p:spPr>
          <a:xfrm>
            <a:off x="611560" y="2420888"/>
            <a:ext cx="7992888" cy="3456384"/>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Texto para estudiar: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Juan 12:26 – “…Y, al que me sirva, mi Padre lo honrará”. </a:t>
            </a:r>
            <a:endParaRPr kumimoji="0" lang="es-ES_tradnl" sz="1200" b="0" i="0" u="none" strike="noStrike" kern="1200" cap="none" spc="0" normalizeH="0" baseline="0" noProof="0" dirty="0" smtClean="0">
              <a:ln>
                <a:noFill/>
              </a:ln>
              <a:solidFill>
                <a:srgbClr val="FFFF00"/>
              </a:solidFill>
              <a:effectLst/>
              <a:uLnTx/>
              <a:uFillTx/>
              <a:latin typeface="Utsaah" pitchFamily="34" charset="0"/>
              <a:ea typeface="+mn-ea"/>
              <a:cs typeface="Utsaah" pitchFamily="34" charset="0"/>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Para pensar:</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“Todo acto de misericordia hacia los necesitados, los que sufren, es considerado como hecho a Jesús” (</a:t>
            </a:r>
            <a:r>
              <a:rPr kumimoji="0" lang="es-ES_tradnl" sz="32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El ministerio de la bondad, p. </a:t>
            </a: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330).</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pt-BR"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pt-BR"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a:t>
            </a:r>
            <a:endParaRPr kumimoji="0" lang="pt-BR" sz="32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3</a:t>
            </a:r>
            <a:endParaRPr lang="es-AR" sz="4200" b="1" dirty="0">
              <a:latin typeface="Utsaah" pitchFamily="34" charset="0"/>
              <a:cs typeface="Utsaah" pitchFamily="34" charset="0"/>
            </a:endParaRPr>
          </a:p>
        </p:txBody>
      </p:sp>
      <p:sp>
        <p:nvSpPr>
          <p:cNvPr id="7" name="Título 1"/>
          <p:cNvSpPr txBox="1">
            <a:spLocks/>
          </p:cNvSpPr>
          <p:nvPr/>
        </p:nvSpPr>
        <p:spPr>
          <a:xfrm>
            <a:off x="467544" y="1340768"/>
            <a:ext cx="777686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CONSOLIDANDO RELACIONES </a:t>
            </a:r>
            <a:b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b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A TRAVÉS DE ACCIONES SOLIDARIAS</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9" name="Espaço Reservado para Conteúdo 2"/>
          <p:cNvSpPr txBox="1">
            <a:spLocks/>
          </p:cNvSpPr>
          <p:nvPr/>
        </p:nvSpPr>
        <p:spPr>
          <a:xfrm>
            <a:off x="539552" y="2852936"/>
            <a:ext cx="8136904" cy="2592288"/>
          </a:xfrm>
          <a:prstGeom prst="rect">
            <a:avLst/>
          </a:prstGeom>
        </p:spPr>
        <p:txBody>
          <a:bodyPr vert="horz">
            <a:normAutofit lnSpcReduction="10000"/>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Objetivo:</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Comprender que las acciones solidarias son esenciales para fortalecer nuestro relacionamiento con Dios y con el prójimo (entre los miembros del GP y entre el GP y aquél(los) a quienes se presta la solidaridad).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3</a:t>
            </a:r>
            <a:endParaRPr lang="es-AR" sz="4200" b="1" dirty="0">
              <a:latin typeface="Utsaah" pitchFamily="34" charset="0"/>
              <a:cs typeface="Utsaah" pitchFamily="34" charset="0"/>
            </a:endParaRPr>
          </a:p>
        </p:txBody>
      </p:sp>
      <p:sp>
        <p:nvSpPr>
          <p:cNvPr id="6" name="Título 1"/>
          <p:cNvSpPr txBox="1">
            <a:spLocks/>
          </p:cNvSpPr>
          <p:nvPr/>
        </p:nvSpPr>
        <p:spPr>
          <a:xfrm>
            <a:off x="539552" y="1340768"/>
            <a:ext cx="7776864"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CONSOLIDANDO RELACIONES </a:t>
            </a:r>
            <a:b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b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A TRAVÉS DE ACCIONES SOLIDARIAS</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8" name="Espaço Reservado para Conteúdo 2"/>
          <p:cNvSpPr txBox="1">
            <a:spLocks/>
          </p:cNvSpPr>
          <p:nvPr/>
        </p:nvSpPr>
        <p:spPr>
          <a:xfrm>
            <a:off x="827584" y="2492896"/>
            <a:ext cx="5616624" cy="3456384"/>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8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Textos para estudiar:</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8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Hechos 9:36-43 – La resurrección de </a:t>
            </a:r>
            <a:r>
              <a:rPr kumimoji="0" lang="es-ES_tradnl" sz="2400" b="0" i="0"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Dorcas</a:t>
            </a:r>
            <a:endPar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“Y cuando murió </a:t>
            </a:r>
            <a:r>
              <a:rPr kumimoji="0" lang="es-ES_tradnl" sz="2400" b="0" i="0"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Dorcas</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la iglesia de Jope se dio cuenta de su pérdida”.</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Lucas 10:30-35 – El Buen Samaritano</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“Tanto el sacerdote como el levita profesaban piedad, pero el samaritano mostró que el estaba </a:t>
            </a:r>
            <a:r>
              <a:rPr kumimoji="0" lang="es-ES_tradnl" sz="2400" b="0" i="0" u="sng"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verdaderamente convertido”</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a:t>
            </a:r>
            <a:endParaRPr kumimoji="0" lang="es-ES_tradnl" sz="2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4</a:t>
            </a:r>
            <a:endParaRPr lang="es-AR" sz="4200" b="1" dirty="0">
              <a:latin typeface="Utsaah" pitchFamily="34" charset="0"/>
              <a:cs typeface="Utsaah" pitchFamily="34" charset="0"/>
            </a:endParaRPr>
          </a:p>
        </p:txBody>
      </p:sp>
      <p:sp>
        <p:nvSpPr>
          <p:cNvPr id="6" name="Título 1"/>
          <p:cNvSpPr txBox="1">
            <a:spLocks/>
          </p:cNvSpPr>
          <p:nvPr/>
        </p:nvSpPr>
        <p:spPr>
          <a:xfrm>
            <a:off x="323528" y="1340768"/>
            <a:ext cx="792088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PARTICIPANDO CON EL </a:t>
            </a:r>
            <a:b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b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GRUPO PEQUEÑO EN ACCIONES SOLIDARIAS</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8" name="Espaço Reservado para Conteúdo 2"/>
          <p:cNvSpPr txBox="1">
            <a:spLocks/>
          </p:cNvSpPr>
          <p:nvPr/>
        </p:nvSpPr>
        <p:spPr>
          <a:xfrm>
            <a:off x="323528" y="2420888"/>
            <a:ext cx="5688632" cy="4032448"/>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pt-BR"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Para pensar:</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“No sería para el beneficio del cristianismo que el Señor quitara la pobreza de la tierra. De esa manera se cerraría una puerta que ahora se abre para el ejercicio de la fe, un medio por el cual se pueden alcanzar los corazones de los afligidos por el evangelio de la bondad</a:t>
            </a:r>
            <a:r>
              <a:rPr kumimoji="0" lang="es-ES"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 </a:t>
            </a:r>
            <a:r>
              <a:rPr kumimoji="0" lang="es-ES" sz="2400" b="1" i="0" u="sng"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Mediante la liberalidad cristiana se alcanzan almas que no podrían ser alcanzadas a otra forma. Es la mano ayudadora del Evangelio”</a:t>
            </a:r>
            <a:r>
              <a:rPr kumimoji="0" lang="es-ES"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 </a:t>
            </a:r>
            <a:r>
              <a:rPr kumimoji="0" lang="es-ES"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a:t>
            </a:r>
            <a:r>
              <a:rPr kumimoji="0" lang="es-ES"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El </a:t>
            </a:r>
            <a:r>
              <a:rPr kumimoji="0" lang="pt-BR" sz="2400" b="0" i="1"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ministerio</a:t>
            </a:r>
            <a:r>
              <a:rPr kumimoji="0" lang="pt-BR"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de </a:t>
            </a:r>
            <a:r>
              <a:rPr kumimoji="0" lang="pt-BR" sz="2400" b="0" i="1"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la</a:t>
            </a:r>
            <a:r>
              <a:rPr kumimoji="0" lang="pt-BR"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a:t>
            </a:r>
            <a:r>
              <a:rPr kumimoji="0" lang="pt-BR" sz="2400" b="0" i="1"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bondad</a:t>
            </a:r>
            <a:r>
              <a:rPr kumimoji="0" lang="pt-BR"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p. 185)</a:t>
            </a:r>
            <a:r>
              <a:rPr kumimoji="0" lang="pt-BR" sz="20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a:t>
            </a:r>
            <a:endParaRPr kumimoji="0" lang="pt-BR" sz="20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4</a:t>
            </a:r>
            <a:endParaRPr lang="es-AR" sz="4200" b="1" dirty="0">
              <a:latin typeface="Utsaah" pitchFamily="34" charset="0"/>
              <a:cs typeface="Utsaah" pitchFamily="34" charset="0"/>
            </a:endParaRPr>
          </a:p>
        </p:txBody>
      </p:sp>
      <p:sp>
        <p:nvSpPr>
          <p:cNvPr id="6" name="Título 1"/>
          <p:cNvSpPr txBox="1">
            <a:spLocks/>
          </p:cNvSpPr>
          <p:nvPr/>
        </p:nvSpPr>
        <p:spPr>
          <a:xfrm>
            <a:off x="323528" y="1340768"/>
            <a:ext cx="792088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PARTICIPANDO CON EL </a:t>
            </a:r>
            <a:b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b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GRUPO PEQUEÑO EN ACCIONES SOLIDARIAS</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8" name="Espaço Reservado para Conteúdo 2"/>
          <p:cNvSpPr txBox="1">
            <a:spLocks/>
          </p:cNvSpPr>
          <p:nvPr/>
        </p:nvSpPr>
        <p:spPr>
          <a:xfrm>
            <a:off x="539552" y="2708920"/>
            <a:ext cx="4824536" cy="3672408"/>
          </a:xfrm>
          <a:prstGeom prst="rect">
            <a:avLst/>
          </a:prstGeom>
        </p:spPr>
        <p:txBody>
          <a:bodyPr vert="horz">
            <a:noAutofit/>
          </a:bodyPr>
          <a:lstStyle/>
          <a:p>
            <a:pPr marL="547688" marR="0" lvl="0" indent="-547688"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800" b="1" i="0" u="none" strike="noStrike" kern="1200" cap="none" spc="0" normalizeH="0" baseline="0" noProof="0" smtClean="0">
                <a:ln>
                  <a:noFill/>
                </a:ln>
                <a:solidFill>
                  <a:srgbClr val="FFFF00"/>
                </a:solidFill>
                <a:effectLst/>
                <a:uLnTx/>
                <a:uFillTx/>
                <a:latin typeface="Utsaah" pitchFamily="34" charset="0"/>
                <a:ea typeface="+mn-ea"/>
                <a:cs typeface="Utsaah" pitchFamily="34" charset="0"/>
              </a:rPr>
              <a:t>Objetivo: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Fortalecer la unidad del Grupo Pequeño a través de la participación en acciones solidarias que visen la transformación positiva y duradera en la vida de aquellos quienes serán servidos.</a:t>
            </a:r>
            <a:endParaRPr kumimoji="0" lang="es-ES_tradnl" sz="28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4</a:t>
            </a:r>
            <a:endParaRPr lang="es-AR" sz="4200" b="1" dirty="0">
              <a:latin typeface="Utsaah" pitchFamily="34" charset="0"/>
              <a:cs typeface="Utsaah" pitchFamily="34" charset="0"/>
            </a:endParaRPr>
          </a:p>
        </p:txBody>
      </p:sp>
      <p:sp>
        <p:nvSpPr>
          <p:cNvPr id="6" name="Título 1"/>
          <p:cNvSpPr txBox="1">
            <a:spLocks/>
          </p:cNvSpPr>
          <p:nvPr/>
        </p:nvSpPr>
        <p:spPr>
          <a:xfrm>
            <a:off x="323528" y="1340768"/>
            <a:ext cx="792088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PARTICIPANDO CON EL </a:t>
            </a:r>
            <a:b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br>
            <a:r>
              <a:rPr kumimoji="0" lang="pt-BR" sz="3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GRUPO PEQUEÑO EN ACCIONES SOLIDARIAS</a:t>
            </a:r>
            <a:endParaRPr kumimoji="0" lang="pt-BR" sz="3400" b="1" i="0" u="none" strike="noStrike" kern="1200" cap="none" spc="0" normalizeH="0" baseline="0" noProof="0" dirty="0">
              <a:ln>
                <a:noFill/>
              </a:ln>
              <a:solidFill>
                <a:schemeClr val="accent2">
                  <a:lumMod val="50000"/>
                </a:schemeClr>
              </a:solidFill>
              <a:effectLst/>
              <a:uLnTx/>
              <a:uFillTx/>
              <a:latin typeface="Utsaah" pitchFamily="34" charset="0"/>
              <a:ea typeface="+mj-ea"/>
              <a:cs typeface="Utsaah" pitchFamily="34" charset="0"/>
            </a:endParaRPr>
          </a:p>
        </p:txBody>
      </p:sp>
      <p:sp>
        <p:nvSpPr>
          <p:cNvPr id="8" name="Espaço Reservado para Conteúdo 2"/>
          <p:cNvSpPr txBox="1">
            <a:spLocks/>
          </p:cNvSpPr>
          <p:nvPr/>
        </p:nvSpPr>
        <p:spPr>
          <a:xfrm>
            <a:off x="467544" y="2420888"/>
            <a:ext cx="8352928" cy="3672408"/>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Texto para estudiar: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Hechos 2:42-47 – Cómo vivían los convertidos</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Para pensar:</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La unión de esfuerzos, donde todos cooperan unos con los otros en torno de una acción específica que va a cambiar en forma positiva la vida de otra persona, es una oportunidad para que el grupo se conozca mejor, para aumentar la confianza, el respeto, el apoyo, afirmando más las relaciones. Vean el consejo:</a:t>
            </a:r>
            <a:r>
              <a:rPr kumimoji="0" lang="es-ES_tradnl" sz="2400" b="0" i="0" u="none" strike="noStrike" kern="1200" cap="none" spc="0" normalizeH="0" baseline="0" noProof="0" dirty="0" smtClean="0">
                <a:ln>
                  <a:noFill/>
                </a:ln>
                <a:solidFill>
                  <a:srgbClr val="FFFF00"/>
                </a:solidFill>
                <a:effectLst/>
                <a:uLnTx/>
                <a:uFillTx/>
                <a:latin typeface="Utsaah" pitchFamily="34" charset="0"/>
                <a:ea typeface="+mn-ea"/>
                <a:cs typeface="Utsaah" pitchFamily="34" charset="0"/>
              </a:rPr>
              <a:t> </a:t>
            </a: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 los creyentes inmediatamente se unieron para ejercitar la caridad”</a:t>
            </a:r>
            <a:r>
              <a:rPr kumimoji="0" lang="es-ES_tradnl" sz="2400" b="0" i="0" u="none" strike="noStrike" kern="1200" cap="none" spc="0" normalizeH="0" baseline="0" noProof="0" dirty="0" smtClean="0">
                <a:ln>
                  <a:noFill/>
                </a:ln>
                <a:solidFill>
                  <a:srgbClr val="FFFF00"/>
                </a:solidFill>
                <a:effectLst/>
                <a:uLnTx/>
                <a:uFillTx/>
                <a:latin typeface="Utsaah" pitchFamily="34" charset="0"/>
                <a:ea typeface="+mn-ea"/>
                <a:cs typeface="Utsaah" pitchFamily="34" charset="0"/>
              </a:rPr>
              <a:t> </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a:t>
            </a:r>
            <a:r>
              <a:rPr kumimoji="0" lang="es-ES_tradnl"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El ministerio 		de la bondad, p. 110).</a:t>
            </a:r>
            <a:endPar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pt-BR" sz="24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0"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5</a:t>
            </a:r>
            <a:endParaRPr lang="es-AR" sz="4200" b="1" dirty="0">
              <a:latin typeface="Utsaah" pitchFamily="34" charset="0"/>
              <a:cs typeface="Utsaah" pitchFamily="34" charset="0"/>
            </a:endParaRPr>
          </a:p>
        </p:txBody>
      </p:sp>
      <p:sp>
        <p:nvSpPr>
          <p:cNvPr id="6" name="Título 1"/>
          <p:cNvSpPr txBox="1">
            <a:spLocks/>
          </p:cNvSpPr>
          <p:nvPr/>
        </p:nvSpPr>
        <p:spPr>
          <a:xfrm>
            <a:off x="755576" y="1412776"/>
            <a:ext cx="7092280" cy="944488"/>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COORDINANDO LAS ACCIONES SOLIDARIAS</a:t>
            </a:r>
            <a:r>
              <a:rPr kumimoji="0" lang="pt-BR" sz="3400" b="1" i="0" u="none" strike="noStrike" kern="1200" cap="none" spc="0" normalizeH="0" noProof="0" dirty="0" smtClean="0">
                <a:ln w="6350">
                  <a:noFill/>
                </a:ln>
                <a:solidFill>
                  <a:schemeClr val="accent2">
                    <a:lumMod val="50000"/>
                  </a:schemeClr>
                </a:solidFill>
                <a:uLnTx/>
                <a:uFillTx/>
                <a:latin typeface="Utsaah" pitchFamily="34" charset="0"/>
                <a:ea typeface="+mj-ea"/>
                <a:cs typeface="Utsaah" pitchFamily="34" charset="0"/>
              </a:rPr>
              <a:t> </a:t>
            </a: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CON LA IGLESIA</a:t>
            </a:r>
            <a:endParaRPr kumimoji="0" lang="pt-BR" sz="3400" b="1" i="0" u="none" strike="noStrike" kern="1200" cap="none" spc="0" normalizeH="0" baseline="0" noProof="0" dirty="0">
              <a:ln w="6350">
                <a:noFill/>
              </a:ln>
              <a:solidFill>
                <a:schemeClr val="accent2">
                  <a:lumMod val="50000"/>
                </a:schemeClr>
              </a:solidFill>
              <a:uLnTx/>
              <a:uFillTx/>
              <a:latin typeface="Utsaah" pitchFamily="34" charset="0"/>
              <a:ea typeface="+mj-ea"/>
              <a:cs typeface="Utsaah" pitchFamily="34" charset="0"/>
            </a:endParaRPr>
          </a:p>
        </p:txBody>
      </p:sp>
      <p:sp>
        <p:nvSpPr>
          <p:cNvPr id="8" name="Espaço Reservado para Conteúdo 2"/>
          <p:cNvSpPr txBox="1">
            <a:spLocks/>
          </p:cNvSpPr>
          <p:nvPr/>
        </p:nvSpPr>
        <p:spPr>
          <a:xfrm>
            <a:off x="395536" y="2420888"/>
            <a:ext cx="8352928" cy="1512168"/>
          </a:xfrm>
          <a:prstGeom prst="rect">
            <a:avLst/>
          </a:prstGeom>
        </p:spPr>
        <p:txBody>
          <a:bodyPr vert="horz">
            <a:noAutofit/>
          </a:bodyPr>
          <a:lstStyle/>
          <a:p>
            <a:pPr marL="547688" marR="0" lvl="0" indent="-547688"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Objetivo: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Incentivar el Grupo Pequeño a se involucrar en las actividades solidarias promovidas por la iglesia.</a:t>
            </a:r>
            <a:endParaRPr kumimoji="0" lang="es-ES_tradnl" sz="3200" b="1" i="0" u="none" strike="noStrike" kern="1200" cap="none" spc="0" normalizeH="0" baseline="0" noProof="0" dirty="0" smtClean="0">
              <a:ln>
                <a:noFill/>
              </a:ln>
              <a:solidFill>
                <a:sysClr val="windowText" lastClr="000000"/>
              </a:solidFill>
              <a:effectLst/>
              <a:uLnTx/>
              <a:uFillTx/>
              <a:latin typeface="Book Antiqua"/>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28662" y="642919"/>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pt-BR" sz="4200" b="1" dirty="0" smtClean="0">
                <a:latin typeface="Utsaah" pitchFamily="34" charset="0"/>
                <a:cs typeface="Utsaah" pitchFamily="34" charset="0"/>
              </a:rPr>
              <a:t>PG: MOTIVACIÓN HISTÓRICA</a:t>
            </a:r>
            <a:endParaRPr lang="pt-BR" sz="4200" b="1" dirty="0">
              <a:latin typeface="Utsaah" pitchFamily="34" charset="0"/>
              <a:cs typeface="Utsaah" pitchFamily="34" charset="0"/>
            </a:endParaRPr>
          </a:p>
        </p:txBody>
      </p:sp>
      <p:sp>
        <p:nvSpPr>
          <p:cNvPr id="7" name="Espaço Reservado para Conteúdo 2"/>
          <p:cNvSpPr txBox="1">
            <a:spLocks/>
          </p:cNvSpPr>
          <p:nvPr/>
        </p:nvSpPr>
        <p:spPr>
          <a:xfrm>
            <a:off x="467544" y="1844824"/>
            <a:ext cx="8208912" cy="2088231"/>
          </a:xfrm>
          <a:prstGeom prst="rect">
            <a:avLst/>
          </a:prstGeom>
        </p:spPr>
        <p:txBody>
          <a:bodyPr vert="horz">
            <a:no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pt-BR"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1</a:t>
            </a: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Restaurar el compañerismo de la iglesia primitiva.</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2. Buscar la santidad ética y personal.</a:t>
            </a:r>
          </a:p>
          <a:p>
            <a:pPr marL="452438" marR="0" lvl="0" indent="-315913"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3. Ministrar a las </a:t>
            </a:r>
            <a:r>
              <a:rPr kumimoji="0" lang="es-ES_tradnl" sz="3200" b="0" i="0" u="sng"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necesidades materiales y espirituales</a:t>
            </a:r>
            <a:r>
              <a:rPr kumimoji="0" lang="es-ES_tradnl" sz="3200" b="0"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 </a:t>
            </a: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de las personas, mismo de aquellas afuera del grupo.</a:t>
            </a:r>
            <a:endParaRPr kumimoji="0" lang="es-ES_tradnl" sz="32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5</a:t>
            </a:r>
            <a:endParaRPr lang="es-AR" sz="4200" b="1" dirty="0">
              <a:latin typeface="Utsaah" pitchFamily="34" charset="0"/>
              <a:cs typeface="Utsaah" pitchFamily="34" charset="0"/>
            </a:endParaRPr>
          </a:p>
        </p:txBody>
      </p:sp>
      <p:sp>
        <p:nvSpPr>
          <p:cNvPr id="6" name="Título 1"/>
          <p:cNvSpPr txBox="1">
            <a:spLocks/>
          </p:cNvSpPr>
          <p:nvPr/>
        </p:nvSpPr>
        <p:spPr>
          <a:xfrm>
            <a:off x="755576" y="1412776"/>
            <a:ext cx="7092280" cy="944488"/>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COORDINANDO LAS ACCIONES SOLIDARIAS</a:t>
            </a:r>
            <a:r>
              <a:rPr kumimoji="0" lang="pt-BR" sz="3400" b="1" i="0" u="none" strike="noStrike" kern="1200" cap="none" spc="0" normalizeH="0" noProof="0" dirty="0" smtClean="0">
                <a:ln w="6350">
                  <a:noFill/>
                </a:ln>
                <a:solidFill>
                  <a:schemeClr val="accent2">
                    <a:lumMod val="50000"/>
                  </a:schemeClr>
                </a:solidFill>
                <a:uLnTx/>
                <a:uFillTx/>
                <a:latin typeface="Utsaah" pitchFamily="34" charset="0"/>
                <a:ea typeface="+mj-ea"/>
                <a:cs typeface="Utsaah" pitchFamily="34" charset="0"/>
              </a:rPr>
              <a:t> </a:t>
            </a: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CON LA IGLESIA</a:t>
            </a:r>
            <a:endParaRPr kumimoji="0" lang="pt-BR" sz="3400" b="1" i="0" u="none" strike="noStrike" kern="1200" cap="none" spc="0" normalizeH="0" baseline="0" noProof="0" dirty="0">
              <a:ln w="6350">
                <a:noFill/>
              </a:ln>
              <a:solidFill>
                <a:schemeClr val="accent2">
                  <a:lumMod val="50000"/>
                </a:schemeClr>
              </a:solidFill>
              <a:uLnTx/>
              <a:uFillTx/>
              <a:latin typeface="Utsaah" pitchFamily="34" charset="0"/>
              <a:ea typeface="+mj-ea"/>
              <a:cs typeface="Utsaah" pitchFamily="34" charset="0"/>
            </a:endParaRPr>
          </a:p>
        </p:txBody>
      </p:sp>
      <p:sp>
        <p:nvSpPr>
          <p:cNvPr id="8" name="Espaço Reservado para Conteúdo 2"/>
          <p:cNvSpPr txBox="1">
            <a:spLocks/>
          </p:cNvSpPr>
          <p:nvPr/>
        </p:nvSpPr>
        <p:spPr>
          <a:xfrm>
            <a:off x="395536" y="2420888"/>
            <a:ext cx="8229600" cy="3960440"/>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Ejemplos: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Más amor en Navidad</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Campaña de Recolección</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Rompiendo el Silencio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Vida por Vidas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Ofrenda Mundial para el Fondo de Emergencia</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Día de la Acción Solidaria y Servicio a la Comunidad</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Involucramiento con proyectos de ASA y ADRA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2123728" y="476672"/>
            <a:ext cx="446449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 5</a:t>
            </a:r>
            <a:endParaRPr lang="es-AR" sz="4200" b="1" dirty="0">
              <a:latin typeface="Utsaah" pitchFamily="34" charset="0"/>
              <a:cs typeface="Utsaah" pitchFamily="34" charset="0"/>
            </a:endParaRPr>
          </a:p>
        </p:txBody>
      </p:sp>
      <p:sp>
        <p:nvSpPr>
          <p:cNvPr id="6" name="Título 1"/>
          <p:cNvSpPr txBox="1">
            <a:spLocks/>
          </p:cNvSpPr>
          <p:nvPr/>
        </p:nvSpPr>
        <p:spPr>
          <a:xfrm>
            <a:off x="755576" y="1412776"/>
            <a:ext cx="7092280" cy="944488"/>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COORDINANDO LAS ACCIONES SOLIDARIAS</a:t>
            </a:r>
            <a:r>
              <a:rPr kumimoji="0" lang="pt-BR" sz="3400" b="1" i="0" u="none" strike="noStrike" kern="1200" cap="none" spc="0" normalizeH="0" noProof="0" dirty="0" smtClean="0">
                <a:ln w="6350">
                  <a:noFill/>
                </a:ln>
                <a:solidFill>
                  <a:schemeClr val="accent2">
                    <a:lumMod val="50000"/>
                  </a:schemeClr>
                </a:solidFill>
                <a:uLnTx/>
                <a:uFillTx/>
                <a:latin typeface="Utsaah" pitchFamily="34" charset="0"/>
                <a:ea typeface="+mj-ea"/>
                <a:cs typeface="Utsaah" pitchFamily="34" charset="0"/>
              </a:rPr>
              <a:t> </a:t>
            </a:r>
            <a:r>
              <a:rPr kumimoji="0" lang="pt-BR" sz="3400" b="1" i="0" u="none" strike="noStrike" kern="1200" cap="none" spc="0" normalizeH="0" baseline="0" noProof="0" dirty="0" smtClean="0">
                <a:ln w="6350">
                  <a:noFill/>
                </a:ln>
                <a:solidFill>
                  <a:schemeClr val="accent2">
                    <a:lumMod val="50000"/>
                  </a:schemeClr>
                </a:solidFill>
                <a:uLnTx/>
                <a:uFillTx/>
                <a:latin typeface="Utsaah" pitchFamily="34" charset="0"/>
                <a:ea typeface="+mj-ea"/>
                <a:cs typeface="Utsaah" pitchFamily="34" charset="0"/>
              </a:rPr>
              <a:t>CON LA IGLESIA</a:t>
            </a:r>
            <a:endParaRPr kumimoji="0" lang="pt-BR" sz="3400" b="1" i="0" u="none" strike="noStrike" kern="1200" cap="none" spc="0" normalizeH="0" baseline="0" noProof="0" dirty="0">
              <a:ln w="6350">
                <a:noFill/>
              </a:ln>
              <a:solidFill>
                <a:schemeClr val="accent2">
                  <a:lumMod val="50000"/>
                </a:schemeClr>
              </a:solidFill>
              <a:uLnTx/>
              <a:uFillTx/>
              <a:latin typeface="Utsaah" pitchFamily="34" charset="0"/>
              <a:ea typeface="+mj-ea"/>
              <a:cs typeface="Utsaah" pitchFamily="34" charset="0"/>
            </a:endParaRPr>
          </a:p>
        </p:txBody>
      </p:sp>
      <p:sp>
        <p:nvSpPr>
          <p:cNvPr id="8" name="Espaço Reservado para Conteúdo 2"/>
          <p:cNvSpPr txBox="1">
            <a:spLocks/>
          </p:cNvSpPr>
          <p:nvPr/>
        </p:nvSpPr>
        <p:spPr>
          <a:xfrm>
            <a:off x="323528" y="2348880"/>
            <a:ext cx="8424936" cy="3888432"/>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Texto para estudiar: </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1 Juan 3:17 y 18 – “...no amemos de palabra ni de lengua, sino con obras y en verdad”.</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1" i="0" u="none" strike="noStrike" kern="1200" cap="none" spc="0" normalizeH="0" baseline="0" noProof="0" dirty="0" smtClean="0">
                <a:ln>
                  <a:noFill/>
                </a:ln>
                <a:solidFill>
                  <a:schemeClr val="accent2">
                    <a:lumMod val="50000"/>
                  </a:schemeClr>
                </a:solidFill>
                <a:effectLst/>
                <a:uLnTx/>
                <a:uFillTx/>
                <a:latin typeface="Utsaah" pitchFamily="34" charset="0"/>
                <a:ea typeface="+mn-ea"/>
                <a:cs typeface="Utsaah" pitchFamily="34" charset="0"/>
              </a:rPr>
              <a:t>Para pensar:</a:t>
            </a: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“Pero no necesitamos ir a Nazaret, </a:t>
            </a:r>
            <a:r>
              <a:rPr kumimoji="0" lang="es-ES_tradnl" sz="2400" b="0" i="0"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Capernaúm</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y </a:t>
            </a:r>
            <a:r>
              <a:rPr kumimoji="0" lang="es-ES_tradnl" sz="2400" b="0" i="0" u="none" strike="noStrike" kern="1200" cap="none" spc="0" normalizeH="0" baseline="0" noProof="0" dirty="0" err="1" smtClean="0">
                <a:ln>
                  <a:noFill/>
                </a:ln>
                <a:solidFill>
                  <a:sysClr val="windowText" lastClr="000000"/>
                </a:solidFill>
                <a:effectLst/>
                <a:uLnTx/>
                <a:uFillTx/>
                <a:latin typeface="Utsaah" pitchFamily="34" charset="0"/>
                <a:ea typeface="+mn-ea"/>
                <a:cs typeface="Utsaah" pitchFamily="34" charset="0"/>
              </a:rPr>
              <a:t>Betania</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 para andar en las pisadas de Jesús. Hallaremos sus huellas al lado del lecho del enfermo, en los tugurios de los pobres, en las atestadas callejuelas de la gran ciudad, y en todo lugar donde haya corazones humanos que necesiten consuelo”(</a:t>
            </a:r>
            <a:r>
              <a:rPr kumimoji="0" lang="es-ES_tradnl" sz="2400" b="0" i="1"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El deseado de todas las gentes, p. </a:t>
            </a:r>
            <a:r>
              <a:rPr kumimoji="0" lang="es-ES_tradnl" sz="24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595).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71600" y="2924944"/>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_tradnl" sz="4200" b="1" dirty="0" smtClean="0">
                <a:latin typeface="Utsaah" pitchFamily="34" charset="0"/>
                <a:cs typeface="Utsaah" pitchFamily="34" charset="0"/>
              </a:rPr>
              <a:t>TESTIMONIO</a:t>
            </a:r>
            <a:endParaRPr lang="es-ES_tradnl" sz="4200" b="1" dirty="0">
              <a:latin typeface="Utsaah" pitchFamily="34" charset="0"/>
              <a:cs typeface="Utsaah"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467544" y="2606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Quién</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es</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mi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prójimo</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endParaRPr kumimoji="0" lang="es-E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Content Placeholder 2"/>
          <p:cNvSpPr txBox="1">
            <a:spLocks/>
          </p:cNvSpPr>
          <p:nvPr/>
        </p:nvSpPr>
        <p:spPr>
          <a:xfrm>
            <a:off x="539552" y="1268760"/>
            <a:ext cx="8229600" cy="5069160"/>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400" b="0" i="0" u="none" strike="noStrike" kern="1200" cap="none" spc="0" normalizeH="0" baseline="0" noProof="0" dirty="0" smtClean="0">
                <a:ln>
                  <a:noFill/>
                </a:ln>
                <a:solidFill>
                  <a:srgbClr val="000000"/>
                </a:solidFill>
                <a:effectLst/>
                <a:uLnTx/>
                <a:uFillTx/>
                <a:latin typeface="Book Antiqua"/>
                <a:ea typeface="+mn-ea"/>
                <a:cs typeface="+mn-cs"/>
              </a:rPr>
              <a:t>La pregunta que se hacían los propios judíos (el sacerdote, el rabino, el anciano). </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400" b="0" i="0" u="none" strike="noStrike" kern="1200" cap="none" spc="0" normalizeH="0" baseline="0" noProof="0" dirty="0" smtClean="0">
                <a:ln>
                  <a:noFill/>
                </a:ln>
                <a:solidFill>
                  <a:srgbClr val="000000"/>
                </a:solidFill>
                <a:effectLst/>
                <a:uLnTx/>
                <a:uFillTx/>
                <a:latin typeface="Book Antiqua"/>
                <a:ea typeface="+mn-ea"/>
                <a:cs typeface="+mn-cs"/>
              </a:rPr>
              <a:t>A esta pregunta Cristo respondió con la parábola del buen samaritano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400" b="0" i="0" u="none" strike="noStrike" kern="1200" cap="none" spc="0" normalizeH="0" baseline="0" noProof="0" dirty="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400" b="0" i="1" u="none" strike="noStrike" kern="1200" cap="none" spc="0" normalizeH="0" baseline="0" noProof="0" dirty="0" smtClean="0">
                <a:ln>
                  <a:noFill/>
                </a:ln>
                <a:solidFill>
                  <a:srgbClr val="000000"/>
                </a:solidFill>
                <a:effectLst/>
                <a:uLnTx/>
                <a:uFillTx/>
                <a:latin typeface="Book Antiqua"/>
                <a:ea typeface="+mn-ea"/>
                <a:cs typeface="+mn-cs"/>
              </a:rPr>
              <a:t>“</a:t>
            </a:r>
            <a:r>
              <a:rPr kumimoji="0" lang="es-ES" sz="2400" b="0" i="1" u="none" strike="noStrike" kern="1200" cap="none" spc="0" normalizeH="0" baseline="0" noProof="0" dirty="0" smtClean="0">
                <a:ln>
                  <a:noFill/>
                </a:ln>
                <a:solidFill>
                  <a:srgbClr val="000000"/>
                </a:solidFill>
                <a:effectLst/>
                <a:uLnTx/>
                <a:uFillTx/>
                <a:latin typeface="Book Antiqua"/>
                <a:ea typeface="+mn-ea"/>
                <a:cs typeface="+mn-cs"/>
              </a:rPr>
              <a:t>Mostró que nuestro prójimo no significa una persona de la misma iglesia o la misma fe a la cual pertenecemos. No tiene que ver con la raza, el color o la distinción de clase. Nuestro prójimo es toda la persona que necesita de nuestra ayuda. Nuestro prójimo es toda alma que está herida y magullada por el adversario. Nuestro prójimo es todo el que pertenece a Dios</a:t>
            </a:r>
            <a:r>
              <a:rPr kumimoji="0" lang="en-US" sz="2400" b="0" i="1" u="none" strike="noStrike" kern="1200" cap="none" spc="0" normalizeH="0" baseline="0" noProof="0" dirty="0" smtClean="0">
                <a:ln>
                  <a:noFill/>
                </a:ln>
                <a:solidFill>
                  <a:srgbClr val="000000"/>
                </a:solidFill>
                <a:effectLst/>
                <a:uLnTx/>
                <a:uFillTx/>
                <a:latin typeface="Book Antiqua"/>
                <a:ea typeface="+mn-ea"/>
                <a:cs typeface="+mn-cs"/>
              </a:rPr>
              <a:t>.”PVGM 310</a:t>
            </a:r>
            <a:r>
              <a:rPr kumimoji="0" lang="en-US" sz="2400" b="0" i="0" u="none" strike="noStrike" kern="1200" cap="none" spc="0" normalizeH="0" baseline="0" noProof="0" dirty="0" smtClean="0">
                <a:ln>
                  <a:noFill/>
                </a:ln>
                <a:solidFill>
                  <a:srgbClr val="000000"/>
                </a:solidFill>
                <a:effectLst/>
                <a:uLnTx/>
                <a:uFillTx/>
                <a:latin typeface="Book Antiqua"/>
                <a:ea typeface="+mn-ea"/>
                <a:cs typeface="+mn-cs"/>
              </a:rPr>
              <a:t> </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400" b="0" i="0" u="none" strike="noStrike" kern="1200" cap="none" spc="0" normalizeH="0" baseline="0" noProof="0" dirty="0">
              <a:ln>
                <a:noFill/>
              </a:ln>
              <a:solidFill>
                <a:sysClr val="window" lastClr="FFFFFF"/>
              </a:solidFill>
              <a:effectLst/>
              <a:uLnTx/>
              <a:uFillTx/>
              <a:latin typeface="Book Antiqua"/>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Cuatro</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dimensiones de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la</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solidaridad</a:t>
            </a:r>
            <a:endParaRPr kumimoji="0" lang="en-U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Content Placeholder 2"/>
          <p:cNvSpPr txBox="1">
            <a:spLocks/>
          </p:cNvSpPr>
          <p:nvPr/>
        </p:nvSpPr>
        <p:spPr>
          <a:xfrm>
            <a:off x="457200" y="1600200"/>
            <a:ext cx="8229600" cy="4709160"/>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400" b="0" i="0" u="none" strike="noStrike" kern="1200" cap="none" spc="0" normalizeH="0" baseline="0" noProof="0" smtClean="0">
                <a:ln>
                  <a:noFill/>
                </a:ln>
                <a:solidFill>
                  <a:srgbClr val="000000"/>
                </a:solidFill>
                <a:effectLst/>
                <a:uLnTx/>
                <a:uFillTx/>
                <a:latin typeface="Book Antiqua"/>
                <a:ea typeface="+mn-ea"/>
                <a:cs typeface="+mn-cs"/>
              </a:rPr>
              <a:t>Yo – el individuo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s-ES" sz="2400" b="0" i="0" u="none" strike="noStrike" kern="1200" cap="none" spc="0" normalizeH="0" baseline="0" noProof="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400" b="0" i="1" u="none" strike="noStrike" kern="1200" cap="none" spc="0" normalizeH="0" baseline="0" noProof="0" smtClean="0">
                <a:ln>
                  <a:noFill/>
                </a:ln>
                <a:solidFill>
                  <a:srgbClr val="000000"/>
                </a:solidFill>
                <a:effectLst/>
                <a:uLnTx/>
                <a:uFillTx/>
                <a:latin typeface="Book Antiqua"/>
                <a:ea typeface="+mn-ea"/>
                <a:cs typeface="+mn-cs"/>
              </a:rPr>
              <a:t>“En la historia del buen samaritano, Cristo ilustra la naturaleza de la religión verdadera. Muestra que ésta no consiste en sistemas, credos o ritos, sino en la realización de actos de amor, en hacer el mayor bien a otros, en la bondad genuina.” MB, 46. </a:t>
            </a: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s-ES" sz="2400" b="0" i="1" u="none" strike="noStrike" kern="1200" cap="none" spc="0" normalizeH="0" baseline="0" noProof="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400" b="0" i="1" u="none" strike="noStrike" kern="1200" cap="none" spc="0" normalizeH="0" baseline="0" noProof="0" smtClean="0">
                <a:ln>
                  <a:noFill/>
                </a:ln>
                <a:solidFill>
                  <a:srgbClr val="000000"/>
                </a:solidFill>
                <a:effectLst/>
                <a:uLnTx/>
                <a:uFillTx/>
                <a:latin typeface="Book Antiqua"/>
                <a:ea typeface="+mn-ea"/>
                <a:cs typeface="+mn-cs"/>
              </a:rPr>
              <a:t>“A menos que practiquemos el sacrificio personal para bien de otros en el círculo familiar, en el vecindario, en la iglesia y en dondequiera que podamos, cualquiera sea nuestra profesión, no somos cristianos.</a:t>
            </a:r>
            <a:r>
              <a:rPr kumimoji="0" lang="en-US" sz="2400" b="0" i="1" u="none" strike="noStrike" kern="1200" cap="none" spc="0" normalizeH="0" baseline="0" noProof="0" smtClean="0">
                <a:ln>
                  <a:noFill/>
                </a:ln>
                <a:solidFill>
                  <a:srgbClr val="000000"/>
                </a:solidFill>
                <a:effectLst/>
                <a:uLnTx/>
                <a:uFillTx/>
                <a:latin typeface="Book Antiqua"/>
                <a:ea typeface="+mn-ea"/>
                <a:cs typeface="+mn-cs"/>
              </a:rPr>
              <a:t>” MB, 46.</a:t>
            </a:r>
            <a:endParaRPr kumimoji="0" lang="en-US" sz="2400" b="0" i="1" u="none" strike="noStrike" kern="1200" cap="none" spc="0" normalizeH="0" baseline="0" noProof="0" dirty="0">
              <a:ln>
                <a:noFill/>
              </a:ln>
              <a:solidFill>
                <a:srgbClr val="000000"/>
              </a:solidFill>
              <a:effectLst/>
              <a:uLnTx/>
              <a:uFillTx/>
              <a:latin typeface="Book Antiqua"/>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Cuatro</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dimensiones de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la</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solidaridad</a:t>
            </a:r>
            <a:endParaRPr kumimoji="0" lang="en-U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Content Placeholder 2"/>
          <p:cNvSpPr txBox="1">
            <a:spLocks/>
          </p:cNvSpPr>
          <p:nvPr/>
        </p:nvSpPr>
        <p:spPr>
          <a:xfrm>
            <a:off x="457200" y="1196752"/>
            <a:ext cx="8363272" cy="5472608"/>
          </a:xfrm>
          <a:prstGeom prst="rect">
            <a:avLst/>
          </a:prstGeom>
        </p:spPr>
        <p:txBody>
          <a:bodyPr vert="horz">
            <a:normAutofit/>
          </a:bodyPr>
          <a:lstStyle/>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400" b="0" i="0" u="none" strike="noStrike" kern="1200" cap="none" spc="0" normalizeH="0" baseline="0" noProof="0" smtClean="0">
              <a:ln>
                <a:noFill/>
              </a:ln>
              <a:solidFill>
                <a:srgbClr val="000000"/>
              </a:solidFill>
              <a:effectLst/>
              <a:uLnTx/>
              <a:uFillTx/>
              <a:latin typeface="Book Antiqua"/>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n-US" sz="2400" b="0" i="0" u="none" strike="noStrike" kern="1200" cap="none" spc="0" normalizeH="0" baseline="0" noProof="0" smtClean="0">
                <a:ln>
                  <a:noFill/>
                </a:ln>
                <a:solidFill>
                  <a:srgbClr val="000000"/>
                </a:solidFill>
                <a:effectLst/>
                <a:uLnTx/>
                <a:uFillTx/>
                <a:latin typeface="Book Antiqua"/>
                <a:ea typeface="+mn-ea"/>
                <a:cs typeface="+mn-cs"/>
              </a:rPr>
              <a:t>En el Grupo Pequeño – la experiencia de Dorcas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n-US" sz="2400" b="0" i="0" u="none" strike="noStrike" kern="1200" cap="none" spc="0" normalizeH="0" baseline="0" noProof="0" smtClean="0">
                <a:ln>
                  <a:noFill/>
                </a:ln>
                <a:solidFill>
                  <a:srgbClr val="000000"/>
                </a:solidFill>
                <a:effectLst/>
                <a:uLnTx/>
                <a:uFillTx/>
                <a:latin typeface="Book Antiqua"/>
                <a:ea typeface="+mn-ea"/>
                <a:cs typeface="+mn-cs"/>
              </a:rPr>
              <a:t>Hechos 9:36 al 41</a:t>
            </a: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400" b="0" i="0" u="none" strike="noStrike" kern="1200" cap="none" spc="0" normalizeH="0" baseline="0" noProof="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800" b="0" i="0" u="sng" strike="noStrike" kern="1200" cap="none" spc="0" normalizeH="0" baseline="0" noProof="0" smtClean="0">
                <a:ln>
                  <a:noFill/>
                </a:ln>
                <a:solidFill>
                  <a:srgbClr val="000000"/>
                </a:solidFill>
                <a:effectLst/>
                <a:uLnTx/>
                <a:uFillTx/>
                <a:latin typeface="Book Antiqua"/>
                <a:ea typeface="+mn-ea"/>
                <a:cs typeface="+mn-cs"/>
              </a:rPr>
              <a:t>Una sociedad de Dorcas en el lar de E. G. White</a:t>
            </a: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2800" b="0" i="0" u="none" strike="noStrike" kern="1200" cap="none" spc="0" normalizeH="0" baseline="0" noProof="0" smtClean="0">
                <a:ln>
                  <a:noFill/>
                </a:ln>
                <a:solidFill>
                  <a:srgbClr val="000000"/>
                </a:solidFill>
                <a:effectLst/>
                <a:uLnTx/>
                <a:uFillTx/>
                <a:latin typeface="Book Antiqua"/>
                <a:ea typeface="+mn-ea"/>
                <a:cs typeface="+mn-cs"/>
              </a:rPr>
              <a:t>“</a:t>
            </a:r>
            <a:r>
              <a:rPr kumimoji="0" lang="en-US" sz="2800" b="0" i="1" u="none" strike="noStrike" kern="1200" cap="none" spc="0" normalizeH="0" baseline="0" noProof="0" smtClean="0">
                <a:ln>
                  <a:noFill/>
                </a:ln>
                <a:solidFill>
                  <a:srgbClr val="000000"/>
                </a:solidFill>
                <a:effectLst/>
                <a:uLnTx/>
                <a:uFillTx/>
                <a:latin typeface="Book Antiqua"/>
                <a:ea typeface="+mn-ea"/>
                <a:cs typeface="+mn-cs"/>
              </a:rPr>
              <a:t>Anoche celebramos una reunión de Dorcas en nuestro hogar, y cinco de mis empleadas… quedaron en pie hasta medianoche. Pienso que nunca hubo un grupo más feliz de trabajadoras que lo que fueron esas niñas anoche.” MB, 353</a:t>
            </a:r>
            <a:endParaRPr kumimoji="0" lang="en-US" sz="2800" b="0" i="0" u="none" strike="noStrike" kern="1200" cap="none" spc="0" normalizeH="0" baseline="0" noProof="0" smtClean="0">
              <a:ln>
                <a:noFill/>
              </a:ln>
              <a:solidFill>
                <a:srgbClr val="000000"/>
              </a:solidFill>
              <a:effectLst/>
              <a:uLnTx/>
              <a:uFillTx/>
              <a:latin typeface="Book Antiqua"/>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400" b="0" i="0" u="none" strike="noStrike" kern="1200" cap="none" spc="0" normalizeH="0" baseline="0" noProof="0" smtClean="0">
              <a:ln>
                <a:noFill/>
              </a:ln>
              <a:solidFill>
                <a:sysClr val="window" lastClr="FFFFFF"/>
              </a:solidFill>
              <a:effectLst/>
              <a:uLnTx/>
              <a:uFillTx/>
              <a:latin typeface="Book Antiqua"/>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400" b="0" i="0" u="none" strike="noStrike" kern="1200" cap="none" spc="0" normalizeH="0" baseline="0" noProof="0" dirty="0">
              <a:ln>
                <a:noFill/>
              </a:ln>
              <a:solidFill>
                <a:sysClr val="window" lastClr="FFFFFF"/>
              </a:solidFill>
              <a:effectLst/>
              <a:uLnTx/>
              <a:uFillTx/>
              <a:latin typeface="Book Antiqua"/>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Cuatro</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dimensiones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de la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solidaridad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457200" y="1816224"/>
            <a:ext cx="8435280" cy="4997152"/>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En la Iglesia – Pablo (para los de adentro)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s-ES" sz="2800" b="0" i="0" u="none" strike="noStrike" kern="1200" cap="none" spc="0" normalizeH="0" baseline="0" noProof="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800" b="0" i="1" u="none" strike="noStrike" kern="1200" cap="none" spc="0" normalizeH="0" baseline="0" noProof="0" smtClean="0">
                <a:ln>
                  <a:noFill/>
                </a:ln>
                <a:solidFill>
                  <a:srgbClr val="000000"/>
                </a:solidFill>
                <a:effectLst/>
                <a:uLnTx/>
                <a:uFillTx/>
                <a:latin typeface="Book Antiqua"/>
                <a:ea typeface="+mn-ea"/>
                <a:cs typeface="+mn-cs"/>
              </a:rPr>
              <a:t>“Nuestras iglesias tienen que hacer una obra de la cual muchos no tienen casi idea, una obra apenas iniciada hasta aquí. ‘Tuve hambre – dice Cristo -, y me disteis de comer; tuve sed, y me disteis de beber; fui huésped, y me recogisteis; desnudo, y me cubristeis; enfermo, y me visitasteis; estuve en la cárcel, y vinisteis a mí’. (Mat. 25:35,36).”MB, 197.</a:t>
            </a:r>
            <a:endParaRPr kumimoji="0" lang="es-ES" sz="2800" b="0" i="1" u="none" strike="noStrike" kern="1200" cap="none" spc="0" normalizeH="0" baseline="0" noProof="0" dirty="0">
              <a:ln>
                <a:noFill/>
              </a:ln>
              <a:solidFill>
                <a:srgbClr val="000000"/>
              </a:solidFill>
              <a:effectLst/>
              <a:uLnTx/>
              <a:uFillTx/>
              <a:latin typeface="Book Antiqua"/>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395536" y="2606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err="1" smtClean="0">
                <a:ln>
                  <a:noFill/>
                </a:ln>
                <a:solidFill>
                  <a:schemeClr val="accent2">
                    <a:lumMod val="50000"/>
                  </a:schemeClr>
                </a:solidFill>
                <a:effectLst>
                  <a:outerShdw blurRad="38100" dist="38100" dir="2700000" algn="tl">
                    <a:srgbClr val="000000">
                      <a:alpha val="43137"/>
                    </a:srgbClr>
                  </a:outerShdw>
                </a:effectLst>
                <a:uLnTx/>
                <a:uFillTx/>
                <a:latin typeface="Utsaah" pitchFamily="34" charset="0"/>
                <a:ea typeface="+mj-ea"/>
                <a:cs typeface="Utsaah" pitchFamily="34" charset="0"/>
              </a:rPr>
              <a:t>Cuatro</a:t>
            </a:r>
            <a:r>
              <a:rPr kumimoji="0" lang="pt-BR" sz="4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Utsaah" pitchFamily="34" charset="0"/>
                <a:ea typeface="+mj-ea"/>
                <a:cs typeface="Utsaah" pitchFamily="34" charset="0"/>
              </a:rPr>
              <a:t> dimensiones de </a:t>
            </a:r>
            <a:r>
              <a:rPr kumimoji="0" lang="pt-BR" sz="4000" b="1" i="0" u="none" strike="noStrike" kern="1200" cap="none" spc="0" normalizeH="0" baseline="0" noProof="0" dirty="0" err="1" smtClean="0">
                <a:ln>
                  <a:noFill/>
                </a:ln>
                <a:solidFill>
                  <a:schemeClr val="accent2">
                    <a:lumMod val="50000"/>
                  </a:schemeClr>
                </a:solidFill>
                <a:effectLst>
                  <a:outerShdw blurRad="38100" dist="38100" dir="2700000" algn="tl">
                    <a:srgbClr val="000000">
                      <a:alpha val="43137"/>
                    </a:srgbClr>
                  </a:outerShdw>
                </a:effectLst>
                <a:uLnTx/>
                <a:uFillTx/>
                <a:latin typeface="Utsaah" pitchFamily="34" charset="0"/>
                <a:ea typeface="+mj-ea"/>
                <a:cs typeface="Utsaah" pitchFamily="34" charset="0"/>
              </a:rPr>
              <a:t>la</a:t>
            </a:r>
            <a:r>
              <a:rPr kumimoji="0" lang="pt-BR" sz="4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Utsaah" pitchFamily="34" charset="0"/>
                <a:ea typeface="+mj-ea"/>
                <a:cs typeface="Utsaah" pitchFamily="34" charset="0"/>
              </a:rPr>
              <a:t> </a:t>
            </a:r>
            <a:r>
              <a:rPr lang="pt-BR" sz="4000" b="1" dirty="0" err="1" smtClean="0">
                <a:solidFill>
                  <a:schemeClr val="accent2">
                    <a:lumMod val="50000"/>
                  </a:schemeClr>
                </a:solidFill>
                <a:effectLst>
                  <a:outerShdw blurRad="38100" dist="38100" dir="2700000" algn="tl">
                    <a:srgbClr val="000000">
                      <a:alpha val="43137"/>
                    </a:srgbClr>
                  </a:outerShdw>
                </a:effectLst>
                <a:latin typeface="Utsaah" pitchFamily="34" charset="0"/>
                <a:ea typeface="+mj-ea"/>
                <a:cs typeface="Utsaah" pitchFamily="34" charset="0"/>
              </a:rPr>
              <a:t>s</a:t>
            </a:r>
            <a:r>
              <a:rPr kumimoji="0" lang="pt-BR" sz="4000" b="1" i="0" u="none" strike="noStrike" kern="1200" cap="none" spc="0" normalizeH="0" baseline="0" noProof="0" dirty="0" err="1" smtClean="0">
                <a:ln>
                  <a:noFill/>
                </a:ln>
                <a:solidFill>
                  <a:schemeClr val="accent2">
                    <a:lumMod val="50000"/>
                  </a:schemeClr>
                </a:solidFill>
                <a:effectLst>
                  <a:outerShdw blurRad="38100" dist="38100" dir="2700000" algn="tl">
                    <a:srgbClr val="000000">
                      <a:alpha val="43137"/>
                    </a:srgbClr>
                  </a:outerShdw>
                </a:effectLst>
                <a:uLnTx/>
                <a:uFillTx/>
                <a:latin typeface="Utsaah" pitchFamily="34" charset="0"/>
                <a:ea typeface="+mj-ea"/>
                <a:cs typeface="Utsaah" pitchFamily="34" charset="0"/>
              </a:rPr>
              <a:t>olidaridad</a:t>
            </a:r>
            <a:endParaRPr kumimoji="0" lang="en-US" sz="4400" b="1" i="0" u="none" strike="noStrike" kern="1200" cap="none" spc="0" normalizeH="0" baseline="0" noProof="0" dirty="0">
              <a:ln>
                <a:noFill/>
              </a:ln>
              <a:solidFill>
                <a:schemeClr val="accent2">
                  <a:lumMod val="50000"/>
                </a:schemeClr>
              </a:solidFill>
              <a:effectLst>
                <a:outerShdw blurRad="38100" dist="38100" dir="2700000" algn="tl">
                  <a:srgbClr val="000000">
                    <a:alpha val="43137"/>
                  </a:srgbClr>
                </a:outerShdw>
              </a:effectLst>
              <a:uLnTx/>
              <a:uFillTx/>
              <a:latin typeface="+mj-lt"/>
              <a:ea typeface="+mj-ea"/>
              <a:cs typeface="+mj-cs"/>
            </a:endParaRPr>
          </a:p>
        </p:txBody>
      </p:sp>
      <p:sp>
        <p:nvSpPr>
          <p:cNvPr id="7" name="Content Placeholder 2"/>
          <p:cNvSpPr txBox="1">
            <a:spLocks/>
          </p:cNvSpPr>
          <p:nvPr/>
        </p:nvSpPr>
        <p:spPr>
          <a:xfrm>
            <a:off x="457200" y="1816184"/>
            <a:ext cx="8229600" cy="4709160"/>
          </a:xfrm>
          <a:prstGeom prst="rect">
            <a:avLst/>
          </a:prstGeom>
        </p:spPr>
        <p:txBody>
          <a:bodyPr vert="horz">
            <a:normAutofit/>
          </a:bodyPr>
          <a:lstStyle/>
          <a:p>
            <a:pPr marL="13716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3200" b="0" i="0" u="none" strike="noStrike" kern="1200" cap="none" spc="0" normalizeH="0" baseline="0" noProof="0" smtClean="0">
                <a:ln>
                  <a:noFill/>
                </a:ln>
                <a:solidFill>
                  <a:srgbClr val="000000"/>
                </a:solidFill>
                <a:effectLst/>
                <a:uLnTx/>
                <a:uFillTx/>
                <a:latin typeface="Book Antiqua"/>
                <a:ea typeface="+mn-ea"/>
                <a:cs typeface="+mn-cs"/>
              </a:rPr>
              <a:t>“…</a:t>
            </a:r>
            <a:r>
              <a:rPr kumimoji="0" lang="es-ES" sz="3200" b="0" i="1" u="none" strike="noStrike" kern="1200" cap="none" spc="0" normalizeH="0" baseline="0" noProof="0" smtClean="0">
                <a:ln>
                  <a:noFill/>
                </a:ln>
                <a:solidFill>
                  <a:srgbClr val="000000"/>
                </a:solidFill>
                <a:effectLst/>
                <a:uLnTx/>
                <a:uFillTx/>
                <a:latin typeface="Book Antiqua"/>
                <a:ea typeface="+mn-ea"/>
                <a:cs typeface="+mn-cs"/>
              </a:rPr>
              <a:t>Algunos piensan que todo lo que se les exige es que den dinero para esta obra; pero están en un error. El dinero donado no puede reemplazar al ministerio personal. Es bueno que demos de nuestros recursos, y mucho más debieran hacerlo; pero se requiere de todos un servicio personal proporcional a sus fuerzas y oportunidades.” </a:t>
            </a:r>
            <a:r>
              <a:rPr kumimoji="0" lang="en-US" sz="3200" b="0" i="1" u="none" strike="noStrike" kern="1200" cap="none" spc="0" normalizeH="0" baseline="0" noProof="0" smtClean="0">
                <a:ln>
                  <a:noFill/>
                </a:ln>
                <a:solidFill>
                  <a:srgbClr val="000000"/>
                </a:solidFill>
                <a:effectLst/>
                <a:uLnTx/>
                <a:uFillTx/>
                <a:latin typeface="Book Antiqua"/>
                <a:ea typeface="+mn-ea"/>
                <a:cs typeface="+mn-cs"/>
              </a:rPr>
              <a:t>MB, 197</a:t>
            </a:r>
            <a:endParaRPr kumimoji="0" lang="en-US" sz="3200" b="0" i="0" u="none" strike="noStrike" kern="1200" cap="none" spc="0" normalizeH="0" baseline="0" noProof="0" dirty="0">
              <a:ln>
                <a:noFill/>
              </a:ln>
              <a:solidFill>
                <a:srgbClr val="000000"/>
              </a:solidFill>
              <a:effectLst/>
              <a:uLnTx/>
              <a:uFillTx/>
              <a:latin typeface="Book Antiqua"/>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Cuatro</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dimensiones de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la</a:t>
            </a:r>
            <a:r>
              <a:rPr kumimoji="0" lang="pt-BR" sz="40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r>
              <a:rPr kumimoji="0" lang="pt-BR" sz="40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solidaridad</a:t>
            </a:r>
            <a:endParaRPr kumimoji="0" lang="en-U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Content Placeholder 2"/>
          <p:cNvSpPr txBox="1">
            <a:spLocks/>
          </p:cNvSpPr>
          <p:nvPr/>
        </p:nvSpPr>
        <p:spPr>
          <a:xfrm>
            <a:off x="457200" y="1600200"/>
            <a:ext cx="8229600" cy="4709160"/>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En la comunidad – Jesús (para los de adentro y los de afuera).</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800" b="0" i="0" u="none" strike="noStrike" kern="1200" cap="none" spc="0" normalizeH="0" baseline="0" noProof="0" smtClean="0">
              <a:ln>
                <a:noFill/>
              </a:ln>
              <a:solidFill>
                <a:srgbClr val="000000"/>
              </a:solidFill>
              <a:effectLst/>
              <a:uLnTx/>
              <a:uFillTx/>
              <a:latin typeface="Book Antiqua"/>
              <a:ea typeface="+mn-ea"/>
              <a:cs typeface="+mn-cs"/>
            </a:endParaRP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n-US" sz="2800" b="0" i="0" u="none" strike="noStrike" kern="1200" cap="none" spc="0" normalizeH="0" baseline="0" noProof="0" smtClean="0">
                <a:ln>
                  <a:noFill/>
                </a:ln>
                <a:solidFill>
                  <a:srgbClr val="000000"/>
                </a:solidFill>
                <a:effectLst/>
                <a:uLnTx/>
                <a:uFillTx/>
                <a:latin typeface="Book Antiqua"/>
                <a:ea typeface="+mn-ea"/>
                <a:cs typeface="+mn-cs"/>
              </a:rPr>
              <a:t>Lucas 4:31 	</a:t>
            </a:r>
            <a:r>
              <a:rPr kumimoji="0" lang="es-ES" sz="2800" b="0" i="0" u="none" strike="noStrike" kern="1200" cap="none" spc="0" normalizeH="0" baseline="0" noProof="0" smtClean="0">
                <a:ln>
                  <a:noFill/>
                </a:ln>
                <a:solidFill>
                  <a:srgbClr val="000000"/>
                </a:solidFill>
                <a:effectLst/>
                <a:uLnTx/>
                <a:uFillTx/>
                <a:latin typeface="Book Antiqua"/>
                <a:ea typeface="+mn-ea"/>
                <a:cs typeface="+mn-cs"/>
              </a:rPr>
              <a:t>Jesús echa a un demonio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Lucas 4:40 e 41 Muchas otras curaciones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Lucas 5:29 	Jesús come con los pecadores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Lucas 7: 1-10 	Cura del siervo del centurión</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Lucas 9:10-17 	Jesús alimenta a cinco mil</a:t>
            </a: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800" b="0" i="0" u="none" strike="noStrike" kern="1200" cap="none" spc="0" normalizeH="0" baseline="0" noProof="0" dirty="0" smtClean="0">
              <a:ln>
                <a:noFill/>
              </a:ln>
              <a:solidFill>
                <a:sysClr val="window" lastClr="FFFFFF"/>
              </a:solidFill>
              <a:effectLst/>
              <a:uLnTx/>
              <a:uFillTx/>
              <a:latin typeface="Book Antiqua"/>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Cuatro</a:t>
            </a:r>
            <a:r>
              <a:rPr kumimoji="0" lang="pt-BR" sz="4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dimensiones de </a:t>
            </a:r>
            <a:r>
              <a:rPr kumimoji="0" lang="pt-BR" sz="44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la</a:t>
            </a:r>
            <a:r>
              <a:rPr kumimoji="0" lang="pt-BR" sz="4400" b="1" i="0" u="none" strike="noStrike" kern="1200" cap="none" spc="0" normalizeH="0" baseline="0" noProof="0" dirty="0" smtClean="0">
                <a:ln>
                  <a:noFill/>
                </a:ln>
                <a:solidFill>
                  <a:schemeClr val="accent2">
                    <a:lumMod val="50000"/>
                  </a:schemeClr>
                </a:solidFill>
                <a:effectLst/>
                <a:uLnTx/>
                <a:uFillTx/>
                <a:latin typeface="Utsaah" pitchFamily="34" charset="0"/>
                <a:ea typeface="+mj-ea"/>
                <a:cs typeface="Utsaah" pitchFamily="34" charset="0"/>
              </a:rPr>
              <a:t> </a:t>
            </a:r>
            <a:r>
              <a:rPr kumimoji="0" lang="pt-BR" sz="4400" b="1" i="0" u="none" strike="noStrike" kern="1200" cap="none" spc="0" normalizeH="0" baseline="0" noProof="0" dirty="0" err="1" smtClean="0">
                <a:ln>
                  <a:noFill/>
                </a:ln>
                <a:solidFill>
                  <a:schemeClr val="accent2">
                    <a:lumMod val="50000"/>
                  </a:schemeClr>
                </a:solidFill>
                <a:effectLst/>
                <a:uLnTx/>
                <a:uFillTx/>
                <a:latin typeface="Utsaah" pitchFamily="34" charset="0"/>
                <a:ea typeface="+mj-ea"/>
                <a:cs typeface="Utsaah" pitchFamily="34" charset="0"/>
              </a:rPr>
              <a:t>solidaridad</a:t>
            </a:r>
            <a:endParaRPr kumimoji="0" lang="en-U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7" name="Content Placeholder 2"/>
          <p:cNvSpPr txBox="1">
            <a:spLocks/>
          </p:cNvSpPr>
          <p:nvPr/>
        </p:nvSpPr>
        <p:spPr>
          <a:xfrm>
            <a:off x="457200" y="1600200"/>
            <a:ext cx="8229600" cy="4709160"/>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r>
              <a:rPr kumimoji="0" lang="es-ES" sz="2400" b="0" i="0" u="none" strike="noStrike" kern="1200" cap="none" spc="0" normalizeH="0" baseline="0" noProof="0" smtClean="0">
                <a:ln>
                  <a:noFill/>
                </a:ln>
                <a:solidFill>
                  <a:srgbClr val="000000"/>
                </a:solidFill>
                <a:effectLst/>
                <a:uLnTx/>
                <a:uFillTx/>
                <a:latin typeface="Book Antiqua"/>
                <a:ea typeface="+mn-ea"/>
                <a:cs typeface="+mn-cs"/>
              </a:rPr>
              <a:t>En la comunidad – Jesús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s-ES" sz="2400" b="0" i="0" u="none" strike="noStrike" kern="1200" cap="none" spc="0" normalizeH="0" baseline="0" noProof="0" smtClean="0">
              <a:ln>
                <a:noFill/>
              </a:ln>
              <a:solidFill>
                <a:srgbClr val="000000"/>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400" b="0" i="1" u="none" strike="noStrike" kern="1200" cap="none" spc="0" normalizeH="0" baseline="0" noProof="0" smtClean="0">
                <a:ln>
                  <a:noFill/>
                </a:ln>
                <a:solidFill>
                  <a:srgbClr val="000000"/>
                </a:solidFill>
                <a:effectLst/>
                <a:uLnTx/>
                <a:uFillTx/>
                <a:latin typeface="Book Antiqua"/>
                <a:ea typeface="+mn-ea"/>
                <a:cs typeface="+mn-cs"/>
              </a:rPr>
              <a:t>“Mientras él (Cristo) pasaba por los pueblos y las ciudades, era como una corriente vital que difundía vida y gozo por donde quiera que fuera. </a:t>
            </a: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400" b="0" i="1" u="none" strike="noStrike" kern="1200" cap="none" spc="0" normalizeH="0" baseline="0" noProof="0" smtClean="0">
                <a:ln>
                  <a:noFill/>
                </a:ln>
                <a:solidFill>
                  <a:srgbClr val="000000"/>
                </a:solidFill>
                <a:effectLst/>
                <a:uLnTx/>
                <a:uFillTx/>
                <a:latin typeface="Book Antiqua"/>
                <a:ea typeface="+mn-ea"/>
                <a:cs typeface="+mn-cs"/>
              </a:rPr>
              <a:t>Los seguidores de cristo han de trabajar como él obró. Hemos de alimentar a los hambrientos, vestir a los desnudos y consolar a los dolientes y afligidos. Hemos de ministrar a quienes desesperan e inspirar a los descorazonados.” </a:t>
            </a:r>
            <a:r>
              <a:rPr kumimoji="0" lang="en-US" sz="2400" b="0" i="1" u="none" strike="noStrike" kern="1200" cap="none" spc="0" normalizeH="0" baseline="0" noProof="0" smtClean="0">
                <a:ln>
                  <a:noFill/>
                </a:ln>
                <a:solidFill>
                  <a:srgbClr val="000000"/>
                </a:solidFill>
                <a:effectLst/>
                <a:uLnTx/>
                <a:uFillTx/>
                <a:latin typeface="Book Antiqua"/>
                <a:ea typeface="+mn-ea"/>
                <a:cs typeface="+mn-cs"/>
              </a:rPr>
              <a:t>DTG, 316</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Char char=""/>
              <a:tabLst/>
              <a:defRPr/>
            </a:pPr>
            <a:endParaRPr kumimoji="0" lang="en-US" sz="2400" b="0" i="0" u="none" strike="noStrike" kern="1200" cap="none" spc="0" normalizeH="0" baseline="0" noProof="0" dirty="0">
              <a:ln>
                <a:noFill/>
              </a:ln>
              <a:solidFill>
                <a:sysClr val="window" lastClr="FFFFFF"/>
              </a:solidFill>
              <a:effectLst/>
              <a:uLnTx/>
              <a:uFillTx/>
              <a:latin typeface="Book Antiqua"/>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6" name="CaixaDeTexto 5"/>
          <p:cNvSpPr txBox="1"/>
          <p:nvPr/>
        </p:nvSpPr>
        <p:spPr>
          <a:xfrm>
            <a:off x="928662" y="642919"/>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ASOCIACIÓN GENERAL </a:t>
            </a:r>
            <a:endParaRPr lang="es-AR" sz="4200" b="1" dirty="0">
              <a:latin typeface="Utsaah" pitchFamily="34" charset="0"/>
              <a:cs typeface="Utsaah" pitchFamily="34" charset="0"/>
            </a:endParaRPr>
          </a:p>
        </p:txBody>
      </p:sp>
      <p:sp>
        <p:nvSpPr>
          <p:cNvPr id="8" name="CaixaDeTexto 7"/>
          <p:cNvSpPr txBox="1"/>
          <p:nvPr/>
        </p:nvSpPr>
        <p:spPr>
          <a:xfrm>
            <a:off x="611560" y="1628800"/>
            <a:ext cx="7992888" cy="43858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_tradnl" sz="2800" b="1" i="0" u="none" strike="noStrike" kern="0" cap="none" spc="0" normalizeH="0" baseline="0" noProof="0" dirty="0" smtClean="0">
                <a:ln>
                  <a:noFill/>
                </a:ln>
                <a:solidFill>
                  <a:schemeClr val="accent2">
                    <a:lumMod val="50000"/>
                  </a:schemeClr>
                </a:solidFill>
                <a:effectLst/>
                <a:uLnTx/>
                <a:uFillTx/>
                <a:latin typeface="Utsaah" pitchFamily="34" charset="0"/>
                <a:cs typeface="Utsaah" pitchFamily="34" charset="0"/>
              </a:rPr>
              <a:t>Acercase a Dios:</a:t>
            </a:r>
          </a:p>
          <a:p>
            <a:pPr marL="269875" marR="0" lvl="0" indent="-269875" defTabSz="914400" eaLnBrk="1" fontAlgn="auto" latinLnBrk="0" hangingPunct="1">
              <a:lnSpc>
                <a:spcPct val="100000"/>
              </a:lnSpc>
              <a:spcBef>
                <a:spcPts val="0"/>
              </a:spcBef>
              <a:spcAft>
                <a:spcPts val="0"/>
              </a:spcAft>
              <a:buClrTx/>
              <a:buSzTx/>
              <a:buFont typeface="Arial" pitchFamily="34" charset="0"/>
              <a:buChar char="•"/>
              <a:tabLst/>
              <a:defRPr/>
            </a:pPr>
            <a:r>
              <a:rPr kumimoji="0" lang="es-ES_tradnl" sz="28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Oración, estudio de la Biblia y del Espírito de Profecía.</a:t>
            </a:r>
          </a:p>
          <a:p>
            <a:pPr marL="0" marR="0" lvl="0" indent="0" defTabSz="914400" eaLnBrk="1" fontAlgn="auto" latinLnBrk="0" hangingPunct="1">
              <a:lnSpc>
                <a:spcPct val="100000"/>
              </a:lnSpc>
              <a:spcBef>
                <a:spcPts val="0"/>
              </a:spcBef>
              <a:spcAft>
                <a:spcPts val="0"/>
              </a:spcAft>
              <a:buClrTx/>
              <a:buSzTx/>
              <a:buFontTx/>
              <a:buNone/>
              <a:tabLst/>
              <a:defRPr/>
            </a:pPr>
            <a:endParaRPr kumimoji="0" lang="es-ES_tradnl" sz="7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_tradnl" sz="2800" b="1" i="0" u="none" strike="noStrike" kern="0" cap="none" spc="0" normalizeH="0" baseline="0" noProof="0" dirty="0" smtClean="0">
                <a:ln>
                  <a:noFill/>
                </a:ln>
                <a:solidFill>
                  <a:schemeClr val="accent2">
                    <a:lumMod val="50000"/>
                  </a:schemeClr>
                </a:solidFill>
                <a:effectLst/>
                <a:uLnTx/>
                <a:uFillTx/>
                <a:latin typeface="Utsaah" pitchFamily="34" charset="0"/>
                <a:cs typeface="Utsaah" pitchFamily="34" charset="0"/>
              </a:rPr>
              <a:t>Alcanza otros:</a:t>
            </a:r>
          </a:p>
          <a:p>
            <a:pPr marL="269875" marR="0" lvl="0" indent="-269875" defTabSz="914400" eaLnBrk="1" fontAlgn="auto" latinLnBrk="0" hangingPunct="1">
              <a:lnSpc>
                <a:spcPct val="100000"/>
              </a:lnSpc>
              <a:spcBef>
                <a:spcPts val="0"/>
              </a:spcBef>
              <a:spcAft>
                <a:spcPts val="0"/>
              </a:spcAft>
              <a:buClrTx/>
              <a:buSzTx/>
              <a:buFont typeface="Arial" pitchFamily="34" charset="0"/>
              <a:buChar char="•"/>
              <a:tabLst/>
              <a:defRPr/>
            </a:pPr>
            <a:r>
              <a:rPr kumimoji="0" lang="es-ES_tradnl" sz="28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Amistad, misión en primero lugar, convida personas para hacer parte de la comunidad cristiana. </a:t>
            </a:r>
          </a:p>
          <a:p>
            <a:pPr marL="269875" marR="0" lvl="0" indent="-269875" defTabSz="914400" eaLnBrk="1" fontAlgn="auto" latinLnBrk="0" hangingPunct="1">
              <a:lnSpc>
                <a:spcPct val="100000"/>
              </a:lnSpc>
              <a:spcBef>
                <a:spcPts val="0"/>
              </a:spcBef>
              <a:spcAft>
                <a:spcPts val="0"/>
              </a:spcAft>
              <a:buClrTx/>
              <a:buSzTx/>
              <a:buFont typeface="Arial" pitchFamily="34" charset="0"/>
              <a:buChar char="•"/>
              <a:tabLst/>
              <a:defRPr/>
            </a:pPr>
            <a:r>
              <a:rPr kumimoji="0" lang="es-ES_tradnl" sz="28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Hace la diferencia diariamente en la comunidad.</a:t>
            </a:r>
          </a:p>
          <a:p>
            <a:pPr marL="0" marR="0" lvl="0" indent="0" defTabSz="914400" eaLnBrk="1" fontAlgn="auto" latinLnBrk="0" hangingPunct="1">
              <a:lnSpc>
                <a:spcPct val="100000"/>
              </a:lnSpc>
              <a:spcBef>
                <a:spcPts val="0"/>
              </a:spcBef>
              <a:spcAft>
                <a:spcPts val="0"/>
              </a:spcAft>
              <a:buClrTx/>
              <a:buSzTx/>
              <a:buFontTx/>
              <a:buNone/>
              <a:tabLst/>
              <a:defRPr/>
            </a:pPr>
            <a:endParaRPr kumimoji="0" lang="es-ES_tradnl" sz="28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ES_tradnl" sz="11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_tradnl" sz="2800" b="1" i="0" u="none" strike="noStrike" kern="0" cap="none" spc="0" normalizeH="0" baseline="0" noProof="0" dirty="0" smtClean="0">
                <a:ln>
                  <a:noFill/>
                </a:ln>
                <a:solidFill>
                  <a:schemeClr val="accent2">
                    <a:lumMod val="50000"/>
                  </a:schemeClr>
                </a:solidFill>
                <a:effectLst/>
                <a:uLnTx/>
                <a:uFillTx/>
                <a:latin typeface="Utsaah" pitchFamily="34" charset="0"/>
                <a:cs typeface="Utsaah" pitchFamily="34" charset="0"/>
              </a:rPr>
              <a:t>Transpone barreras:</a:t>
            </a:r>
          </a:p>
          <a:p>
            <a:pPr marL="269875" marR="0" lvl="0" indent="-269875" defTabSz="914400" eaLnBrk="1" fontAlgn="auto" latinLnBrk="0" hangingPunct="1">
              <a:lnSpc>
                <a:spcPct val="100000"/>
              </a:lnSpc>
              <a:spcBef>
                <a:spcPts val="0"/>
              </a:spcBef>
              <a:spcAft>
                <a:spcPts val="0"/>
              </a:spcAft>
              <a:buClrTx/>
              <a:buSzTx/>
              <a:buFont typeface="Arial" pitchFamily="34" charset="0"/>
              <a:buChar char="•"/>
              <a:tabLst/>
              <a:defRPr/>
            </a:pPr>
            <a:r>
              <a:rPr kumimoji="0" lang="es-ES_tradnl" sz="28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Hace discípulos y nutre a los miembros.</a:t>
            </a:r>
            <a:endParaRPr kumimoji="0" lang="es-ES_tradnl" sz="2800" b="0" i="0" u="none" strike="noStrike" kern="0" cap="none" spc="0" normalizeH="0" baseline="0" noProof="0" dirty="0">
              <a:ln>
                <a:noFill/>
              </a:ln>
              <a:solidFill>
                <a:sysClr val="windowText" lastClr="000000"/>
              </a:solidFill>
              <a:effectLst/>
              <a:uLnTx/>
              <a:uFillTx/>
              <a:latin typeface="Utsaah" pitchFamily="34" charset="0"/>
              <a:cs typeface="Utsaah" pitchFamily="34" charset="0"/>
            </a:endParaRPr>
          </a:p>
        </p:txBody>
      </p:sp>
      <p:sp>
        <p:nvSpPr>
          <p:cNvPr id="9" name="Retângulo 8"/>
          <p:cNvSpPr/>
          <p:nvPr/>
        </p:nvSpPr>
        <p:spPr>
          <a:xfrm>
            <a:off x="683568" y="4293096"/>
            <a:ext cx="720080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solidFill>
                  <a:schemeClr val="bg1"/>
                </a:solidFill>
                <a:latin typeface="Utsaah" pitchFamily="34" charset="0"/>
                <a:cs typeface="Utsaah" pitchFamily="34" charset="0"/>
              </a:rPr>
              <a:t>         </a:t>
            </a:r>
            <a:r>
              <a:rPr lang="es-ES_tradnl" sz="3200" dirty="0" smtClean="0">
                <a:solidFill>
                  <a:schemeClr val="bg1"/>
                </a:solidFill>
                <a:latin typeface="Utsaah" pitchFamily="34" charset="0"/>
                <a:cs typeface="Utsaah" pitchFamily="34" charset="0"/>
              </a:rPr>
              <a:t>% de involucrados en proyectos comunitarios</a:t>
            </a:r>
            <a:endParaRPr lang="es-ES_tradnl" sz="3200" dirty="0"/>
          </a:p>
        </p:txBody>
      </p:sp>
      <p:sp>
        <p:nvSpPr>
          <p:cNvPr id="10" name="Seta para a esquerda 9"/>
          <p:cNvSpPr/>
          <p:nvPr/>
        </p:nvSpPr>
        <p:spPr>
          <a:xfrm rot="10800000">
            <a:off x="827584" y="4365104"/>
            <a:ext cx="697948" cy="360040"/>
          </a:xfrm>
          <a:prstGeom prst="leftArrow">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9" name="Content Placeholder 2"/>
          <p:cNvSpPr txBox="1">
            <a:spLocks/>
          </p:cNvSpPr>
          <p:nvPr/>
        </p:nvSpPr>
        <p:spPr>
          <a:xfrm>
            <a:off x="457200" y="1600200"/>
            <a:ext cx="8229600" cy="4709160"/>
          </a:xfrm>
          <a:prstGeom prst="rect">
            <a:avLst/>
          </a:prstGeom>
        </p:spPr>
        <p:txBody>
          <a:bodyPr vert="horz">
            <a:normAutofit/>
          </a:bodyPr>
          <a:lstStyle/>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800" b="0" i="0" u="none" strike="noStrike" kern="1200" cap="none" spc="0" normalizeH="0" baseline="0" noProof="0" smtClean="0">
              <a:ln>
                <a:noFill/>
              </a:ln>
              <a:solidFill>
                <a:sysClr val="window" lastClr="FFFFFF"/>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2800" b="0" i="0" u="none" strike="noStrike" kern="1200" cap="none" spc="0" normalizeH="0" baseline="0" noProof="0" smtClean="0">
              <a:ln>
                <a:noFill/>
              </a:ln>
              <a:solidFill>
                <a:sysClr val="window" lastClr="FFFFFF"/>
              </a:solidFill>
              <a:effectLst/>
              <a:uLnTx/>
              <a:uFillTx/>
              <a:latin typeface="Book Antiqua"/>
              <a:ea typeface="+mn-ea"/>
              <a:cs typeface="+mn-cs"/>
            </a:endParaRPr>
          </a:p>
          <a:p>
            <a:pPr marL="13716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2800" b="0" i="0" u="none" strike="noStrike" kern="1200" cap="none" spc="0" normalizeH="0" baseline="0" noProof="0" smtClean="0">
                <a:ln>
                  <a:noFill/>
                </a:ln>
                <a:solidFill>
                  <a:srgbClr val="000000"/>
                </a:solidFill>
                <a:effectLst/>
                <a:uLnTx/>
                <a:uFillTx/>
                <a:latin typeface="Book Antiqua"/>
                <a:ea typeface="+mn-ea"/>
                <a:cs typeface="+mn-cs"/>
              </a:rPr>
              <a:t>“No estimarán ningún sacrificio demasiado grande por ganar almas para Cristo. Y todas las que tengan este amor por las almas, son nascidas de Dios...</a:t>
            </a:r>
            <a:r>
              <a:rPr kumimoji="0" lang="en-US" sz="2800" b="0" i="0" u="none" strike="noStrike" kern="1200" cap="none" spc="0" normalizeH="0" baseline="0" noProof="0" smtClean="0">
                <a:ln>
                  <a:noFill/>
                </a:ln>
                <a:solidFill>
                  <a:srgbClr val="000000"/>
                </a:solidFill>
                <a:effectLst/>
                <a:uLnTx/>
                <a:uFillTx/>
                <a:latin typeface="Book Antiqua"/>
                <a:ea typeface="+mn-ea"/>
                <a:cs typeface="+mn-cs"/>
              </a:rPr>
              <a:t>” MB, 149 </a:t>
            </a:r>
            <a:endParaRPr kumimoji="0" lang="en-US" sz="2800" b="0" i="0" u="none" strike="noStrike" kern="1200" cap="none" spc="0" normalizeH="0" baseline="0" noProof="0" dirty="0">
              <a:ln>
                <a:noFill/>
              </a:ln>
              <a:solidFill>
                <a:srgbClr val="000000"/>
              </a:solidFill>
              <a:effectLst/>
              <a:uLnTx/>
              <a:uFillTx/>
              <a:latin typeface="Book Antiqua"/>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28662" y="642919"/>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INICIATIVAS POR LA MISIÓN </a:t>
            </a:r>
            <a:endParaRPr lang="es-AR" sz="4200" b="1" dirty="0">
              <a:latin typeface="Utsaah" pitchFamily="34" charset="0"/>
              <a:cs typeface="Utsaah" pitchFamily="34" charset="0"/>
            </a:endParaRPr>
          </a:p>
        </p:txBody>
      </p:sp>
      <p:sp>
        <p:nvSpPr>
          <p:cNvPr id="7" name="CaixaDeTexto 6"/>
          <p:cNvSpPr txBox="1"/>
          <p:nvPr/>
        </p:nvSpPr>
        <p:spPr>
          <a:xfrm>
            <a:off x="571440" y="2204864"/>
            <a:ext cx="8177024" cy="3539430"/>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s-ES_tradnl" sz="32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Desarrollar y capacitar líderes.</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s-ES_tradnl" sz="32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Criar una cultura de integridad.</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s-ES_tradnl" sz="32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Modelar el uso eficiente y eficaz de la estructura y de los recursos.</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s-ES_tradnl" sz="32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Cultivar la vida espiritual y la compresión teológica de la iglesia como un todo.</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kumimoji="0" lang="es-ES_tradnl" sz="3200" b="0" i="0" u="none" strike="noStrike" kern="0" cap="none" spc="0" normalizeH="0" baseline="0" noProof="0" dirty="0" smtClean="0">
                <a:ln>
                  <a:noFill/>
                </a:ln>
                <a:solidFill>
                  <a:sysClr val="windowText" lastClr="000000"/>
                </a:solidFill>
                <a:effectLst/>
                <a:uLnTx/>
                <a:uFillTx/>
                <a:latin typeface="Utsaah" pitchFamily="34" charset="0"/>
                <a:cs typeface="Utsaah" pitchFamily="34" charset="0"/>
              </a:rPr>
              <a:t>Proveer testimonio relevante y </a:t>
            </a:r>
            <a:r>
              <a:rPr kumimoji="0" lang="es-ES_tradnl" sz="3200" b="1" i="0" u="sng" strike="noStrike" kern="0" cap="none" spc="0" normalizeH="0" baseline="0" noProof="0" dirty="0" smtClean="0">
                <a:ln>
                  <a:noFill/>
                </a:ln>
                <a:solidFill>
                  <a:srgbClr val="FFFF00"/>
                </a:solidFill>
                <a:effectLst/>
                <a:uLnTx/>
                <a:uFillTx/>
                <a:latin typeface="Utsaah" pitchFamily="34" charset="0"/>
                <a:cs typeface="Utsaah" pitchFamily="34" charset="0"/>
              </a:rPr>
              <a:t>servicio a la comunidad.</a:t>
            </a:r>
            <a:endParaRPr kumimoji="0" lang="es-ES_tradnl" sz="3200" b="0" i="0" u="none" strike="noStrike" kern="0" cap="none" spc="0" normalizeH="0" baseline="0" noProof="0" dirty="0">
              <a:ln>
                <a:noFill/>
              </a:ln>
              <a:solidFill>
                <a:srgbClr val="FFFF00"/>
              </a:solidFill>
              <a:effectLst/>
              <a:uLnTx/>
              <a:uFillTx/>
              <a:latin typeface="Utsaah" pitchFamily="34" charset="0"/>
              <a:cs typeface="Utsaah"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28662" y="642919"/>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PRESENTACIÓN DEL MATERIAL</a:t>
            </a:r>
            <a:endParaRPr lang="es-AR" sz="4200" b="1" dirty="0">
              <a:latin typeface="Utsaah" pitchFamily="34" charset="0"/>
              <a:cs typeface="Utsaah" pitchFamily="34" charset="0"/>
            </a:endParaRPr>
          </a:p>
        </p:txBody>
      </p:sp>
      <p:sp>
        <p:nvSpPr>
          <p:cNvPr id="7" name="Espaço Reservado para Conteúdo 2"/>
          <p:cNvSpPr txBox="1">
            <a:spLocks/>
          </p:cNvSpPr>
          <p:nvPr/>
        </p:nvSpPr>
        <p:spPr>
          <a:xfrm>
            <a:off x="2771800" y="2780928"/>
            <a:ext cx="3600400" cy="1872208"/>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Video promocional</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5 temas de estudio</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pitchFamily="2" charset="2"/>
              <a:buChar char="§"/>
              <a:tabLst/>
              <a:defRPr/>
            </a:pPr>
            <a:r>
              <a:rPr kumimoji="0" lang="es-ES_tradnl" sz="3200" b="0" i="0" u="none" strike="noStrike" kern="1200" cap="none" spc="0" normalizeH="0" baseline="0" noProof="0" dirty="0" smtClean="0">
                <a:ln>
                  <a:noFill/>
                </a:ln>
                <a:solidFill>
                  <a:sysClr val="windowText" lastClr="000000"/>
                </a:solidFill>
                <a:effectLst/>
                <a:uLnTx/>
                <a:uFillTx/>
                <a:latin typeface="Utsaah" pitchFamily="34" charset="0"/>
                <a:ea typeface="+mn-ea"/>
                <a:cs typeface="Utsaah" pitchFamily="34" charset="0"/>
              </a:rPr>
              <a:t>Video testimonio</a:t>
            </a:r>
            <a:endParaRPr kumimoji="0" lang="es-ES_tradnl" sz="32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1043608" y="908720"/>
            <a:ext cx="7128792"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OBJETIVO</a:t>
            </a:r>
            <a:endParaRPr lang="es-AR" sz="4200" b="1" dirty="0">
              <a:latin typeface="Utsaah" pitchFamily="34" charset="0"/>
              <a:cs typeface="Utsaah" pitchFamily="34" charset="0"/>
            </a:endParaRPr>
          </a:p>
        </p:txBody>
      </p:sp>
      <p:sp>
        <p:nvSpPr>
          <p:cNvPr id="7" name="Espaço Reservado para Conteúdo 2"/>
          <p:cNvSpPr txBox="1">
            <a:spLocks/>
          </p:cNvSpPr>
          <p:nvPr/>
        </p:nvSpPr>
        <p:spPr>
          <a:xfrm>
            <a:off x="539552" y="2492896"/>
            <a:ext cx="7704856" cy="2808312"/>
          </a:xfrm>
          <a:prstGeom prst="rect">
            <a:avLst/>
          </a:prstGeom>
        </p:spPr>
        <p:txBody>
          <a:bodyPr vert="horz">
            <a:normAutofit/>
          </a:bodyPr>
          <a:lstStyle/>
          <a:p>
            <a:pPr marL="548640" marR="0" lvl="0" indent="1270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32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Motivar la iglesia, a través de los Grupos Pequeños, a se involucrar en acciones solidarias que resulten en bendiciones tanto para aquellos que recebarán algún auxilio, como para os propios miembros dos Grupos Pequeños.</a:t>
            </a:r>
            <a:endParaRPr kumimoji="0" lang="es-ES_tradnl" sz="32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71600" y="764704"/>
            <a:ext cx="7286676"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PLANOS DSA - ADRA </a:t>
            </a:r>
            <a:endParaRPr lang="es-AR" sz="4200" b="1" dirty="0">
              <a:latin typeface="Utsaah" pitchFamily="34" charset="0"/>
              <a:cs typeface="Utsaah" pitchFamily="34" charset="0"/>
            </a:endParaRPr>
          </a:p>
        </p:txBody>
      </p:sp>
      <p:graphicFrame>
        <p:nvGraphicFramePr>
          <p:cNvPr id="7" name="Tabela 6"/>
          <p:cNvGraphicFramePr>
            <a:graphicFrameLocks noGrp="1"/>
          </p:cNvGraphicFramePr>
          <p:nvPr/>
        </p:nvGraphicFramePr>
        <p:xfrm>
          <a:off x="1043608" y="2348880"/>
          <a:ext cx="7056784" cy="2607963"/>
        </p:xfrm>
        <a:graphic>
          <a:graphicData uri="http://schemas.openxmlformats.org/drawingml/2006/table">
            <a:tbl>
              <a:tblPr/>
              <a:tblGrid>
                <a:gridCol w="5445889"/>
                <a:gridCol w="1610895"/>
              </a:tblGrid>
              <a:tr h="648072">
                <a:tc gridSpan="2">
                  <a:txBody>
                    <a:bodyPr/>
                    <a:lstStyle>
                      <a:defPPr>
                        <a:defRPr lang="pt-BR"/>
                      </a:defPPr>
                      <a:lvl1pPr marL="0" algn="l" defTabSz="914400" rtl="0" eaLnBrk="1" latinLnBrk="0" hangingPunct="1">
                        <a:defRPr sz="1800" kern="1200">
                          <a:solidFill>
                            <a:schemeClr val="tx1"/>
                          </a:solidFill>
                          <a:latin typeface="Book Antiqua"/>
                        </a:defRPr>
                      </a:lvl1pPr>
                      <a:lvl2pPr marL="457200" algn="l" defTabSz="914400" rtl="0" eaLnBrk="1" latinLnBrk="0" hangingPunct="1">
                        <a:defRPr sz="1800" kern="1200">
                          <a:solidFill>
                            <a:schemeClr val="tx1"/>
                          </a:solidFill>
                          <a:latin typeface="Book Antiqua"/>
                        </a:defRPr>
                      </a:lvl2pPr>
                      <a:lvl3pPr marL="914400" algn="l" defTabSz="914400" rtl="0" eaLnBrk="1" latinLnBrk="0" hangingPunct="1">
                        <a:defRPr sz="1800" kern="1200">
                          <a:solidFill>
                            <a:schemeClr val="tx1"/>
                          </a:solidFill>
                          <a:latin typeface="Book Antiqua"/>
                        </a:defRPr>
                      </a:lvl3pPr>
                      <a:lvl4pPr marL="1371600" algn="l" defTabSz="914400" rtl="0" eaLnBrk="1" latinLnBrk="0" hangingPunct="1">
                        <a:defRPr sz="1800" kern="1200">
                          <a:solidFill>
                            <a:schemeClr val="tx1"/>
                          </a:solidFill>
                          <a:latin typeface="Book Antiqua"/>
                        </a:defRPr>
                      </a:lvl4pPr>
                      <a:lvl5pPr marL="1828800" algn="l" defTabSz="914400" rtl="0" eaLnBrk="1" latinLnBrk="0" hangingPunct="1">
                        <a:defRPr sz="1800" kern="1200">
                          <a:solidFill>
                            <a:schemeClr val="tx1"/>
                          </a:solidFill>
                          <a:latin typeface="Book Antiqua"/>
                        </a:defRPr>
                      </a:lvl5pPr>
                      <a:lvl6pPr marL="2286000" algn="l" defTabSz="914400" rtl="0" eaLnBrk="1" latinLnBrk="0" hangingPunct="1">
                        <a:defRPr sz="1800" kern="1200">
                          <a:solidFill>
                            <a:schemeClr val="tx1"/>
                          </a:solidFill>
                          <a:latin typeface="Book Antiqua"/>
                        </a:defRPr>
                      </a:lvl6pPr>
                      <a:lvl7pPr marL="2743200" algn="l" defTabSz="914400" rtl="0" eaLnBrk="1" latinLnBrk="0" hangingPunct="1">
                        <a:defRPr sz="1800" kern="1200">
                          <a:solidFill>
                            <a:schemeClr val="tx1"/>
                          </a:solidFill>
                          <a:latin typeface="Book Antiqua"/>
                        </a:defRPr>
                      </a:lvl7pPr>
                      <a:lvl8pPr marL="3200400" algn="l" defTabSz="914400" rtl="0" eaLnBrk="1" latinLnBrk="0" hangingPunct="1">
                        <a:defRPr sz="1800" kern="1200">
                          <a:solidFill>
                            <a:schemeClr val="tx1"/>
                          </a:solidFill>
                          <a:latin typeface="Book Antiqua"/>
                        </a:defRPr>
                      </a:lvl8pPr>
                      <a:lvl9pPr marL="3657600" algn="l" defTabSz="914400" rtl="0" eaLnBrk="1" latinLnBrk="0" hangingPunct="1">
                        <a:defRPr sz="1800" kern="1200">
                          <a:solidFill>
                            <a:schemeClr val="tx1"/>
                          </a:solidFill>
                          <a:latin typeface="Book Antiqua"/>
                        </a:defRPr>
                      </a:lvl9pPr>
                    </a:lstStyle>
                    <a:p>
                      <a:pPr algn="ctr">
                        <a:spcAft>
                          <a:spcPts val="0"/>
                        </a:spcAft>
                      </a:pPr>
                      <a:r>
                        <a:rPr lang="es-ES_tradnl" sz="3000" b="1" noProof="0" dirty="0" smtClean="0">
                          <a:solidFill>
                            <a:schemeClr val="tx1"/>
                          </a:solidFill>
                          <a:latin typeface="Utsaah" pitchFamily="34" charset="0"/>
                          <a:ea typeface="Cambria"/>
                          <a:cs typeface="Utsaah" pitchFamily="34" charset="0"/>
                        </a:rPr>
                        <a:t>ADRA</a:t>
                      </a:r>
                      <a:r>
                        <a:rPr lang="es-ES_tradnl" sz="3000" b="1" baseline="0" noProof="0" dirty="0" smtClean="0">
                          <a:solidFill>
                            <a:schemeClr val="tx1"/>
                          </a:solidFill>
                          <a:latin typeface="Utsaah" pitchFamily="34" charset="0"/>
                          <a:ea typeface="Cambria"/>
                          <a:cs typeface="Utsaah" pitchFamily="34" charset="0"/>
                        </a:rPr>
                        <a:t> y </a:t>
                      </a:r>
                      <a:r>
                        <a:rPr lang="es-ES_tradnl" sz="3000" b="1" noProof="0" dirty="0" smtClean="0">
                          <a:solidFill>
                            <a:schemeClr val="tx1"/>
                          </a:solidFill>
                          <a:latin typeface="Utsaah" pitchFamily="34" charset="0"/>
                          <a:ea typeface="Cambria"/>
                          <a:cs typeface="Utsaah" pitchFamily="34" charset="0"/>
                        </a:rPr>
                        <a:t>Ministerio</a:t>
                      </a:r>
                      <a:r>
                        <a:rPr lang="es-ES_tradnl" sz="3000" b="1" baseline="0" noProof="0" dirty="0" smtClean="0">
                          <a:solidFill>
                            <a:schemeClr val="tx1"/>
                          </a:solidFill>
                          <a:latin typeface="Utsaah" pitchFamily="34" charset="0"/>
                          <a:ea typeface="Cambria"/>
                          <a:cs typeface="Utsaah" pitchFamily="34" charset="0"/>
                        </a:rPr>
                        <a:t> Personal</a:t>
                      </a:r>
                      <a:endParaRPr lang="es-ES_tradnl" sz="3000" b="1" noProof="0" dirty="0">
                        <a:solidFill>
                          <a:schemeClr val="tx1"/>
                        </a:solidFill>
                        <a:latin typeface="Utsaah" pitchFamily="34" charset="0"/>
                        <a:ea typeface="Cambria"/>
                        <a:cs typeface="Utsaah"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9999"/>
                    </a:solidFill>
                  </a:tcPr>
                </a:tc>
                <a:tc hMerge="1">
                  <a:txBody>
                    <a:bodyPr/>
                    <a:lstStyle/>
                    <a:p>
                      <a:pPr algn="ctr">
                        <a:spcAft>
                          <a:spcPts val="0"/>
                        </a:spcAft>
                      </a:pPr>
                      <a:endParaRPr lang="pt-BR" sz="2200" dirty="0">
                        <a:latin typeface="Cambria"/>
                        <a:ea typeface="Cambri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891">
                <a:tc>
                  <a:txBody>
                    <a:bodyPr/>
                    <a:lstStyle>
                      <a:defPPr>
                        <a:defRPr lang="pt-BR"/>
                      </a:defPPr>
                      <a:lvl1pPr marL="0" algn="l" defTabSz="914400" rtl="0" eaLnBrk="1" latinLnBrk="0" hangingPunct="1">
                        <a:defRPr sz="1800" kern="1200">
                          <a:solidFill>
                            <a:schemeClr val="tx1"/>
                          </a:solidFill>
                          <a:latin typeface="Book Antiqua"/>
                        </a:defRPr>
                      </a:lvl1pPr>
                      <a:lvl2pPr marL="457200" algn="l" defTabSz="914400" rtl="0" eaLnBrk="1" latinLnBrk="0" hangingPunct="1">
                        <a:defRPr sz="1800" kern="1200">
                          <a:solidFill>
                            <a:schemeClr val="tx1"/>
                          </a:solidFill>
                          <a:latin typeface="Book Antiqua"/>
                        </a:defRPr>
                      </a:lvl2pPr>
                      <a:lvl3pPr marL="914400" algn="l" defTabSz="914400" rtl="0" eaLnBrk="1" latinLnBrk="0" hangingPunct="1">
                        <a:defRPr sz="1800" kern="1200">
                          <a:solidFill>
                            <a:schemeClr val="tx1"/>
                          </a:solidFill>
                          <a:latin typeface="Book Antiqua"/>
                        </a:defRPr>
                      </a:lvl3pPr>
                      <a:lvl4pPr marL="1371600" algn="l" defTabSz="914400" rtl="0" eaLnBrk="1" latinLnBrk="0" hangingPunct="1">
                        <a:defRPr sz="1800" kern="1200">
                          <a:solidFill>
                            <a:schemeClr val="tx1"/>
                          </a:solidFill>
                          <a:latin typeface="Book Antiqua"/>
                        </a:defRPr>
                      </a:lvl4pPr>
                      <a:lvl5pPr marL="1828800" algn="l" defTabSz="914400" rtl="0" eaLnBrk="1" latinLnBrk="0" hangingPunct="1">
                        <a:defRPr sz="1800" kern="1200">
                          <a:solidFill>
                            <a:schemeClr val="tx1"/>
                          </a:solidFill>
                          <a:latin typeface="Book Antiqua"/>
                        </a:defRPr>
                      </a:lvl5pPr>
                      <a:lvl6pPr marL="2286000" algn="l" defTabSz="914400" rtl="0" eaLnBrk="1" latinLnBrk="0" hangingPunct="1">
                        <a:defRPr sz="1800" kern="1200">
                          <a:solidFill>
                            <a:schemeClr val="tx1"/>
                          </a:solidFill>
                          <a:latin typeface="Book Antiqua"/>
                        </a:defRPr>
                      </a:lvl6pPr>
                      <a:lvl7pPr marL="2743200" algn="l" defTabSz="914400" rtl="0" eaLnBrk="1" latinLnBrk="0" hangingPunct="1">
                        <a:defRPr sz="1800" kern="1200">
                          <a:solidFill>
                            <a:schemeClr val="tx1"/>
                          </a:solidFill>
                          <a:latin typeface="Book Antiqua"/>
                        </a:defRPr>
                      </a:lvl7pPr>
                      <a:lvl8pPr marL="3200400" algn="l" defTabSz="914400" rtl="0" eaLnBrk="1" latinLnBrk="0" hangingPunct="1">
                        <a:defRPr sz="1800" kern="1200">
                          <a:solidFill>
                            <a:schemeClr val="tx1"/>
                          </a:solidFill>
                          <a:latin typeface="Book Antiqua"/>
                        </a:defRPr>
                      </a:lvl8pPr>
                      <a:lvl9pPr marL="3657600" algn="l" defTabSz="914400" rtl="0" eaLnBrk="1" latinLnBrk="0" hangingPunct="1">
                        <a:defRPr sz="1800" kern="1200">
                          <a:solidFill>
                            <a:schemeClr val="tx1"/>
                          </a:solidFill>
                          <a:latin typeface="Book Antiqua"/>
                        </a:defRPr>
                      </a:lvl9pPr>
                    </a:lstStyle>
                    <a:p>
                      <a:pPr>
                        <a:spcAft>
                          <a:spcPts val="0"/>
                        </a:spcAft>
                      </a:pPr>
                      <a:r>
                        <a:rPr lang="es-ES_tradnl" sz="3000" noProof="0" dirty="0" smtClean="0">
                          <a:solidFill>
                            <a:schemeClr val="tx1"/>
                          </a:solidFill>
                          <a:latin typeface="Utsaah" pitchFamily="34" charset="0"/>
                          <a:ea typeface="Cambria"/>
                          <a:cs typeface="Utsaah" pitchFamily="34" charset="0"/>
                        </a:rPr>
                        <a:t>Grupos Pequeños capacitados e</a:t>
                      </a:r>
                      <a:r>
                        <a:rPr lang="es-ES_tradnl" sz="3000" baseline="0" noProof="0" dirty="0" smtClean="0">
                          <a:solidFill>
                            <a:schemeClr val="tx1"/>
                          </a:solidFill>
                          <a:latin typeface="Utsaah" pitchFamily="34" charset="0"/>
                          <a:ea typeface="Cambria"/>
                          <a:cs typeface="Utsaah" pitchFamily="34" charset="0"/>
                        </a:rPr>
                        <a:t> involucrados en</a:t>
                      </a:r>
                      <a:r>
                        <a:rPr lang="es-ES_tradnl" sz="3000" noProof="0" dirty="0" smtClean="0">
                          <a:solidFill>
                            <a:schemeClr val="tx1"/>
                          </a:solidFill>
                          <a:latin typeface="Utsaah" pitchFamily="34" charset="0"/>
                          <a:ea typeface="Cambria"/>
                          <a:cs typeface="Utsaah" pitchFamily="34" charset="0"/>
                        </a:rPr>
                        <a:t> acciones solidarias junto</a:t>
                      </a:r>
                      <a:r>
                        <a:rPr lang="es-ES_tradnl" sz="3000" baseline="0" noProof="0" dirty="0" smtClean="0">
                          <a:solidFill>
                            <a:schemeClr val="tx1"/>
                          </a:solidFill>
                          <a:latin typeface="Utsaah" pitchFamily="34" charset="0"/>
                          <a:ea typeface="Cambria"/>
                          <a:cs typeface="Utsaah" pitchFamily="34" charset="0"/>
                        </a:rPr>
                        <a:t> a la comunidad.</a:t>
                      </a:r>
                      <a:endParaRPr lang="es-ES_tradnl" sz="3000" noProof="0" dirty="0">
                        <a:solidFill>
                          <a:schemeClr val="tx1"/>
                        </a:solidFill>
                        <a:latin typeface="Utsaah" pitchFamily="34" charset="0"/>
                        <a:ea typeface="Cambria"/>
                        <a:cs typeface="Utsaah"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pt-BR"/>
                      </a:defPPr>
                      <a:lvl1pPr marL="0" algn="l" defTabSz="914400" rtl="0" eaLnBrk="1" latinLnBrk="0" hangingPunct="1">
                        <a:defRPr sz="1800" kern="1200">
                          <a:solidFill>
                            <a:schemeClr val="tx1"/>
                          </a:solidFill>
                          <a:latin typeface="Book Antiqua"/>
                        </a:defRPr>
                      </a:lvl1pPr>
                      <a:lvl2pPr marL="457200" algn="l" defTabSz="914400" rtl="0" eaLnBrk="1" latinLnBrk="0" hangingPunct="1">
                        <a:defRPr sz="1800" kern="1200">
                          <a:solidFill>
                            <a:schemeClr val="tx1"/>
                          </a:solidFill>
                          <a:latin typeface="Book Antiqua"/>
                        </a:defRPr>
                      </a:lvl2pPr>
                      <a:lvl3pPr marL="914400" algn="l" defTabSz="914400" rtl="0" eaLnBrk="1" latinLnBrk="0" hangingPunct="1">
                        <a:defRPr sz="1800" kern="1200">
                          <a:solidFill>
                            <a:schemeClr val="tx1"/>
                          </a:solidFill>
                          <a:latin typeface="Book Antiqua"/>
                        </a:defRPr>
                      </a:lvl3pPr>
                      <a:lvl4pPr marL="1371600" algn="l" defTabSz="914400" rtl="0" eaLnBrk="1" latinLnBrk="0" hangingPunct="1">
                        <a:defRPr sz="1800" kern="1200">
                          <a:solidFill>
                            <a:schemeClr val="tx1"/>
                          </a:solidFill>
                          <a:latin typeface="Book Antiqua"/>
                        </a:defRPr>
                      </a:lvl4pPr>
                      <a:lvl5pPr marL="1828800" algn="l" defTabSz="914400" rtl="0" eaLnBrk="1" latinLnBrk="0" hangingPunct="1">
                        <a:defRPr sz="1800" kern="1200">
                          <a:solidFill>
                            <a:schemeClr val="tx1"/>
                          </a:solidFill>
                          <a:latin typeface="Book Antiqua"/>
                        </a:defRPr>
                      </a:lvl5pPr>
                      <a:lvl6pPr marL="2286000" algn="l" defTabSz="914400" rtl="0" eaLnBrk="1" latinLnBrk="0" hangingPunct="1">
                        <a:defRPr sz="1800" kern="1200">
                          <a:solidFill>
                            <a:schemeClr val="tx1"/>
                          </a:solidFill>
                          <a:latin typeface="Book Antiqua"/>
                        </a:defRPr>
                      </a:lvl6pPr>
                      <a:lvl7pPr marL="2743200" algn="l" defTabSz="914400" rtl="0" eaLnBrk="1" latinLnBrk="0" hangingPunct="1">
                        <a:defRPr sz="1800" kern="1200">
                          <a:solidFill>
                            <a:schemeClr val="tx1"/>
                          </a:solidFill>
                          <a:latin typeface="Book Antiqua"/>
                        </a:defRPr>
                      </a:lvl7pPr>
                      <a:lvl8pPr marL="3200400" algn="l" defTabSz="914400" rtl="0" eaLnBrk="1" latinLnBrk="0" hangingPunct="1">
                        <a:defRPr sz="1800" kern="1200">
                          <a:solidFill>
                            <a:schemeClr val="tx1"/>
                          </a:solidFill>
                          <a:latin typeface="Book Antiqua"/>
                        </a:defRPr>
                      </a:lvl8pPr>
                      <a:lvl9pPr marL="3657600" algn="l" defTabSz="914400" rtl="0" eaLnBrk="1" latinLnBrk="0" hangingPunct="1">
                        <a:defRPr sz="1800" kern="1200">
                          <a:solidFill>
                            <a:schemeClr val="tx1"/>
                          </a:solidFill>
                          <a:latin typeface="Book Antiqua"/>
                        </a:defRPr>
                      </a:lvl9pPr>
                    </a:lstStyle>
                    <a:p>
                      <a:pPr algn="ctr">
                        <a:spcAft>
                          <a:spcPts val="0"/>
                        </a:spcAft>
                      </a:pPr>
                      <a:r>
                        <a:rPr lang="pt-BR" sz="3000" dirty="0" smtClean="0">
                          <a:solidFill>
                            <a:schemeClr val="tx1"/>
                          </a:solidFill>
                          <a:latin typeface="Utsaah" pitchFamily="34" charset="0"/>
                          <a:ea typeface="Cambria"/>
                          <a:cs typeface="Utsaah" pitchFamily="34" charset="0"/>
                        </a:rPr>
                        <a:t>2015</a:t>
                      </a:r>
                    </a:p>
                    <a:p>
                      <a:pPr algn="ctr">
                        <a:spcAft>
                          <a:spcPts val="0"/>
                        </a:spcAft>
                      </a:pPr>
                      <a:r>
                        <a:rPr lang="pt-BR" sz="3000" b="1" dirty="0" smtClean="0">
                          <a:solidFill>
                            <a:schemeClr val="accent2">
                              <a:lumMod val="50000"/>
                            </a:schemeClr>
                          </a:solidFill>
                          <a:latin typeface="Utsaah" pitchFamily="34" charset="0"/>
                          <a:ea typeface="Cambria"/>
                          <a:cs typeface="Utsaah" pitchFamily="34" charset="0"/>
                        </a:rPr>
                        <a:t>100</a:t>
                      </a:r>
                      <a:r>
                        <a:rPr lang="pt-BR" sz="3000" b="1" dirty="0">
                          <a:solidFill>
                            <a:schemeClr val="accent2">
                              <a:lumMod val="50000"/>
                            </a:schemeClr>
                          </a:solidFill>
                          <a:latin typeface="Utsaah" pitchFamily="34" charset="0"/>
                          <a:ea typeface="Cambria"/>
                          <a:cs typeface="Utsaah"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71600" y="3068960"/>
            <a:ext cx="7200800"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VIDEO PROMOCIONAL</a:t>
            </a:r>
            <a:endParaRPr lang="es-AR" sz="4200" b="1" dirty="0">
              <a:latin typeface="Utsaah" pitchFamily="34" charset="0"/>
              <a:cs typeface="Utsaah"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cstate="print"/>
          <a:srcRect/>
          <a:stretch>
            <a:fillRect/>
          </a:stretch>
        </p:blipFill>
        <p:spPr bwMode="auto">
          <a:xfrm>
            <a:off x="-48154" y="0"/>
            <a:ext cx="9192153" cy="6894115"/>
          </a:xfrm>
          <a:prstGeom prst="rect">
            <a:avLst/>
          </a:prstGeom>
          <a:noFill/>
          <a:ln w="9525">
            <a:noFill/>
            <a:miter lim="800000"/>
            <a:headEnd/>
            <a:tailEnd/>
          </a:ln>
          <a:effectLst/>
        </p:spPr>
      </p:pic>
      <p:sp>
        <p:nvSpPr>
          <p:cNvPr id="5" name="CaixaDeTexto 4"/>
          <p:cNvSpPr txBox="1"/>
          <p:nvPr/>
        </p:nvSpPr>
        <p:spPr>
          <a:xfrm>
            <a:off x="971600" y="764704"/>
            <a:ext cx="7128792" cy="817245"/>
          </a:xfrm>
          <a:prstGeom prst="roundRect">
            <a:avLst/>
          </a:prstGeom>
          <a:solidFill>
            <a:srgbClr val="009999"/>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AR" sz="4200" b="1" dirty="0" smtClean="0">
                <a:latin typeface="Utsaah" pitchFamily="34" charset="0"/>
                <a:cs typeface="Utsaah" pitchFamily="34" charset="0"/>
              </a:rPr>
              <a:t>TEMAS</a:t>
            </a:r>
            <a:endParaRPr lang="es-AR" sz="4200" b="1" dirty="0">
              <a:latin typeface="Utsaah" pitchFamily="34" charset="0"/>
              <a:cs typeface="Utsaah" pitchFamily="34" charset="0"/>
            </a:endParaRPr>
          </a:p>
        </p:txBody>
      </p:sp>
      <p:sp>
        <p:nvSpPr>
          <p:cNvPr id="7" name="Espaço Reservado para Conteúdo 2"/>
          <p:cNvSpPr txBox="1">
            <a:spLocks/>
          </p:cNvSpPr>
          <p:nvPr/>
        </p:nvSpPr>
        <p:spPr>
          <a:xfrm>
            <a:off x="467544" y="2492896"/>
            <a:ext cx="8229600" cy="2880319"/>
          </a:xfrm>
          <a:prstGeom prst="rect">
            <a:avLst/>
          </a:prstGeom>
        </p:spPr>
        <p:txBody>
          <a:bodyPr vert="horz">
            <a:normAutofit fontScale="55000" lnSpcReduction="20000"/>
          </a:bodyPr>
          <a:lstStyle/>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1</a:t>
            </a:r>
            <a:r>
              <a:rPr kumimoji="0" lang="es-ES_tradnl"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 La preocupación de Dios por los necesitados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2. Viviendo para servir</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3. Consolidando relaciones a través de acciones solidarias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4. Participando con el grupo pequeño en acciones solidarias</a:t>
            </a:r>
          </a:p>
          <a:p>
            <a:pPr marL="548640" marR="0" lvl="0" indent="-41148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s-ES_tradnl" sz="5800" b="0" i="0" u="none" strike="noStrike" kern="1200" cap="none" spc="0" normalizeH="0" baseline="0" noProof="0" smtClean="0">
                <a:ln>
                  <a:noFill/>
                </a:ln>
                <a:solidFill>
                  <a:sysClr val="windowText" lastClr="000000"/>
                </a:solidFill>
                <a:effectLst/>
                <a:uLnTx/>
                <a:uFillTx/>
                <a:latin typeface="Utsaah" pitchFamily="34" charset="0"/>
                <a:ea typeface="+mn-ea"/>
                <a:cs typeface="Utsaah" pitchFamily="34" charset="0"/>
              </a:rPr>
              <a:t>5. Coordinando las acciones solidarias con la iglesia</a:t>
            </a:r>
            <a:endParaRPr kumimoji="0" lang="es-ES_tradnl" sz="5800" b="0" i="0" u="none" strike="noStrike" kern="1200" cap="none" spc="0" normalizeH="0" baseline="0" noProof="0" dirty="0">
              <a:ln>
                <a:noFill/>
              </a:ln>
              <a:solidFill>
                <a:sysClr val="windowText" lastClr="000000"/>
              </a:solidFill>
              <a:effectLst/>
              <a:uLnTx/>
              <a:uFillTx/>
              <a:latin typeface="Utsaah" pitchFamily="34" charset="0"/>
              <a:ea typeface="+mn-ea"/>
              <a:cs typeface="Utsaah" pitchFamily="34" charset="0"/>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1598</Words>
  <Application>Microsoft Office PowerPoint</Application>
  <PresentationFormat>Presentación en pantalla (4:3)</PresentationFormat>
  <Paragraphs>149</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do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Elías Torres</cp:lastModifiedBy>
  <cp:revision>27</cp:revision>
  <dcterms:created xsi:type="dcterms:W3CDTF">2013-04-24T18:00:29Z</dcterms:created>
  <dcterms:modified xsi:type="dcterms:W3CDTF">2013-05-28T13:08:49Z</dcterms:modified>
</cp:coreProperties>
</file>