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2" r:id="rId2"/>
  </p:sldMasterIdLst>
  <p:sldIdLst>
    <p:sldId id="314" r:id="rId3"/>
    <p:sldId id="304" r:id="rId4"/>
    <p:sldId id="311" r:id="rId5"/>
    <p:sldId id="312" r:id="rId6"/>
    <p:sldId id="313" r:id="rId7"/>
    <p:sldId id="305" r:id="rId8"/>
    <p:sldId id="306" r:id="rId9"/>
    <p:sldId id="307" r:id="rId10"/>
    <p:sldId id="308" r:id="rId11"/>
    <p:sldId id="309" r:id="rId12"/>
    <p:sldId id="310" r:id="rId13"/>
    <p:sldId id="265" r:id="rId14"/>
    <p:sldId id="266" r:id="rId15"/>
    <p:sldId id="267" r:id="rId16"/>
    <p:sldId id="268" r:id="rId17"/>
    <p:sldId id="271" r:id="rId18"/>
    <p:sldId id="269" r:id="rId19"/>
    <p:sldId id="270" r:id="rId20"/>
    <p:sldId id="272" r:id="rId21"/>
    <p:sldId id="273" r:id="rId22"/>
    <p:sldId id="274" r:id="rId23"/>
    <p:sldId id="275" r:id="rId24"/>
    <p:sldId id="276" r:id="rId25"/>
    <p:sldId id="277" r:id="rId26"/>
    <p:sldId id="280" r:id="rId27"/>
    <p:sldId id="278" r:id="rId28"/>
    <p:sldId id="279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4A246-6DE5-544B-A3FE-819943473CCB}" type="datetimeFigureOut">
              <a:rPr lang="pt-B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14/08/2014</a:t>
            </a:fld>
            <a:endParaRPr lang="pt-B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467EE-319D-4B44-A0E6-195A31D95690}" type="slidenum">
              <a:rPr lang="pt-B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37827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9B251-F064-47C9-AC2F-ECBC24C563E9}" type="datetimeFigureOut">
              <a:rPr lang="pt-BR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14/08/2014</a:t>
            </a:fld>
            <a:endParaRPr lang="pt-B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27D4D-1597-4422-9C22-84EFAF84709B}" type="slidenum">
              <a:rPr lang="pt-BR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52419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9B251-F064-47C9-AC2F-ECBC24C563E9}" type="datetimeFigureOut">
              <a:rPr lang="pt-BR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14/08/2014</a:t>
            </a:fld>
            <a:endParaRPr lang="pt-B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27D4D-1597-4422-9C22-84EFAF84709B}" type="slidenum">
              <a:rPr lang="pt-BR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972057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9B251-F064-47C9-AC2F-ECBC24C563E9}" type="datetimeFigureOut">
              <a:rPr lang="pt-BR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14/08/2014</a:t>
            </a:fld>
            <a:endParaRPr lang="pt-B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27D4D-1597-4422-9C22-84EFAF84709B}" type="slidenum">
              <a:rPr lang="pt-BR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40689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9B251-F064-47C9-AC2F-ECBC24C563E9}" type="datetimeFigureOut">
              <a:rPr lang="pt-BR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14/08/2014</a:t>
            </a:fld>
            <a:endParaRPr lang="pt-B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27D4D-1597-4422-9C22-84EFAF84709B}" type="slidenum">
              <a:rPr lang="pt-BR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96089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9B251-F064-47C9-AC2F-ECBC24C563E9}" type="datetimeFigureOut">
              <a:rPr lang="pt-BR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14/08/2014</a:t>
            </a:fld>
            <a:endParaRPr lang="pt-B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27D4D-1597-4422-9C22-84EFAF84709B}" type="slidenum">
              <a:rPr lang="pt-BR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5080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9B251-F064-47C9-AC2F-ECBC24C563E9}" type="datetimeFigureOut">
              <a:rPr lang="pt-BR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14/08/2014</a:t>
            </a:fld>
            <a:endParaRPr lang="pt-B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27D4D-1597-4422-9C22-84EFAF84709B}" type="slidenum">
              <a:rPr lang="pt-BR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45391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9B251-F064-47C9-AC2F-ECBC24C563E9}" type="datetimeFigureOut">
              <a:rPr lang="pt-BR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14/08/2014</a:t>
            </a:fld>
            <a:endParaRPr lang="pt-B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27D4D-1597-4422-9C22-84EFAF84709B}" type="slidenum">
              <a:rPr lang="pt-BR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586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9B251-F064-47C9-AC2F-ECBC24C563E9}" type="datetimeFigureOut">
              <a:rPr lang="pt-BR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14/08/2014</a:t>
            </a:fld>
            <a:endParaRPr lang="pt-B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27D4D-1597-4422-9C22-84EFAF84709B}" type="slidenum">
              <a:rPr lang="pt-BR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51470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9B251-F064-47C9-AC2F-ECBC24C563E9}" type="datetimeFigureOut">
              <a:rPr lang="pt-BR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14/08/2014</a:t>
            </a:fld>
            <a:endParaRPr lang="pt-B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27D4D-1597-4422-9C22-84EFAF84709B}" type="slidenum">
              <a:rPr lang="pt-BR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84533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9B251-F064-47C9-AC2F-ECBC24C563E9}" type="datetimeFigureOut">
              <a:rPr lang="pt-BR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14/08/2014</a:t>
            </a:fld>
            <a:endParaRPr lang="pt-B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27D4D-1597-4422-9C22-84EFAF84709B}" type="slidenum">
              <a:rPr lang="pt-BR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58165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9B251-F064-47C9-AC2F-ECBC24C563E9}" type="datetimeFigureOut">
              <a:rPr lang="pt-BR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14/08/2014</a:t>
            </a:fld>
            <a:endParaRPr lang="pt-B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27D4D-1597-4422-9C22-84EFAF84709B}" type="slidenum">
              <a:rPr lang="pt-BR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82442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DD4A246-6DE5-544B-A3FE-819943473CCB}" type="datetimeFigureOut">
              <a:rPr lang="pt-B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14/08/2014</a:t>
            </a:fld>
            <a:endParaRPr lang="pt-B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pt-B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6C467EE-319D-4B44-A0E6-195A31D95690}" type="slidenum">
              <a:rPr lang="pt-B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‹Nº›</a:t>
            </a:fld>
            <a:endParaRPr lang="pt-B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72513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6BF9B251-F064-47C9-AC2F-ECBC24C563E9}" type="datetimeFigureOut">
              <a:rPr lang="pt-B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14/08/2014</a:t>
            </a:fld>
            <a:endParaRPr lang="pt-B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pt-B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F6C27D4D-1597-4422-9C22-84EFAF84709B}" type="slidenum">
              <a:rPr lang="pt-B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‹Nº›</a:t>
            </a:fld>
            <a:endParaRPr lang="pt-B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44650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594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705970" y="442452"/>
            <a:ext cx="6648988" cy="1470025"/>
          </a:xfrm>
        </p:spPr>
        <p:txBody>
          <a:bodyPr>
            <a:normAutofit/>
          </a:bodyPr>
          <a:lstStyle/>
          <a:p>
            <a:pPr algn="l"/>
            <a:r>
              <a:rPr lang="es-ES" b="1" dirty="0" smtClean="0">
                <a:solidFill>
                  <a:srgbClr val="FF0000"/>
                </a:solidFill>
              </a:rPr>
              <a:t>Acción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705970" y="1912477"/>
            <a:ext cx="6400800" cy="1752600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chemeClr val="tx2">
                    <a:lumMod val="75000"/>
                  </a:schemeClr>
                </a:solidFill>
              </a:rPr>
              <a:t>Cuando el conocimiento es adquirido por la información, la convicción y el deseo del interesado aumentan. Este avanza con la acción, entonces se decide por estar al lado de Cristo y acepta bautizarse.</a:t>
            </a:r>
            <a:endParaRPr lang="en-US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74669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s-ES" sz="6000" b="1" dirty="0" smtClean="0">
                <a:solidFill>
                  <a:srgbClr val="FF0000"/>
                </a:solidFill>
              </a:rPr>
              <a:t>Piense en esto</a:t>
            </a:r>
            <a:br>
              <a:rPr lang="es-ES" sz="6000" b="1" dirty="0" smtClean="0">
                <a:solidFill>
                  <a:srgbClr val="FF0000"/>
                </a:solidFill>
              </a:rPr>
            </a:br>
            <a:r>
              <a:rPr lang="es-ES" sz="6000" dirty="0" smtClean="0"/>
              <a:t/>
            </a:r>
            <a:br>
              <a:rPr lang="es-ES" sz="6000" dirty="0" smtClean="0"/>
            </a:br>
            <a:r>
              <a:rPr lang="es-ES" b="1" dirty="0" smtClean="0">
                <a:solidFill>
                  <a:schemeClr val="tx2">
                    <a:lumMod val="75000"/>
                  </a:schemeClr>
                </a:solidFill>
              </a:rPr>
              <a:t>Ninguna predicación, estudio bíblico y testimonio deberían concluir sin un Llamado</a:t>
            </a: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s-ES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3794" name="Rectangle 3"/>
          <p:cNvSpPr>
            <a:spLocks noChangeArrowheads="1"/>
          </p:cNvSpPr>
          <p:nvPr/>
        </p:nvSpPr>
        <p:spPr bwMode="auto">
          <a:xfrm>
            <a:off x="2057400" y="41148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14400"/>
            <a:endParaRPr lang="pt-BR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795" name="Text Box 4"/>
          <p:cNvSpPr txBox="1">
            <a:spLocks noChangeArrowheads="1"/>
          </p:cNvSpPr>
          <p:nvPr/>
        </p:nvSpPr>
        <p:spPr bwMode="auto">
          <a:xfrm>
            <a:off x="1752600" y="3429000"/>
            <a:ext cx="52736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20000"/>
              </a:spcBef>
              <a:buClr>
                <a:srgbClr val="EEECE1"/>
              </a:buClr>
              <a:buSzPct val="65000"/>
              <a:buFont typeface="Wingdings" pitchFamily="2" charset="2"/>
              <a:buNone/>
            </a:pPr>
            <a:endParaRPr lang="pt-BR" sz="2800">
              <a:solidFill>
                <a:srgbClr val="008000"/>
              </a:solidFill>
              <a:latin typeface="Tahoma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187624" y="1484784"/>
            <a:ext cx="6768752" cy="368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1963" indent="-461963" algn="ctr" defTabSz="914400">
              <a:spcBef>
                <a:spcPct val="20000"/>
              </a:spcBef>
              <a:buClr>
                <a:srgbClr val="4F81BD"/>
              </a:buClr>
              <a:buFont typeface="Wingdings" pitchFamily="2" charset="2"/>
              <a:buNone/>
              <a:defRPr/>
            </a:pPr>
            <a:r>
              <a:rPr kumimoji="1" lang="pt-BR" sz="32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“</a:t>
            </a:r>
            <a:r>
              <a:rPr kumimoji="1" lang="pt-BR" sz="32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Fue</a:t>
            </a:r>
            <a:r>
              <a:rPr kumimoji="1" lang="pt-BR" sz="32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kumimoji="1" lang="pt-BR" sz="32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el</a:t>
            </a:r>
            <a:r>
              <a:rPr kumimoji="1" lang="pt-BR" sz="32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maior </a:t>
            </a:r>
            <a:r>
              <a:rPr kumimoji="1" lang="pt-BR" sz="32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error</a:t>
            </a:r>
            <a:r>
              <a:rPr kumimoji="1" lang="pt-BR" sz="32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que </a:t>
            </a:r>
            <a:r>
              <a:rPr kumimoji="1" lang="pt-BR" sz="32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cometí</a:t>
            </a:r>
            <a:r>
              <a:rPr kumimoji="1" lang="pt-BR" sz="32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em mi </a:t>
            </a:r>
            <a:r>
              <a:rPr kumimoji="1" lang="pt-BR" sz="32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ministerio</a:t>
            </a:r>
            <a:r>
              <a:rPr kumimoji="1" lang="pt-BR" sz="32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.”</a:t>
            </a:r>
            <a:endParaRPr kumimoji="1" lang="pt-BR" sz="3200" b="1" dirty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marL="461963" indent="-461963" algn="ctr" defTabSz="914400">
              <a:spcBef>
                <a:spcPct val="20000"/>
              </a:spcBef>
              <a:buClr>
                <a:srgbClr val="4F81BD"/>
              </a:buClr>
              <a:buFont typeface="Wingdings" pitchFamily="2" charset="2"/>
              <a:buNone/>
              <a:defRPr/>
            </a:pPr>
            <a:endParaRPr kumimoji="1" lang="pt-BR" sz="3200" b="1" dirty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marL="461963" indent="-461963" algn="ctr" defTabSz="914400">
              <a:spcBef>
                <a:spcPct val="20000"/>
              </a:spcBef>
              <a:buClr>
                <a:srgbClr val="4F81BD"/>
              </a:buClr>
              <a:buFont typeface="Wingdings" pitchFamily="2" charset="2"/>
              <a:buNone/>
              <a:defRPr/>
            </a:pPr>
            <a:r>
              <a:rPr kumimoji="1" lang="pt-BR" sz="32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“...</a:t>
            </a:r>
            <a:r>
              <a:rPr kumimoji="1" lang="pt-BR" sz="32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Llevar</a:t>
            </a:r>
            <a:r>
              <a:rPr kumimoji="1" lang="pt-BR" sz="32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a </a:t>
            </a:r>
            <a:r>
              <a:rPr kumimoji="1" lang="pt-BR" sz="32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las</a:t>
            </a:r>
            <a:r>
              <a:rPr kumimoji="1" lang="pt-BR" sz="32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kumimoji="1" lang="pt-BR" sz="32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personas</a:t>
            </a:r>
            <a:r>
              <a:rPr kumimoji="1" lang="pt-BR" sz="32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a pensar que </a:t>
            </a:r>
            <a:r>
              <a:rPr kumimoji="1" lang="pt-BR" sz="32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hay</a:t>
            </a:r>
            <a:r>
              <a:rPr kumimoji="1" lang="pt-BR" sz="32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vida o </a:t>
            </a:r>
            <a:r>
              <a:rPr kumimoji="1" lang="pt-BR" sz="32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muerte</a:t>
            </a:r>
            <a:r>
              <a:rPr kumimoji="1" lang="pt-BR" sz="32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kumimoji="1" lang="pt-BR" sz="32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en</a:t>
            </a:r>
            <a:r>
              <a:rPr kumimoji="1" lang="pt-BR" sz="32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kumimoji="1" lang="pt-BR" sz="32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estos</a:t>
            </a:r>
            <a:r>
              <a:rPr kumimoji="1" lang="pt-BR" sz="32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kumimoji="1" lang="pt-BR" sz="32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asuntos</a:t>
            </a:r>
            <a:r>
              <a:rPr kumimoji="1" lang="pt-BR" sz="32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kumimoji="1" lang="pt-BR" sz="32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solemnes</a:t>
            </a:r>
            <a:r>
              <a:rPr kumimoji="1" lang="pt-BR" sz="32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.</a:t>
            </a:r>
            <a:endParaRPr kumimoji="1" lang="pt-BR" sz="3200" b="1" dirty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marL="461963" indent="-461963" algn="ctr" defTabSz="914400">
              <a:spcBef>
                <a:spcPct val="20000"/>
              </a:spcBef>
              <a:buClr>
                <a:srgbClr val="4F81BD"/>
              </a:buClr>
              <a:buFont typeface="Wingdings" pitchFamily="2" charset="2"/>
              <a:buNone/>
              <a:defRPr/>
            </a:pPr>
            <a:r>
              <a:rPr kumimoji="1" lang="pt-B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Evangelismo</a:t>
            </a:r>
            <a:r>
              <a:rPr kumimoji="1" lang="pt-B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, pág. 284</a:t>
            </a:r>
            <a:endParaRPr kumimoji="1"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708245" y="388449"/>
            <a:ext cx="19319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kumimoji="1" lang="pt-B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Bookshelf Symbol 7" charset="2"/>
              </a:rPr>
              <a:t>MOODY</a:t>
            </a:r>
          </a:p>
        </p:txBody>
      </p:sp>
    </p:spTree>
    <p:extLst>
      <p:ext uri="{BB962C8B-B14F-4D97-AF65-F5344CB8AC3E}">
        <p14:creationId xmlns:p14="http://schemas.microsoft.com/office/powerpoint/2010/main" val="3103815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043608" y="1727566"/>
            <a:ext cx="565571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 defTabSz="914400">
              <a:buClr>
                <a:srgbClr val="FF0000"/>
              </a:buClr>
              <a:buSzPct val="70000"/>
              <a:buFont typeface="Wingdings" pitchFamily="2" charset="2"/>
              <a:buChar char="v"/>
            </a:pPr>
            <a:r>
              <a:rPr kumimoji="1" lang="pt-BR" sz="3600" b="1" dirty="0" err="1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Es</a:t>
            </a:r>
            <a:r>
              <a:rPr kumimoji="1" lang="pt-BR" sz="3600" b="1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bíblico;</a:t>
            </a:r>
            <a:endParaRPr kumimoji="1" lang="pt-BR" sz="3600" b="1" dirty="0">
              <a:solidFill>
                <a:srgbClr val="4F81B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marL="571500" indent="-571500" defTabSz="914400">
              <a:buClr>
                <a:srgbClr val="FF0000"/>
              </a:buClr>
              <a:buSzPct val="70000"/>
              <a:buFont typeface="Wingdings" pitchFamily="2" charset="2"/>
              <a:buChar char="v"/>
            </a:pPr>
            <a:r>
              <a:rPr kumimoji="1" lang="pt-BR" sz="3600" b="1" dirty="0" err="1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Es</a:t>
            </a:r>
            <a:r>
              <a:rPr kumimoji="1" lang="pt-BR" sz="3600" b="1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algo lógico,</a:t>
            </a:r>
            <a:endParaRPr kumimoji="1" lang="pt-BR" sz="3600" b="1" dirty="0">
              <a:solidFill>
                <a:srgbClr val="4F81B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marL="571500" indent="-571500" defTabSz="914400">
              <a:buClr>
                <a:srgbClr val="FF0000"/>
              </a:buClr>
              <a:buSzPct val="70000"/>
              <a:buFont typeface="Wingdings" pitchFamily="2" charset="2"/>
              <a:buChar char="v"/>
            </a:pPr>
            <a:r>
              <a:rPr kumimoji="1" lang="pt-BR" sz="3600" b="1" dirty="0" err="1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Ayuda</a:t>
            </a:r>
            <a:r>
              <a:rPr kumimoji="1" lang="pt-BR" sz="3600" b="1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kumimoji="1" lang="pt-BR" sz="3600" b="1" dirty="0" err="1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en</a:t>
            </a:r>
            <a:r>
              <a:rPr kumimoji="1" lang="pt-BR" sz="3600" b="1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kumimoji="1" lang="pt-BR" sz="3600" b="1" dirty="0" err="1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la</a:t>
            </a:r>
            <a:r>
              <a:rPr kumimoji="1" lang="pt-BR" sz="3600" b="1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kumimoji="1" lang="pt-BR" sz="3600" b="1" dirty="0" err="1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decisión</a:t>
            </a:r>
            <a:r>
              <a:rPr kumimoji="1" lang="pt-BR" sz="3600" b="1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.</a:t>
            </a:r>
            <a:endParaRPr kumimoji="1" lang="pt-BR" sz="3600" b="1" dirty="0">
              <a:solidFill>
                <a:srgbClr val="4F81B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217336" y="3789536"/>
            <a:ext cx="702714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kumimoji="1" lang="pt-BR" sz="28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Muchas</a:t>
            </a:r>
            <a:r>
              <a:rPr kumimoji="1" lang="pt-BR" sz="28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kumimoji="1" lang="pt-BR" sz="28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veces</a:t>
            </a:r>
            <a:r>
              <a:rPr kumimoji="1" lang="pt-BR" sz="28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kumimoji="1" lang="pt-BR" sz="28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la</a:t>
            </a:r>
            <a:r>
              <a:rPr kumimoji="1" lang="pt-BR" sz="28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mente </a:t>
            </a:r>
            <a:r>
              <a:rPr kumimoji="1" lang="pt-BR" sz="28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es</a:t>
            </a:r>
            <a:r>
              <a:rPr kumimoji="1" lang="pt-BR" sz="28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kumimoji="1" lang="pt-BR" sz="28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impresionada</a:t>
            </a:r>
            <a:r>
              <a:rPr kumimoji="1" lang="pt-BR" sz="28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kumimoji="1" lang="pt-BR" sz="28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con</a:t>
            </a:r>
            <a:r>
              <a:rPr kumimoji="1" lang="pt-BR" sz="28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kumimoji="1" lang="pt-BR" sz="28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fuerza</a:t>
            </a:r>
            <a:r>
              <a:rPr kumimoji="1" lang="pt-BR" sz="28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, </a:t>
            </a:r>
            <a:r>
              <a:rPr kumimoji="1" lang="pt-BR" sz="28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diez</a:t>
            </a:r>
            <a:r>
              <a:rPr kumimoji="1" lang="pt-BR" sz="28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kumimoji="1" lang="pt-BR" sz="28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veces</a:t>
            </a:r>
            <a:r>
              <a:rPr kumimoji="1" lang="pt-BR" sz="28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más por </a:t>
            </a:r>
            <a:r>
              <a:rPr kumimoji="1" lang="pt-BR" sz="28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llamados</a:t>
            </a:r>
            <a:r>
              <a:rPr kumimoji="1" lang="pt-BR" sz="28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kumimoji="1" lang="pt-BR" sz="28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personales</a:t>
            </a:r>
            <a:r>
              <a:rPr kumimoji="1" lang="pt-BR" sz="28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, que por </a:t>
            </a:r>
            <a:r>
              <a:rPr kumimoji="1" lang="pt-BR" sz="28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cualquier</a:t>
            </a:r>
            <a:r>
              <a:rPr kumimoji="1" lang="pt-BR" sz="28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kumimoji="1" lang="pt-BR" sz="28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otra</a:t>
            </a:r>
            <a:r>
              <a:rPr kumimoji="1" lang="pt-BR" sz="28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kumimoji="1" lang="pt-BR" sz="28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especie</a:t>
            </a:r>
            <a:r>
              <a:rPr kumimoji="1" lang="pt-BR" sz="28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de </a:t>
            </a:r>
            <a:r>
              <a:rPr kumimoji="1" lang="pt-BR" sz="28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trabajo</a:t>
            </a:r>
            <a:r>
              <a:rPr kumimoji="1" lang="pt-BR" sz="28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. </a:t>
            </a:r>
            <a:r>
              <a:rPr kumimoji="1" lang="pt-B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Evangelismo</a:t>
            </a:r>
            <a:r>
              <a:rPr kumimoji="1" lang="pt-B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, pág. 463</a:t>
            </a:r>
          </a:p>
        </p:txBody>
      </p:sp>
      <p:sp>
        <p:nvSpPr>
          <p:cNvPr id="10" name="Retângulo 9"/>
          <p:cNvSpPr/>
          <p:nvPr/>
        </p:nvSpPr>
        <p:spPr>
          <a:xfrm>
            <a:off x="1592869" y="601534"/>
            <a:ext cx="627607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kumimoji="1" lang="pt-BR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Bookshelf Symbol 7" charset="2"/>
              </a:rPr>
              <a:t>POR QUE </a:t>
            </a:r>
            <a:r>
              <a:rPr kumimoji="1" lang="pt-BR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Bookshelf Symbol 7" charset="2"/>
              </a:rPr>
              <a:t>HACER </a:t>
            </a:r>
            <a:r>
              <a:rPr kumimoji="1" lang="pt-BR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Bookshelf Symbol 7" charset="2"/>
              </a:rPr>
              <a:t>Llamados</a:t>
            </a:r>
            <a:endParaRPr kumimoji="1" lang="pt-BR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Bookshelf Symbol 7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237986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1579640" y="1290857"/>
            <a:ext cx="5537093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 defTabSz="914400">
              <a:buClr>
                <a:srgbClr val="FF0000"/>
              </a:buClr>
              <a:buSzPct val="70000"/>
              <a:buFont typeface="Wingdings" pitchFamily="2" charset="2"/>
              <a:buChar char="v"/>
            </a:pPr>
            <a:r>
              <a:rPr kumimoji="1" lang="pt-BR" sz="2800" b="1" dirty="0" err="1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Sea</a:t>
            </a:r>
            <a:r>
              <a:rPr kumimoji="1" lang="pt-BR" sz="2800" b="1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espiritual;</a:t>
            </a:r>
            <a:endParaRPr kumimoji="1" lang="pt-BR" sz="2800" b="1" dirty="0">
              <a:solidFill>
                <a:srgbClr val="4F81B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marL="571500" indent="-571500" defTabSz="914400">
              <a:buClr>
                <a:srgbClr val="FF0000"/>
              </a:buClr>
              <a:buSzPct val="70000"/>
              <a:buFont typeface="Wingdings" pitchFamily="2" charset="2"/>
              <a:buChar char="v"/>
            </a:pPr>
            <a:r>
              <a:rPr kumimoji="1" lang="pt-BR" sz="2800" b="1" dirty="0" err="1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Sea</a:t>
            </a:r>
            <a:r>
              <a:rPr kumimoji="1" lang="pt-BR" sz="2800" b="1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claro;</a:t>
            </a:r>
            <a:endParaRPr kumimoji="1" lang="pt-BR" sz="2800" b="1" dirty="0">
              <a:solidFill>
                <a:srgbClr val="4F81B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marL="571500" indent="-571500" defTabSz="914400">
              <a:buClr>
                <a:srgbClr val="FF0000"/>
              </a:buClr>
              <a:buSzPct val="70000"/>
              <a:buFont typeface="Wingdings" pitchFamily="2" charset="2"/>
              <a:buChar char="v"/>
            </a:pPr>
            <a:r>
              <a:rPr kumimoji="1" lang="pt-BR" sz="2800" b="1" dirty="0" err="1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Sea</a:t>
            </a:r>
            <a:r>
              <a:rPr kumimoji="1" lang="pt-BR" sz="2800" b="1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una </a:t>
            </a:r>
            <a:r>
              <a:rPr kumimoji="1" lang="pt-BR" sz="2800" b="1" dirty="0" err="1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persona</a:t>
            </a:r>
            <a:r>
              <a:rPr kumimoji="1" lang="pt-BR" sz="2800" b="1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animada;</a:t>
            </a:r>
            <a:endParaRPr kumimoji="1" lang="pt-BR" sz="2800" b="1" dirty="0">
              <a:solidFill>
                <a:srgbClr val="4F81B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marL="571500" indent="-571500" defTabSz="914400">
              <a:buClr>
                <a:srgbClr val="FF0000"/>
              </a:buClr>
              <a:buSzPct val="70000"/>
              <a:buFont typeface="Wingdings" pitchFamily="2" charset="2"/>
              <a:buChar char="v"/>
            </a:pPr>
            <a:r>
              <a:rPr kumimoji="1" lang="pt-BR" sz="2800" b="1" dirty="0" err="1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Hágalo</a:t>
            </a:r>
            <a:r>
              <a:rPr kumimoji="1" lang="pt-BR" sz="2800" b="1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kumimoji="1" lang="pt-BR" sz="2800" b="1" dirty="0" err="1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con</a:t>
            </a:r>
            <a:r>
              <a:rPr kumimoji="1" lang="pt-BR" sz="2800" b="1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kumimoji="1" lang="pt-BR" sz="2800" b="1" dirty="0" err="1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confianza</a:t>
            </a:r>
            <a:r>
              <a:rPr kumimoji="1" lang="pt-BR" sz="2800" b="1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;</a:t>
            </a:r>
            <a:endParaRPr kumimoji="1" lang="pt-BR" sz="2800" b="1" dirty="0">
              <a:solidFill>
                <a:srgbClr val="4F81B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marL="571500" indent="-571500" defTabSz="914400">
              <a:buClr>
                <a:srgbClr val="FF0000"/>
              </a:buClr>
              <a:buSzPct val="70000"/>
              <a:buFont typeface="Wingdings" pitchFamily="2" charset="2"/>
              <a:buChar char="v"/>
            </a:pPr>
            <a:r>
              <a:rPr kumimoji="1" lang="pt-BR" sz="2800" b="1" dirty="0" err="1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Hágalo</a:t>
            </a:r>
            <a:r>
              <a:rPr kumimoji="1" lang="pt-BR" sz="2800" b="1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kumimoji="1" lang="pt-BR" sz="2800" b="1" dirty="0" err="1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con</a:t>
            </a:r>
            <a:r>
              <a:rPr kumimoji="1" lang="pt-BR" sz="2800" b="1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kumimoji="1" lang="pt-BR" sz="2800" b="1" dirty="0" err="1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naturalidad</a:t>
            </a:r>
            <a:r>
              <a:rPr kumimoji="1" lang="pt-BR" sz="2800" b="1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;</a:t>
            </a:r>
            <a:endParaRPr kumimoji="1" lang="pt-BR" sz="2800" b="1" dirty="0">
              <a:solidFill>
                <a:srgbClr val="4F81B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marL="571500" indent="-571500" defTabSz="914400">
              <a:buClr>
                <a:srgbClr val="FF0000"/>
              </a:buClr>
              <a:buSzPct val="70000"/>
              <a:buFont typeface="Wingdings" pitchFamily="2" charset="2"/>
              <a:buChar char="v"/>
            </a:pPr>
            <a:r>
              <a:rPr kumimoji="1" lang="pt-BR" sz="2800" b="1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Ore;</a:t>
            </a:r>
            <a:endParaRPr kumimoji="1" lang="pt-BR" sz="2800" b="1" dirty="0">
              <a:solidFill>
                <a:srgbClr val="4F81B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marL="571500" indent="-571500" defTabSz="914400">
              <a:buClr>
                <a:srgbClr val="FF0000"/>
              </a:buClr>
              <a:buSzPct val="70000"/>
              <a:buFont typeface="Wingdings" pitchFamily="2" charset="2"/>
              <a:buChar char="v"/>
            </a:pPr>
            <a:r>
              <a:rPr kumimoji="1" lang="pt-BR" sz="2800" b="1" dirty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Use </a:t>
            </a:r>
            <a:r>
              <a:rPr kumimoji="1" lang="pt-BR" sz="2800" b="1" dirty="0" err="1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la</a:t>
            </a:r>
            <a:r>
              <a:rPr kumimoji="1" lang="pt-BR" sz="2800" b="1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bíblia;</a:t>
            </a:r>
            <a:endParaRPr kumimoji="1" lang="pt-BR" sz="2800" b="1" dirty="0">
              <a:solidFill>
                <a:srgbClr val="4F81B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marL="571500" indent="-571500" defTabSz="914400">
              <a:buClr>
                <a:srgbClr val="FF0000"/>
              </a:buClr>
              <a:buSzPct val="70000"/>
              <a:buFont typeface="Wingdings" pitchFamily="2" charset="2"/>
              <a:buChar char="v"/>
            </a:pPr>
            <a:r>
              <a:rPr kumimoji="1" lang="pt-BR" sz="2800" b="1" dirty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Dependa </a:t>
            </a:r>
            <a:r>
              <a:rPr kumimoji="1" lang="pt-BR" sz="2800" b="1" dirty="0" err="1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del</a:t>
            </a:r>
            <a:r>
              <a:rPr kumimoji="1" lang="pt-BR" sz="2800" b="1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kumimoji="1" lang="pt-BR" sz="2800" b="1" dirty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Espírito </a:t>
            </a:r>
            <a:r>
              <a:rPr kumimoji="1" lang="pt-BR" sz="2800" b="1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Santo,</a:t>
            </a:r>
            <a:endParaRPr kumimoji="1" lang="pt-BR" sz="2800" b="1" dirty="0">
              <a:solidFill>
                <a:srgbClr val="4F81B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marL="571500" indent="-571500" defTabSz="914400">
              <a:buClr>
                <a:srgbClr val="FF0000"/>
              </a:buClr>
              <a:buSzPct val="70000"/>
              <a:buFont typeface="Wingdings" pitchFamily="2" charset="2"/>
              <a:buChar char="v"/>
            </a:pPr>
            <a:r>
              <a:rPr kumimoji="1" lang="pt-BR" sz="2800" b="1" dirty="0" err="1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Hable</a:t>
            </a:r>
            <a:r>
              <a:rPr kumimoji="1" lang="pt-BR" sz="2800" b="1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kumimoji="1" lang="pt-BR" sz="2800" b="1" dirty="0" err="1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al</a:t>
            </a:r>
            <a:r>
              <a:rPr kumimoji="1" lang="pt-BR" sz="2800" b="1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kumimoji="1" lang="pt-BR" sz="2800" b="1" dirty="0" err="1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corazón</a:t>
            </a:r>
            <a:r>
              <a:rPr kumimoji="1" lang="pt-BR" sz="2800" b="1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.</a:t>
            </a:r>
            <a:endParaRPr kumimoji="1" lang="pt-BR" sz="2800" b="1" dirty="0">
              <a:solidFill>
                <a:srgbClr val="4F81B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59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230353" y="2961263"/>
            <a:ext cx="701405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914400">
              <a:buClr>
                <a:srgbClr val="FF0000"/>
              </a:buClr>
              <a:buSzPct val="70000"/>
              <a:buFont typeface="Wingdings" pitchFamily="2" charset="2"/>
              <a:buChar char="v"/>
            </a:pPr>
            <a:r>
              <a:rPr kumimoji="1" lang="pt-BR" sz="28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Los</a:t>
            </a:r>
            <a:r>
              <a:rPr kumimoji="1" lang="pt-BR" sz="28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kumimoji="1" lang="pt-BR" sz="28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miembros</a:t>
            </a:r>
            <a:r>
              <a:rPr kumimoji="1" lang="pt-BR" sz="28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de </a:t>
            </a:r>
            <a:r>
              <a:rPr kumimoji="1" lang="pt-BR" sz="28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iglesia</a:t>
            </a:r>
            <a:r>
              <a:rPr kumimoji="1" lang="pt-BR" sz="28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;</a:t>
            </a:r>
            <a:endParaRPr kumimoji="1" lang="pt-BR" sz="2800" b="1" dirty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marL="457200" indent="-457200" defTabSz="914400">
              <a:buClr>
                <a:srgbClr val="FF0000"/>
              </a:buClr>
              <a:buSzPct val="70000"/>
              <a:buFont typeface="Wingdings" pitchFamily="2" charset="2"/>
              <a:buChar char="v"/>
            </a:pPr>
            <a:r>
              <a:rPr kumimoji="1" lang="pt-BR" sz="28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Los</a:t>
            </a:r>
            <a:r>
              <a:rPr kumimoji="1" lang="pt-BR" sz="28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que </a:t>
            </a:r>
            <a:r>
              <a:rPr kumimoji="1" lang="pt-BR" sz="28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están</a:t>
            </a:r>
            <a:r>
              <a:rPr kumimoji="1" lang="pt-BR" sz="28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apartados;</a:t>
            </a:r>
            <a:endParaRPr kumimoji="1" lang="pt-BR" sz="2800" b="1" dirty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marL="457200" indent="-457200" defTabSz="914400">
              <a:buClr>
                <a:srgbClr val="FF0000"/>
              </a:buClr>
              <a:buSzPct val="70000"/>
              <a:buFont typeface="Wingdings" pitchFamily="2" charset="2"/>
              <a:buChar char="v"/>
            </a:pPr>
            <a:r>
              <a:rPr kumimoji="1" lang="pt-BR" sz="28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Aquellos</a:t>
            </a:r>
            <a:r>
              <a:rPr kumimoji="1" lang="pt-BR" sz="28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kumimoji="1" lang="pt-BR" sz="2800" b="1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que </a:t>
            </a:r>
            <a:r>
              <a:rPr kumimoji="1" lang="pt-BR" sz="28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están</a:t>
            </a:r>
            <a:r>
              <a:rPr kumimoji="1" lang="pt-BR" sz="28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kumimoji="1" lang="pt-BR" sz="28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recibiendo</a:t>
            </a:r>
            <a:r>
              <a:rPr kumimoji="1" lang="pt-BR" sz="28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kumimoji="1" lang="pt-BR" sz="28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estudios</a:t>
            </a:r>
            <a:r>
              <a:rPr kumimoji="1" lang="pt-BR" sz="28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;</a:t>
            </a:r>
            <a:endParaRPr kumimoji="1" lang="pt-BR" sz="2800" b="1" dirty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marL="457200" indent="-457200" defTabSz="914400">
              <a:buClr>
                <a:srgbClr val="FF0000"/>
              </a:buClr>
              <a:buSzPct val="70000"/>
              <a:buFont typeface="Wingdings" pitchFamily="2" charset="2"/>
              <a:buChar char="v"/>
            </a:pPr>
            <a:r>
              <a:rPr kumimoji="1" lang="en-US" sz="28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Los </a:t>
            </a:r>
            <a:r>
              <a:rPr kumimoji="1" lang="en-US" sz="28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que</a:t>
            </a:r>
            <a:r>
              <a:rPr kumimoji="1" lang="en-US" sz="28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kumimoji="1" lang="en-US" sz="28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nos</a:t>
            </a:r>
            <a:r>
              <a:rPr kumimoji="1" lang="en-US" sz="28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kumimoji="1" lang="en-US" sz="28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visitan</a:t>
            </a:r>
            <a:r>
              <a:rPr kumimoji="1" lang="en-US" sz="28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kumimoji="1" lang="en-US" sz="28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por</a:t>
            </a:r>
            <a:r>
              <a:rPr kumimoji="1" lang="en-US" sz="28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la </a:t>
            </a:r>
            <a:r>
              <a:rPr kumimoji="1" lang="en-US" sz="28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primera</a:t>
            </a:r>
            <a:r>
              <a:rPr kumimoji="1" lang="en-US" sz="28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kumimoji="1" lang="en-US" sz="28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vez</a:t>
            </a:r>
            <a:r>
              <a:rPr kumimoji="1" lang="en-US" sz="28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.</a:t>
            </a:r>
            <a:endParaRPr kumimoji="1" lang="pt-BR" sz="2800" b="1" dirty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230353" y="1082368"/>
            <a:ext cx="76689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smtClean="0">
                <a:solidFill>
                  <a:srgbClr val="C00000"/>
                </a:solidFill>
                <a:latin typeface="Tempus Sans ITC" pitchFamily="82" charset="0"/>
              </a:rPr>
              <a:t>Es necesario alcanzar a todos los grupos de personas</a:t>
            </a:r>
            <a:endParaRPr lang="en-US" sz="4000" b="1" dirty="0">
              <a:solidFill>
                <a:srgbClr val="C00000"/>
              </a:solidFill>
              <a:latin typeface="Tempus Sans IT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587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1410717" y="1205218"/>
            <a:ext cx="632256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kumimoji="1" lang="pt-BR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Bookshelf Symbol 7" charset="2"/>
              </a:rPr>
              <a:t>Conozca</a:t>
            </a:r>
            <a:r>
              <a:rPr kumimoji="1" lang="pt-BR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Bookshelf Symbol 7" charset="2"/>
              </a:rPr>
              <a:t> a </a:t>
            </a:r>
            <a:r>
              <a:rPr kumimoji="1" lang="pt-BR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Bookshelf Symbol 7" charset="2"/>
              </a:rPr>
              <a:t>su</a:t>
            </a:r>
            <a:r>
              <a:rPr kumimoji="1" lang="pt-BR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Bookshelf Symbol 7" charset="2"/>
              </a:rPr>
              <a:t> </a:t>
            </a:r>
            <a:r>
              <a:rPr kumimoji="1" lang="pt-BR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Bookshelf Symbol 7" charset="2"/>
              </a:rPr>
              <a:t>audiencia</a:t>
            </a:r>
            <a:endParaRPr kumimoji="1" lang="pt-BR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Bookshelf Symbol 7" charset="2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277409" y="2381023"/>
            <a:ext cx="683757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defTabSz="914400">
              <a:buClr>
                <a:srgbClr val="FF0000"/>
              </a:buClr>
              <a:buSzPct val="70000"/>
              <a:buFont typeface="Wingdings" pitchFamily="2" charset="2"/>
              <a:buChar char="v"/>
            </a:pPr>
            <a:r>
              <a:rPr lang="pt-BR" sz="36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 través de </a:t>
            </a:r>
            <a:r>
              <a:rPr lang="pt-BR" sz="36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la</a:t>
            </a:r>
            <a:r>
              <a:rPr lang="pt-BR" sz="36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pt-BR" sz="36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visitación</a:t>
            </a:r>
            <a:r>
              <a:rPr lang="pt-BR" sz="36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,</a:t>
            </a:r>
            <a:endParaRPr lang="pt-BR" sz="3600" b="1" dirty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marL="514350" indent="-514350" defTabSz="914400">
              <a:buClr>
                <a:srgbClr val="FF0000"/>
              </a:buClr>
              <a:buSzPct val="70000"/>
              <a:buFont typeface="Wingdings" pitchFamily="2" charset="2"/>
              <a:buChar char="v"/>
            </a:pPr>
            <a:r>
              <a:rPr lang="pt-BR" sz="36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Atienda</a:t>
            </a:r>
            <a:r>
              <a:rPr lang="pt-BR" sz="36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a </a:t>
            </a:r>
            <a:r>
              <a:rPr lang="pt-BR" sz="36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las</a:t>
            </a:r>
            <a:r>
              <a:rPr lang="pt-BR" sz="36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pt-BR" sz="36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personas</a:t>
            </a:r>
            <a:r>
              <a:rPr lang="pt-BR" sz="36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antes </a:t>
            </a:r>
            <a:r>
              <a:rPr lang="pt-BR" sz="36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del</a:t>
            </a:r>
            <a:r>
              <a:rPr lang="pt-BR" sz="36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culto,</a:t>
            </a:r>
            <a:endParaRPr lang="pt-BR" sz="3600" b="1" dirty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marL="514350" indent="-514350" defTabSz="914400">
              <a:buClr>
                <a:srgbClr val="FF0000"/>
              </a:buClr>
              <a:buSzPct val="70000"/>
              <a:buFont typeface="Wingdings" pitchFamily="2" charset="2"/>
              <a:buChar char="v"/>
            </a:pPr>
            <a:r>
              <a:rPr lang="pt-BR" sz="3600" b="1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Converse </a:t>
            </a:r>
            <a:r>
              <a:rPr lang="pt-BR" sz="36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con</a:t>
            </a:r>
            <a:r>
              <a:rPr lang="pt-BR" sz="36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pt-BR" sz="36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las</a:t>
            </a:r>
            <a:r>
              <a:rPr lang="pt-BR" sz="36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pt-BR" sz="36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personas</a:t>
            </a:r>
            <a:r>
              <a:rPr lang="pt-BR" sz="36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pt-BR" sz="36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después</a:t>
            </a:r>
            <a:r>
              <a:rPr lang="pt-BR" sz="36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de </a:t>
            </a:r>
            <a:r>
              <a:rPr lang="pt-BR" sz="36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la</a:t>
            </a:r>
            <a:r>
              <a:rPr lang="pt-BR" sz="36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pt-BR" sz="36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predicación</a:t>
            </a:r>
            <a:r>
              <a:rPr lang="pt-BR" sz="36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.</a:t>
            </a:r>
            <a:endParaRPr lang="pt-BR" sz="3600" b="1" dirty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33848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2023591" y="541932"/>
            <a:ext cx="35123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kumimoji="1" lang="pt-BR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Bookshelf Symbol 7" charset="2"/>
              </a:rPr>
              <a:t>PENSAMIENTO</a:t>
            </a:r>
            <a:endParaRPr kumimoji="1" lang="pt-BR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Bookshelf Symbol 7" charset="2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331640" y="2622746"/>
            <a:ext cx="648072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kumimoji="1" lang="pt-BR" sz="36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“</a:t>
            </a:r>
            <a:r>
              <a:rPr kumimoji="1" lang="pt-BR" sz="36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Los</a:t>
            </a:r>
            <a:r>
              <a:rPr kumimoji="1" lang="pt-BR" sz="36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kumimoji="1" lang="pt-BR" sz="36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mayores</a:t>
            </a:r>
            <a:r>
              <a:rPr kumimoji="1" lang="pt-BR" sz="36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kumimoji="1" lang="pt-BR" sz="36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esfuerzos</a:t>
            </a:r>
            <a:r>
              <a:rPr kumimoji="1" lang="pt-BR" sz="36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kumimoji="1" lang="pt-BR" sz="36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deben</a:t>
            </a:r>
            <a:r>
              <a:rPr kumimoji="1" lang="pt-BR" sz="36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ser </a:t>
            </a:r>
            <a:r>
              <a:rPr kumimoji="1" lang="pt-BR" sz="36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hechos</a:t>
            </a:r>
            <a:r>
              <a:rPr kumimoji="1" lang="pt-BR" sz="36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para despertar a </a:t>
            </a:r>
            <a:r>
              <a:rPr kumimoji="1" lang="pt-BR" sz="36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las</a:t>
            </a:r>
            <a:r>
              <a:rPr kumimoji="1" lang="pt-BR" sz="36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kumimoji="1" lang="pt-BR" sz="36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personas</a:t>
            </a:r>
            <a:r>
              <a:rPr kumimoji="1" lang="pt-BR" sz="36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. </a:t>
            </a:r>
            <a:endParaRPr kumimoji="1" lang="pt-BR" sz="3600" b="1" dirty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 defTabSz="914400"/>
            <a:r>
              <a:rPr kumimoji="1"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E</a:t>
            </a:r>
            <a:r>
              <a:rPr kumimoji="1" lang="pt-BR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vangelismo</a:t>
            </a:r>
            <a:r>
              <a:rPr kumimoji="1" lang="pt-B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, pág. 280.</a:t>
            </a:r>
          </a:p>
          <a:p>
            <a:pPr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19831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7 Rectángulo"/>
          <p:cNvSpPr/>
          <p:nvPr/>
        </p:nvSpPr>
        <p:spPr>
          <a:xfrm>
            <a:off x="1871586" y="1828800"/>
            <a:ext cx="5400838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9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TIPOS DE </a:t>
            </a:r>
          </a:p>
          <a:p>
            <a:pPr algn="ctr"/>
            <a:r>
              <a:rPr lang="es-ES" sz="96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lLAMADO</a:t>
            </a:r>
            <a:endParaRPr lang="es-ES" sz="96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8720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Pergaminho horizontal 1"/>
          <p:cNvSpPr/>
          <p:nvPr/>
        </p:nvSpPr>
        <p:spPr>
          <a:xfrm>
            <a:off x="1043608" y="1556792"/>
            <a:ext cx="7128792" cy="3384376"/>
          </a:xfrm>
          <a:prstGeom prst="horizontalScroll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ln>
                <a:solidFill>
                  <a:srgbClr val="FFC000"/>
                </a:solidFill>
              </a:ln>
              <a:solidFill>
                <a:srgbClr val="4F81BD">
                  <a:lumMod val="60000"/>
                  <a:lumOff val="40000"/>
                </a:srgbClr>
              </a:solidFill>
              <a:latin typeface="Calibri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239759" y="2924944"/>
            <a:ext cx="538493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kumimoji="1" lang="pt-B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Bookshelf Symbol 7" charset="2"/>
              </a:rPr>
              <a:t>LEVANTAR </a:t>
            </a:r>
            <a:r>
              <a:rPr kumimoji="1" lang="pt-B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Bookshelf Symbol 7" charset="2"/>
              </a:rPr>
              <a:t>LA MANO</a:t>
            </a:r>
            <a:endParaRPr kumimoji="1" lang="pt-B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Bookshelf Symbol 7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464860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7106" name="AutoShape 2" descr="data:image/jpg;base64,/9j/4AAQSkZJRgABAQAAAQABAAD/2wCEAAkGBhQQERUUEhMWFRQUGBgWGBgUGBcYFxgbHhYZFyQaGhsYISYeFxwjGx8VHy8hJCcpLiwsGB8xNTAqNSYtLSkBCQoKDgwOGg8PGjAkHyQpNSkvKSksNC0sNSovLSksLC0wKiovKSk0LCwxLCwpKjQsLiwsLC8sLCwsKSwsKSksLP/AABEIAJAAVgMBIgACEQEDEQH/xAAbAAABBQEBAAAAAAAAAAAAAAAEAQIDBQYAB//EADkQAAIBAwMBBwIEBQEJAAAAAAECEQADIQQSMUEFBhMiUWFxFDJCgZGxByMzofAVQ1JTYnLBwtHh/8QAGgEAAgMBAQAAAAAAAAAAAAAAAgMBBAUABv/EACwRAAEDAwMDAgUFAAAAAAAAAAEAAhEDEiEEEzFBUZEiYQUUgaHBQlJx0fD/2gAMAwEAAhEDEQA/ANlYsKf+H/s/T0/yaU6MEMAEwG/OT0pGBXI2GNmI5x/k0RZukrkrO0/Iz+9NNdUBQUDaSG4t/d/4/tTbZ27RCZC/lk81YWWHBKmCcx7UqKD/ALv4Rke9KOoTRQUdsySIXG7NSG2J/Byv7U5Tkjy43U1WkgyAZAg0v5hM2VC1kbfwfafnn96hNkNmLYy3I/5aMLY/DwenvSG35pleo9uKIahCaCq20o9LfCfv/k1GdKPS3xc/f/IqxInzGAVjHrTwoj8HDYj3pg1EpZoKoOm3oTtQeYYjOFiuq5u2QcyvQY+K6nb4SdhRLa/D0JEmnIpgiRAUgY5zSdpat7Vh2t2xcuSqojEgM7MFG49FzJ+Kh7J1l9rdwai3b8ezbNxBZJ2XPKYWGyrBgARMQynrWOJIlbFsIuxpSsMcTPIxxUiIzQYOMA+v/s+1YTu52XqNJrdPcbVXbp1Ltb1C3FZUJIYyskjBBK8YXGDArO8vdjVa6/qbpe4Llq+66dNxFtURtg2x9rctOJBmfUrB3wiscDEL1FLhJj56dTXMvnBxAgEiCAfQ+hrKnXai32TbOoYjUuXss0+Z1R2XdI6sAonkg+9VXdLuovZ9+xdt6ksb7bbybdqMtyEAA6lbm2CfU1FsYJUhpIlb62hYH0iB70lsEDGTJxGeKwvfzsO1qdU3jtdZbKAW1th9qkAbiIGXLls8wq1c6vQtd7N06O1y6v23yrbblxUDKFYkjlgN2RO33qLR345XWHHur9bZUwRExz8065YJ5wBJBjnM1Wd0OzxpxeRBcFlRuRbjbwrAuCbZkkKwCtBPPQTVh2Pr3dnVsjaTkg5mOnSKkCOqg0yZ9l1+1Odw6cfFLU5QRzXVIeUqxD9pWm8C5s2b2EILk7S0g5jMRP60zSs1qxeKLuuQ/hgQJIQ7RgDk7RmjtXZlQ0iEBndMR7CQAeM0Ho33JiME8EcRP5GgqzTpktGQntM47qj7naeU073HDxbV1YAqSTbCy4PXLDpkVe9qIN6MBggTOeDBx8bc1Jo9KtqyiKPKgCCTJ2gCJPJ9Zpvaeo8OzcdfuVTHzxTKVOadxPOUYcXVABzwqjt9Sn06kE+GiupcmC/jKTLcTtkj/wCUn1s6ixZuK0bhedngKCjbliCdxLZnjy+9YjT9o3kx4jHerAq/nRlJIIKmQciZ5xV21/xdCX4e0VtMo42MZDAnMkgLz0JETSL7jIWm7QPYACcExP8AKsu+L72R7S7hcQruYsglbhEjqW/LOKs21GzwtESpuC2gdzwW2zAAEKScznpjM1mtH3g8CyiBFLWmZrbNPkLATC8HmQTxJxVZY17vfDEktIJPJn5/StTTaYVGl54PCz9Qx1N1n7Vq17YuWRctptMth448u0kARmeDkY44oWz3ouWC02gDwQzSGWRDArldwkjB5yKC1GpiBMCY+OlR9uXQNrg4NsAAcAjpz/kU+rpmNaCBwsY6ioZzytxo9Ut62t1J2tODyCDBB+DSVF3csMmmRXEQcQQZECYg8TP5zXVmOpicK8yS3PKf3k7Wt6WwWuTDnYIBPQt0z06eoqh7C73aRoA1CoZMpcLoZ4Eb4X05PrV/3m7G+oUA8KDHyYz+gryrvV3JYbyBIxVipSbUp2koA8tK9IOpuO67SWt4JyCMzxHTAqxuaYXUa20gMIJ6j39iK897n96rOj0luzeF4PZ3FRaCqrjduAbjPOeo5o+1/GDShpa1qF9vDRv2ak0WuDSx3lOLxIIVnq+yrbKUFlkdQ43EABYzJzwxPoIz+ea0asul1IJ+65YtjPWWuEn8lH61Z9ufxEF9Is7vCcAruXaxBUzIPAkVl9J2lcK+HPka4LhEfiA2888dKz2tsJleh0YqOaLj1B/KTUAncPGS3tcj+ZORGAMHIioOzND4l4RGp6zaFzybc8BTu5yQcDkZozX6fz3J8MBlFybqqyCOSQysAecxOa0/dTtayLRT6kM687A2wrg7U+1RBnIUc9YFaun1BZQxmDws74mIr88hCdma3TNcHi6izOYVnzPQwBJEgz+dHRa1l1rKeZAd82wYmApCyQIHIn3oTsjsPNwIu0MG4ABPJzAznPzV52V3XMg8ZBPuPSm1HGqbpjEQsUMDMQtD2XpdlhFg4nnrmZHqKSrU266q8RhPLk9lnmhNV2YjgyKMmo/qF3bNw3Ru29YmJ+JoxJ4QkgcrK9odxrbydorL6/8AhqDMCvUTrrYUtvXap2kzgGYg+8wKZe1tpVLM6BVO0ksMH0Pv7UQa49EBe0dV5dd7qOAAyTtAAIxgCOOKk0/d5lP9Mn8xXpNzUWQguG4mw8NuG0/B6n2pG1VgILhuWwhwG3DafaaA6cHonjXPb+pZTsju0txz9RbBXYVUAnE4M+sj9Ip3Y3cNLYEjgitSuuVZx8EZBngz6HpULds7GKsJkSsdT6H296ou1+nov2yYOft3Uuvq+o5U+l7MRDGJj+1GpaA6VXdiWC2685lrnE9E6R6A5PxFWkVcpuvaHHCWRlJsrqdXUcKFBNYJ9bqPqvrPp38Jb/hznd4P9L+lG+N38yfT5rb76pO9PaTWLdsqSoe6qHagcwQxwpBk4HSn6dxutHVVtS0WXHpnCyT2NS9hhsubLlu5rCIbd4iF4txEy02jt5wfejbd9kv+Ndt3PBF7UT/LdtjOtsrcKjzFcONw4j3o7Wdu3LfhM1y4lgqZumyAQ28iLilfIsR0zNMPeV/qGRbgYi+E8LYCDbKqS+4DAEkyT0q/L3Dos07TTwZQek1bhrV/UWCdMHvCLVh1ILbCt1rMsy7iLnwCOJpl+8CLt9Uv2LbXi2n22GeGFraS9uJVbhgDHTpIkix3ouHStd8V5i391kLbE3lQlG27XweJNH6fvI30155DjeLdhyoXxC5CqYgDDFsxnafSoIePMIgaTu/Eq201w3NLZe6gRygDoBgSOI9J6dJqowz7V/FCTJJy0desT+lR6rt26+ltgEG8NR9PcBgBmVXMH03AKZ9x6VF2XeF26i23ALW3edo3W2W4qlW3TDL5gemZjivMaz4PVq6reEWnn6H8halHWsDLYMxj6/11WqHayh9o+0QoA55jj0qy31i+zu3GWzf1LvvtLPhSiKXIO0N5VH3NAHtVp3Y7Ve4j27xm9Zba3uCA4Me4P9q2X0C0E9ktmpDnBsc/77rRbq6oPErqryrSE3dBVX292T9UqL4jWzbuLcVkCkyAR+MERn06UczRTd9c19pkKHNDhBVJru7Vy8gRtZdgobdwRbAuLuLcBIRs7SViRzVh2Z2Qtg3drE+K++DHlOxUhY9lHOaM3CPekBojWcREoRSaDMKh0/c5lsmwdTca35NoK2ht2XVu4IQEyRBknBpx7m22YBrjGwLrXvBIXwwzKQRxO2SWCzEmr0sQaUNnPFF8w/uh2GdlQjubaV91tmtp4lu74ahdgZFZMYmCGz78RT+0e6aXLt26jtaa/bNq5s25kiWEgwxUbT7H1zV2M/lSFhHvXb7+ZU7LOIWeXugTbS1c1Ny5ZRkPhlbQUhOFO1ASPXOYqx7N7u29Pfa5Y8isgVragBDBkNxhunxR6vmu3+lQ6u4iCVIosBkBFC5XUMLgpaTKNDK8mKcH5mgxeDEAY4FSb9vOZkUJYQgFQJz3mztCe0sRPHMDHX9KU329E5EeZuMySPUY49T6UN4RdsXLiyIhXCgdZiDn/IrhpjkC9d8wC5cGOBI8uCYOfc09pbGY8FKJJPJ8ogX3n7V+WLZ9xBMz+Ue/Ry3HJ+1YkAZPG7nnHl6ev6UGdBBI8W9yCYeJjb7eixiPuPoIW3ociLt2YUSbhPDFuY6yR8Uy5nt4Kj1dz5RQe6Z8iY58zYzHA9OaTxXjhZz1+IxP/V1zjiYqC3oiN3826cRluB5RjGPt558zetMXSMTC3rmVceZickkg8ACAQMZ8o9yYlhxjwV3q7nyjbVw/iCjj7ST8yTz84+KeMzHzQWnXZ+N3kg/zG3HiIGIAqV7kZ4Bmq723OwmB8DKkL11D3X2mDSUW0UBrBCW9WCpbYuCo96IsJIJgeYEgHpn96CTWqGVYTITI4GOtKddukDaNkmfXNaTqMrNbWRyWTu2kj/txNS3HysbenMkdfQjrH5UD4s3JlOYicfbzTrF7eD9ogKP7nNJNFPbWyjtrczbmTiGIgfJ/v7dZptrcY/pxI5DTP64HNM8UIo+0/cPekvXgDulTEYHXFDtJ+/7JzI2TKeoA3DExnPPxS2h1weRn45qBboAJlMiYPTNMe4N8ynJETj7aIUUt1eU86gFlwOg+c9aS5cCkkhSDuEA8ZoD/AFIFSYTy7fk5qO5e3qDKL97YOeeKc2gqzq08I+4Npgn9K6gP9R3ITCDzAQTn7f2pKZtJG5PC/9k="/>
          <p:cNvSpPr>
            <a:spLocks noChangeAspect="1" noChangeArrowheads="1"/>
          </p:cNvSpPr>
          <p:nvPr/>
        </p:nvSpPr>
        <p:spPr bwMode="auto">
          <a:xfrm>
            <a:off x="74613" y="-655638"/>
            <a:ext cx="819150" cy="1371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08" name="AutoShape 4" descr="data:image/jpg;base64,/9j/4AAQSkZJRgABAQAAAQABAAD/2wCEAAkGBhQQERUUEhMWFRQUGBgWGBgUGBcYFxgbHhYZFyQaGhsYISYeFxwjGx8VHy8hJCcpLiwsGB8xNTAqNSYtLSkBCQoKDgwOGg8PGjAkHyQpNSkvKSksNC0sNSovLSksLC0wKiovKSk0LCwxLCwpKjQsLiwsLC8sLCwsKSwsKSksLP/AABEIAJAAVgMBIgACEQEDEQH/xAAbAAABBQEBAAAAAAAAAAAAAAAEAQIDBQYAB//EADkQAAIBAwMBBwIEBQEJAAAAAAECEQADIQQSMUEFBhMiUWFxFDJCgZGxByMzofAVQ1JTYnLBwtHh/8QAGgEAAgMBAQAAAAAAAAAAAAAAAgMBBAUABv/EACwRAAEDAwMDAgUFAAAAAAAAAAEAAhEDEiEEEzFBUZEiYQUUgaHBQlJx0fD/2gAMAwEAAhEDEQA/ANlYsKf+H/s/T0/yaU6MEMAEwG/OT0pGBXI2GNmI5x/k0RZukrkrO0/Iz+9NNdUBQUDaSG4t/d/4/tTbZ27RCZC/lk81YWWHBKmCcx7UqKD/ALv4Rke9KOoTRQUdsySIXG7NSG2J/Byv7U5Tkjy43U1WkgyAZAg0v5hM2VC1kbfwfafnn96hNkNmLYy3I/5aMLY/DwenvSG35pleo9uKIahCaCq20o9LfCfv/k1GdKPS3xc/f/IqxInzGAVjHrTwoj8HDYj3pg1EpZoKoOm3oTtQeYYjOFiuq5u2QcyvQY+K6nb4SdhRLa/D0JEmnIpgiRAUgY5zSdpat7Vh2t2xcuSqojEgM7MFG49FzJ+Kh7J1l9rdwai3b8ezbNxBZJ2XPKYWGyrBgARMQynrWOJIlbFsIuxpSsMcTPIxxUiIzQYOMA+v/s+1YTu52XqNJrdPcbVXbp1Ltb1C3FZUJIYyskjBBK8YXGDArO8vdjVa6/qbpe4Llq+66dNxFtURtg2x9rctOJBmfUrB3wiscDEL1FLhJj56dTXMvnBxAgEiCAfQ+hrKnXai32TbOoYjUuXss0+Z1R2XdI6sAonkg+9VXdLuovZ9+xdt6ksb7bbybdqMtyEAA6lbm2CfU1FsYJUhpIlb62hYH0iB70lsEDGTJxGeKwvfzsO1qdU3jtdZbKAW1th9qkAbiIGXLls8wq1c6vQtd7N06O1y6v23yrbblxUDKFYkjlgN2RO33qLR345XWHHur9bZUwRExz8065YJ5wBJBjnM1Wd0OzxpxeRBcFlRuRbjbwrAuCbZkkKwCtBPPQTVh2Pr3dnVsjaTkg5mOnSKkCOqg0yZ9l1+1Odw6cfFLU5QRzXVIeUqxD9pWm8C5s2b2EILk7S0g5jMRP60zSs1qxeKLuuQ/hgQJIQ7RgDk7RmjtXZlQ0iEBndMR7CQAeM0Ho33JiME8EcRP5GgqzTpktGQntM47qj7naeU073HDxbV1YAqSTbCy4PXLDpkVe9qIN6MBggTOeDBx8bc1Jo9KtqyiKPKgCCTJ2gCJPJ9Zpvaeo8OzcdfuVTHzxTKVOadxPOUYcXVABzwqjt9Sn06kE+GiupcmC/jKTLcTtkj/wCUn1s6ixZuK0bhedngKCjbliCdxLZnjy+9YjT9o3kx4jHerAq/nRlJIIKmQciZ5xV21/xdCX4e0VtMo42MZDAnMkgLz0JETSL7jIWm7QPYACcExP8AKsu+L72R7S7hcQruYsglbhEjqW/LOKs21GzwtESpuC2gdzwW2zAAEKScznpjM1mtH3g8CyiBFLWmZrbNPkLATC8HmQTxJxVZY17vfDEktIJPJn5/StTTaYVGl54PCz9Qx1N1n7Vq17YuWRctptMth448u0kARmeDkY44oWz3ouWC02gDwQzSGWRDArldwkjB5yKC1GpiBMCY+OlR9uXQNrg4NsAAcAjpz/kU+rpmNaCBwsY6ioZzytxo9Ut62t1J2tODyCDBB+DSVF3csMmmRXEQcQQZECYg8TP5zXVmOpicK8yS3PKf3k7Wt6WwWuTDnYIBPQt0z06eoqh7C73aRoA1CoZMpcLoZ4Eb4X05PrV/3m7G+oUA8KDHyYz+gryrvV3JYbyBIxVipSbUp2koA8tK9IOpuO67SWt4JyCMzxHTAqxuaYXUa20gMIJ6j39iK897n96rOj0luzeF4PZ3FRaCqrjduAbjPOeo5o+1/GDShpa1qF9vDRv2ak0WuDSx3lOLxIIVnq+yrbKUFlkdQ43EABYzJzwxPoIz+ea0asul1IJ+65YtjPWWuEn8lH61Z9ufxEF9Is7vCcAruXaxBUzIPAkVl9J2lcK+HPka4LhEfiA2888dKz2tsJleh0YqOaLj1B/KTUAncPGS3tcj+ZORGAMHIioOzND4l4RGp6zaFzybc8BTu5yQcDkZozX6fz3J8MBlFybqqyCOSQysAecxOa0/dTtayLRT6kM687A2wrg7U+1RBnIUc9YFaun1BZQxmDws74mIr88hCdma3TNcHi6izOYVnzPQwBJEgz+dHRa1l1rKeZAd82wYmApCyQIHIn3oTsjsPNwIu0MG4ABPJzAznPzV52V3XMg8ZBPuPSm1HGqbpjEQsUMDMQtD2XpdlhFg4nnrmZHqKSrU266q8RhPLk9lnmhNV2YjgyKMmo/qF3bNw3Ru29YmJ+JoxJ4QkgcrK9odxrbydorL6/8AhqDMCvUTrrYUtvXap2kzgGYg+8wKZe1tpVLM6BVO0ksMH0Pv7UQa49EBe0dV5dd7qOAAyTtAAIxgCOOKk0/d5lP9Mn8xXpNzUWQguG4mw8NuG0/B6n2pG1VgILhuWwhwG3DafaaA6cHonjXPb+pZTsju0txz9RbBXYVUAnE4M+sj9Ip3Y3cNLYEjgitSuuVZx8EZBngz6HpULds7GKsJkSsdT6H296ou1+nov2yYOft3Uuvq+o5U+l7MRDGJj+1GpaA6VXdiWC2685lrnE9E6R6A5PxFWkVcpuvaHHCWRlJsrqdXUcKFBNYJ9bqPqvrPp38Jb/hznd4P9L+lG+N38yfT5rb76pO9PaTWLdsqSoe6qHagcwQxwpBk4HSn6dxutHVVtS0WXHpnCyT2NS9hhsubLlu5rCIbd4iF4txEy02jt5wfejbd9kv+Ndt3PBF7UT/LdtjOtsrcKjzFcONw4j3o7Wdu3LfhM1y4lgqZumyAQ28iLilfIsR0zNMPeV/qGRbgYi+E8LYCDbKqS+4DAEkyT0q/L3Dos07TTwZQek1bhrV/UWCdMHvCLVh1ILbCt1rMsy7iLnwCOJpl+8CLt9Uv2LbXi2n22GeGFraS9uJVbhgDHTpIkix3ouHStd8V5i391kLbE3lQlG27XweJNH6fvI30155DjeLdhyoXxC5CqYgDDFsxnafSoIePMIgaTu/Eq201w3NLZe6gRygDoBgSOI9J6dJqowz7V/FCTJJy0desT+lR6rt26+ltgEG8NR9PcBgBmVXMH03AKZ9x6VF2XeF26i23ALW3edo3W2W4qlW3TDL5gemZjivMaz4PVq6reEWnn6H8halHWsDLYMxj6/11WqHayh9o+0QoA55jj0qy31i+zu3GWzf1LvvtLPhSiKXIO0N5VH3NAHtVp3Y7Ve4j27xm9Zba3uCA4Me4P9q2X0C0E9ktmpDnBsc/77rRbq6oPErqryrSE3dBVX292T9UqL4jWzbuLcVkCkyAR+MERn06UczRTd9c19pkKHNDhBVJru7Vy8gRtZdgobdwRbAuLuLcBIRs7SViRzVh2Z2Qtg3drE+K++DHlOxUhY9lHOaM3CPekBojWcREoRSaDMKh0/c5lsmwdTca35NoK2ht2XVu4IQEyRBknBpx7m22YBrjGwLrXvBIXwwzKQRxO2SWCzEmr0sQaUNnPFF8w/uh2GdlQjubaV91tmtp4lu74ahdgZFZMYmCGz78RT+0e6aXLt26jtaa/bNq5s25kiWEgwxUbT7H1zV2M/lSFhHvXb7+ZU7LOIWeXugTbS1c1Ny5ZRkPhlbQUhOFO1ASPXOYqx7N7u29Pfa5Y8isgVragBDBkNxhunxR6vmu3+lQ6u4iCVIosBkBFC5XUMLgpaTKNDK8mKcH5mgxeDEAY4FSb9vOZkUJYQgFQJz3mztCe0sRPHMDHX9KU329E5EeZuMySPUY49T6UN4RdsXLiyIhXCgdZiDn/IrhpjkC9d8wC5cGOBI8uCYOfc09pbGY8FKJJPJ8ogX3n7V+WLZ9xBMz+Ue/Ry3HJ+1YkAZPG7nnHl6ev6UGdBBI8W9yCYeJjb7eixiPuPoIW3ociLt2YUSbhPDFuY6yR8Uy5nt4Kj1dz5RQe6Z8iY58zYzHA9OaTxXjhZz1+IxP/V1zjiYqC3oiN3826cRluB5RjGPt558zetMXSMTC3rmVceZickkg8ACAQMZ8o9yYlhxjwV3q7nyjbVw/iCjj7ST8yTz84+KeMzHzQWnXZ+N3kg/zG3HiIGIAqV7kZ4Bmq723OwmB8DKkL11D3X2mDSUW0UBrBCW9WCpbYuCo96IsJIJgeYEgHpn96CTWqGVYTITI4GOtKddukDaNkmfXNaTqMrNbWRyWTu2kj/txNS3HysbenMkdfQjrH5UD4s3JlOYicfbzTrF7eD9ogKP7nNJNFPbWyjtrczbmTiGIgfJ/v7dZptrcY/pxI5DTP64HNM8UIo+0/cPekvXgDulTEYHXFDtJ+/7JzI2TKeoA3DExnPPxS2h1weRn45qBboAJlMiYPTNMe4N8ynJETj7aIUUt1eU86gFlwOg+c9aS5cCkkhSDuEA8ZoD/AFIFSYTy7fk5qO5e3qDKL97YOeeKc2gqzq08I+4Npgn9K6gP9R3ITCDzAQTn7f2pKZtJG5PC/9k="/>
          <p:cNvSpPr>
            <a:spLocks noChangeAspect="1" noChangeArrowheads="1"/>
          </p:cNvSpPr>
          <p:nvPr/>
        </p:nvSpPr>
        <p:spPr bwMode="auto">
          <a:xfrm>
            <a:off x="74613" y="-655638"/>
            <a:ext cx="819150" cy="1371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11 Rectángulo"/>
          <p:cNvSpPr/>
          <p:nvPr/>
        </p:nvSpPr>
        <p:spPr>
          <a:xfrm>
            <a:off x="1670987" y="3483864"/>
            <a:ext cx="605806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3600" b="1" cap="all" spc="0" dirty="0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empus Sans ITC" pitchFamily="82" charset="0"/>
              </a:rPr>
              <a:t>Escuela de Evangelismo</a:t>
            </a:r>
            <a:endParaRPr lang="es-ES" sz="3600" b="1" cap="all" spc="0" dirty="0">
              <a:ln w="0">
                <a:solidFill>
                  <a:srgbClr val="FF0000"/>
                </a:solidFill>
              </a:ln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empus Sans ITC" pitchFamily="82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1716707" y="4839164"/>
            <a:ext cx="59801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latin typeface="Tempus Sans ITC" pitchFamily="82" charset="0"/>
              </a:rPr>
              <a:t>“No basta ser adventista, </a:t>
            </a:r>
          </a:p>
          <a:p>
            <a:pPr algn="ctr"/>
            <a:r>
              <a:rPr lang="es-ES" sz="3200" b="1" dirty="0" smtClean="0">
                <a:latin typeface="Tempus Sans ITC" pitchFamily="82" charset="0"/>
              </a:rPr>
              <a:t>hay que ser evangelista”</a:t>
            </a:r>
            <a:endParaRPr lang="en-US" sz="3200" b="1" dirty="0">
              <a:latin typeface="Tempus Sans ITC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Pergaminho horizontal 3"/>
          <p:cNvSpPr/>
          <p:nvPr/>
        </p:nvSpPr>
        <p:spPr>
          <a:xfrm>
            <a:off x="1043608" y="1556792"/>
            <a:ext cx="7128792" cy="3384376"/>
          </a:xfrm>
          <a:prstGeom prst="horizontalScroll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ln>
                <a:solidFill>
                  <a:srgbClr val="FFC000"/>
                </a:solidFill>
              </a:ln>
              <a:solidFill>
                <a:srgbClr val="4F81BD">
                  <a:lumMod val="60000"/>
                  <a:lumOff val="40000"/>
                </a:srgbClr>
              </a:solidFill>
              <a:latin typeface="Calibri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984593" y="2924944"/>
            <a:ext cx="512512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kumimoji="1" lang="pt-BR" sz="4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Bookshelf Symbol 7" charset="2"/>
              </a:rPr>
              <a:t>COLOCARSE DE PIE</a:t>
            </a:r>
            <a:endParaRPr kumimoji="1" lang="pt-BR" sz="4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Bookshelf Symbol 7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909394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Pergaminho horizontal 3"/>
          <p:cNvSpPr/>
          <p:nvPr/>
        </p:nvSpPr>
        <p:spPr>
          <a:xfrm>
            <a:off x="1043608" y="1556792"/>
            <a:ext cx="7128792" cy="3384376"/>
          </a:xfrm>
          <a:prstGeom prst="horizontalScroll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ln>
                <a:solidFill>
                  <a:srgbClr val="FFC000"/>
                </a:solidFill>
              </a:ln>
              <a:solidFill>
                <a:srgbClr val="4F81BD">
                  <a:lumMod val="60000"/>
                  <a:lumOff val="40000"/>
                </a:srgbClr>
              </a:solidFill>
              <a:latin typeface="Calibri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810388" y="2864259"/>
            <a:ext cx="36799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kumimoji="1" lang="pt-BR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Bookshelf Symbol 7" charset="2"/>
              </a:rPr>
              <a:t>IR </a:t>
            </a:r>
            <a:r>
              <a:rPr kumimoji="1" lang="pt-BR" sz="4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Bookshelf Symbol 7" charset="2"/>
              </a:rPr>
              <a:t>AL FRENTE</a:t>
            </a:r>
            <a:endParaRPr kumimoji="1" lang="pt-BR" sz="4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Bookshelf Symbol 7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952992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Pergaminho horizontal 3"/>
          <p:cNvSpPr/>
          <p:nvPr/>
        </p:nvSpPr>
        <p:spPr>
          <a:xfrm>
            <a:off x="1043608" y="1556792"/>
            <a:ext cx="7128792" cy="3384376"/>
          </a:xfrm>
          <a:prstGeom prst="horizontalScroll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ln>
                <a:solidFill>
                  <a:srgbClr val="FFC000"/>
                </a:solidFill>
              </a:ln>
              <a:solidFill>
                <a:srgbClr val="4F81BD">
                  <a:lumMod val="60000"/>
                  <a:lumOff val="40000"/>
                </a:srgbClr>
              </a:solidFill>
              <a:latin typeface="Calibri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808825" y="2581016"/>
            <a:ext cx="405594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kumimoji="1" lang="pt-BR" sz="4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Bookshelf Symbol 7" charset="2"/>
              </a:rPr>
              <a:t>POSTRARSE DE </a:t>
            </a:r>
          </a:p>
          <a:p>
            <a:pPr algn="ctr" defTabSz="914400"/>
            <a:r>
              <a:rPr kumimoji="1" lang="pt-BR" sz="4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Bookshelf Symbol 7" charset="2"/>
              </a:rPr>
              <a:t>RODILLAS</a:t>
            </a:r>
            <a:endParaRPr kumimoji="1" lang="pt-BR" sz="4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Bookshelf Symbol 7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271535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Pergaminho horizontal 3"/>
          <p:cNvSpPr/>
          <p:nvPr/>
        </p:nvSpPr>
        <p:spPr>
          <a:xfrm>
            <a:off x="1043608" y="1556792"/>
            <a:ext cx="7128792" cy="3384376"/>
          </a:xfrm>
          <a:prstGeom prst="horizontalScroll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ln>
                <a:solidFill>
                  <a:srgbClr val="FFC000"/>
                </a:solidFill>
              </a:ln>
              <a:solidFill>
                <a:srgbClr val="4F81BD">
                  <a:lumMod val="60000"/>
                  <a:lumOff val="40000"/>
                </a:srgbClr>
              </a:solidFill>
              <a:latin typeface="Calibri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792196" y="2525705"/>
            <a:ext cx="563161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kumimoji="1" lang="pt-BR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Bookshelf Symbol 7" charset="2"/>
              </a:rPr>
              <a:t>REPETIR </a:t>
            </a:r>
            <a:r>
              <a:rPr kumimoji="1" lang="pt-BR" sz="4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Bookshelf Symbol 7" charset="2"/>
              </a:rPr>
              <a:t>PALABRAS DE DECISIÓN</a:t>
            </a:r>
            <a:endParaRPr kumimoji="1" lang="pt-BR" sz="4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Bookshelf Symbol 7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56429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Pergaminho horizontal 3"/>
          <p:cNvSpPr/>
          <p:nvPr/>
        </p:nvSpPr>
        <p:spPr>
          <a:xfrm>
            <a:off x="1043608" y="1556792"/>
            <a:ext cx="7128792" cy="3384376"/>
          </a:xfrm>
          <a:prstGeom prst="horizontalScroll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ln>
                <a:solidFill>
                  <a:srgbClr val="FFC000"/>
                </a:solidFill>
              </a:ln>
              <a:solidFill>
                <a:srgbClr val="4F81BD">
                  <a:lumMod val="60000"/>
                  <a:lumOff val="40000"/>
                </a:srgbClr>
              </a:solidFill>
              <a:latin typeface="Calibri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792196" y="2535882"/>
            <a:ext cx="563161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kumimoji="1" lang="pt-BR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Bookshelf Symbol 7" charset="2"/>
              </a:rPr>
              <a:t>USAR </a:t>
            </a:r>
            <a:r>
              <a:rPr kumimoji="1" lang="pt-BR" sz="4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Bookshelf Symbol 7" charset="2"/>
              </a:rPr>
              <a:t>MATRIMONIOS Y FAMILIAS</a:t>
            </a:r>
            <a:endParaRPr kumimoji="1" lang="pt-BR" sz="4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Bookshelf Symbol 7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353910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Pergaminho horizontal 2"/>
          <p:cNvSpPr/>
          <p:nvPr/>
        </p:nvSpPr>
        <p:spPr>
          <a:xfrm>
            <a:off x="1043608" y="1556792"/>
            <a:ext cx="7128792" cy="3384376"/>
          </a:xfrm>
          <a:prstGeom prst="horizontalScroll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ln>
                <a:solidFill>
                  <a:srgbClr val="FFC000"/>
                </a:solidFill>
              </a:ln>
              <a:solidFill>
                <a:srgbClr val="4F81BD">
                  <a:lumMod val="60000"/>
                  <a:lumOff val="40000"/>
                </a:srgbClr>
              </a:solidFill>
              <a:latin typeface="Calibri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792196" y="2241755"/>
            <a:ext cx="563161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kumimoji="1" lang="pt-BR" sz="4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Bookshelf Symbol 7" charset="2"/>
              </a:rPr>
              <a:t>LLAMADO INVOLUCRANDO A LOS NIÑOS</a:t>
            </a:r>
            <a:endParaRPr kumimoji="1" lang="pt-BR" sz="4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Bookshelf Symbol 7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545778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Pergaminho horizontal 2"/>
          <p:cNvSpPr/>
          <p:nvPr/>
        </p:nvSpPr>
        <p:spPr>
          <a:xfrm>
            <a:off x="1043608" y="1556792"/>
            <a:ext cx="7128792" cy="3384376"/>
          </a:xfrm>
          <a:prstGeom prst="horizontalScroll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ln>
                <a:solidFill>
                  <a:srgbClr val="FFC000"/>
                </a:solidFill>
              </a:ln>
              <a:solidFill>
                <a:srgbClr val="4F81BD">
                  <a:lumMod val="60000"/>
                  <a:lumOff val="40000"/>
                </a:srgbClr>
              </a:solidFill>
              <a:latin typeface="Calibri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792196" y="2535882"/>
            <a:ext cx="563161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kumimoji="1" lang="pt-BR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Bookshelf Symbol 7" charset="2"/>
              </a:rPr>
              <a:t>USAR </a:t>
            </a:r>
            <a:r>
              <a:rPr kumimoji="1" lang="pt-BR" sz="4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Bookshelf Symbol 7" charset="2"/>
              </a:rPr>
              <a:t>ROPAS DE BAUTISMO</a:t>
            </a:r>
            <a:endParaRPr kumimoji="1" lang="pt-BR" sz="4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Bookshelf Symbol 7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919413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Pergaminho horizontal 2"/>
          <p:cNvSpPr/>
          <p:nvPr/>
        </p:nvSpPr>
        <p:spPr>
          <a:xfrm>
            <a:off x="1043608" y="1556792"/>
            <a:ext cx="7128792" cy="3384376"/>
          </a:xfrm>
          <a:prstGeom prst="horizontalScroll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ln>
                <a:solidFill>
                  <a:srgbClr val="FFC000"/>
                </a:solidFill>
              </a:ln>
              <a:solidFill>
                <a:srgbClr val="4F81BD">
                  <a:lumMod val="60000"/>
                  <a:lumOff val="40000"/>
                </a:srgbClr>
              </a:solidFill>
              <a:latin typeface="Calibri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792196" y="2227006"/>
            <a:ext cx="563161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kumimoji="1" lang="pt-BR" sz="4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Bookshelf Symbol 7" charset="2"/>
              </a:rPr>
              <a:t>INVOLUCRAR A LOS MIEMBROS DE IGLESIA</a:t>
            </a:r>
            <a:endParaRPr kumimoji="1" lang="pt-BR" sz="4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Bookshelf Symbol 7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23180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Pergaminho horizontal 2"/>
          <p:cNvSpPr/>
          <p:nvPr/>
        </p:nvSpPr>
        <p:spPr>
          <a:xfrm>
            <a:off x="1043608" y="1556792"/>
            <a:ext cx="7128792" cy="3384376"/>
          </a:xfrm>
          <a:prstGeom prst="horizontalScroll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ln>
                <a:solidFill>
                  <a:srgbClr val="FFC000"/>
                </a:solidFill>
              </a:ln>
              <a:solidFill>
                <a:srgbClr val="4F81BD">
                  <a:lumMod val="60000"/>
                  <a:lumOff val="40000"/>
                </a:srgbClr>
              </a:solidFill>
              <a:latin typeface="Calibri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792196" y="2535882"/>
            <a:ext cx="563161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kumimoji="1" lang="pt-BR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Bookshelf Symbol 7" charset="2"/>
              </a:rPr>
              <a:t>USANDO FICHAS DE </a:t>
            </a:r>
            <a:r>
              <a:rPr kumimoji="1" lang="pt-BR" sz="4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Bookshelf Symbol 7" charset="2"/>
              </a:rPr>
              <a:t>BAUTISMO</a:t>
            </a:r>
            <a:endParaRPr kumimoji="1" lang="pt-BR" sz="4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Bookshelf Symbol 7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699032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Pergaminho horizontal 2"/>
          <p:cNvSpPr/>
          <p:nvPr/>
        </p:nvSpPr>
        <p:spPr>
          <a:xfrm>
            <a:off x="1043608" y="1556792"/>
            <a:ext cx="7128792" cy="3384376"/>
          </a:xfrm>
          <a:prstGeom prst="horizontalScroll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ln>
                <a:solidFill>
                  <a:srgbClr val="FFC000"/>
                </a:solidFill>
              </a:ln>
              <a:solidFill>
                <a:srgbClr val="4F81BD">
                  <a:lumMod val="60000"/>
                  <a:lumOff val="40000"/>
                </a:srgbClr>
              </a:solidFill>
              <a:latin typeface="Calibri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792196" y="2535882"/>
            <a:ext cx="563161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kumimoji="1" lang="pt-BR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Bookshelf Symbol 7" charset="2"/>
              </a:rPr>
              <a:t>USANDO </a:t>
            </a:r>
            <a:r>
              <a:rPr kumimoji="1" lang="pt-BR" sz="4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Bookshelf Symbol 7" charset="2"/>
              </a:rPr>
              <a:t>UM TESTIMONIO VIVO</a:t>
            </a:r>
            <a:endParaRPr kumimoji="1" lang="pt-BR" sz="4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Bookshelf Symbol 7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873290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4" name="3 Grupo"/>
          <p:cNvGrpSpPr/>
          <p:nvPr/>
        </p:nvGrpSpPr>
        <p:grpSpPr>
          <a:xfrm>
            <a:off x="2298609" y="2422946"/>
            <a:ext cx="4190186" cy="1416892"/>
            <a:chOff x="4408637" y="3200400"/>
            <a:chExt cx="4190186" cy="1416892"/>
          </a:xfrm>
        </p:grpSpPr>
        <p:sp>
          <p:nvSpPr>
            <p:cNvPr id="5" name="4 Rectángulo"/>
            <p:cNvSpPr/>
            <p:nvPr/>
          </p:nvSpPr>
          <p:spPr>
            <a:xfrm>
              <a:off x="4408637" y="3200400"/>
              <a:ext cx="419018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r"/>
              <a:r>
                <a:rPr lang="es-ES" sz="5400" b="1" cap="all" spc="0" dirty="0" smtClean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rPr>
                <a:t>COMO HACER</a:t>
              </a:r>
              <a:endParaRPr lang="es-ES" sz="54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endParaRPr>
            </a:p>
          </p:txBody>
        </p:sp>
        <p:sp>
          <p:nvSpPr>
            <p:cNvPr id="6" name="5 Rectángulo"/>
            <p:cNvSpPr/>
            <p:nvPr/>
          </p:nvSpPr>
          <p:spPr>
            <a:xfrm>
              <a:off x="5197753" y="3693962"/>
              <a:ext cx="291297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s-ES" sz="5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 Narrow" pitchFamily="34" charset="0"/>
                </a:rPr>
                <a:t>Llamados</a:t>
              </a:r>
              <a:endParaRPr lang="es-E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Pergaminho horizontal 2"/>
          <p:cNvSpPr/>
          <p:nvPr/>
        </p:nvSpPr>
        <p:spPr>
          <a:xfrm>
            <a:off x="1043608" y="1556792"/>
            <a:ext cx="7128792" cy="3384376"/>
          </a:xfrm>
          <a:prstGeom prst="horizontalScroll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ln>
                <a:solidFill>
                  <a:srgbClr val="FFC000"/>
                </a:solidFill>
              </a:ln>
              <a:solidFill>
                <a:srgbClr val="4F81BD">
                  <a:lumMod val="60000"/>
                  <a:lumOff val="40000"/>
                </a:srgbClr>
              </a:solidFill>
              <a:latin typeface="Calibri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792196" y="2535882"/>
            <a:ext cx="563161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kumimoji="1" lang="pt-BR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Bookshelf Symbol 7" charset="2"/>
              </a:rPr>
              <a:t>USE </a:t>
            </a:r>
            <a:r>
              <a:rPr kumimoji="1" lang="pt-BR" sz="4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Bookshelf Symbol 7" charset="2"/>
              </a:rPr>
              <a:t>MÚSICA  </a:t>
            </a:r>
            <a:r>
              <a:rPr kumimoji="1" lang="pt-BR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Bookshelf Symbol 7" charset="2"/>
              </a:rPr>
              <a:t>CONGREGACIONAL</a:t>
            </a:r>
          </a:p>
        </p:txBody>
      </p:sp>
    </p:spTree>
    <p:extLst>
      <p:ext uri="{BB962C8B-B14F-4D97-AF65-F5344CB8AC3E}">
        <p14:creationId xmlns:p14="http://schemas.microsoft.com/office/powerpoint/2010/main" val="260468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Pergaminho horizontal 2"/>
          <p:cNvSpPr/>
          <p:nvPr/>
        </p:nvSpPr>
        <p:spPr>
          <a:xfrm>
            <a:off x="1043608" y="1556792"/>
            <a:ext cx="7128792" cy="3384376"/>
          </a:xfrm>
          <a:prstGeom prst="horizontalScroll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ln>
                <a:solidFill>
                  <a:srgbClr val="FFC000"/>
                </a:solidFill>
              </a:ln>
              <a:solidFill>
                <a:srgbClr val="4F81BD">
                  <a:lumMod val="60000"/>
                  <a:lumOff val="40000"/>
                </a:srgbClr>
              </a:solidFill>
              <a:latin typeface="Calibri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792196" y="2535882"/>
            <a:ext cx="563161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kumimoji="1" lang="pt-BR" sz="4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Bookshelf Symbol 7" charset="2"/>
              </a:rPr>
              <a:t>LLAMADO COM PARTES MUSICALES</a:t>
            </a:r>
            <a:endParaRPr kumimoji="1" lang="pt-BR" sz="4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Bookshelf Symbol 7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80345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Pergaminho horizontal 2"/>
          <p:cNvSpPr/>
          <p:nvPr/>
        </p:nvSpPr>
        <p:spPr>
          <a:xfrm>
            <a:off x="1043608" y="1556792"/>
            <a:ext cx="7128792" cy="3384376"/>
          </a:xfrm>
          <a:prstGeom prst="horizontalScroll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ln>
                <a:solidFill>
                  <a:srgbClr val="FFC000"/>
                </a:solidFill>
              </a:ln>
              <a:solidFill>
                <a:srgbClr val="4F81BD">
                  <a:lumMod val="60000"/>
                  <a:lumOff val="40000"/>
                </a:srgbClr>
              </a:solidFill>
              <a:latin typeface="Calibri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792196" y="2535882"/>
            <a:ext cx="563161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kumimoji="1" lang="pt-BR" sz="4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Bookshelf Symbol 7" charset="2"/>
              </a:rPr>
              <a:t>LLAMADO AL CONTRARIO</a:t>
            </a:r>
            <a:endParaRPr kumimoji="1" lang="pt-BR" sz="4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Bookshelf Symbol 7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571769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1395498" y="2420888"/>
            <a:ext cx="635302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pt-BR" sz="4800" b="1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“Una </a:t>
            </a:r>
            <a:r>
              <a:rPr lang="pt-BR" sz="4800" b="1" dirty="0" err="1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acción</a:t>
            </a:r>
            <a:r>
              <a:rPr lang="pt-BR" sz="4800" b="1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exterior </a:t>
            </a:r>
          </a:p>
          <a:p>
            <a:pPr algn="ctr" defTabSz="914400"/>
            <a:r>
              <a:rPr lang="pt-BR" sz="4800" b="1" dirty="0" err="1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siempre</a:t>
            </a:r>
            <a:r>
              <a:rPr lang="pt-BR" sz="4800" b="1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pt-BR" sz="4800" b="1" dirty="0" err="1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expresa</a:t>
            </a:r>
            <a:r>
              <a:rPr lang="pt-BR" sz="4800" b="1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</a:p>
          <a:p>
            <a:pPr algn="ctr" defTabSz="914400"/>
            <a:r>
              <a:rPr lang="pt-BR" sz="4800" b="1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una </a:t>
            </a:r>
            <a:r>
              <a:rPr lang="pt-BR" sz="4800" b="1" dirty="0" err="1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actitud</a:t>
            </a:r>
            <a:r>
              <a:rPr lang="pt-BR" sz="4800" b="1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interior”</a:t>
            </a:r>
            <a:endParaRPr lang="en-US" sz="2800" dirty="0">
              <a:solidFill>
                <a:srgbClr val="4F81BD">
                  <a:lumMod val="50000"/>
                </a:srgb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542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1555596" y="548680"/>
            <a:ext cx="524374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kumimoji="1" lang="pt-BR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Bookshelf Symbol 7" charset="2"/>
              </a:rPr>
              <a:t>Asignar</a:t>
            </a:r>
            <a:r>
              <a:rPr kumimoji="1" lang="pt-BR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Bookshelf Symbol 7" charset="2"/>
              </a:rPr>
              <a:t> una tarjeta</a:t>
            </a:r>
            <a:endParaRPr kumimoji="1" lang="pt-BR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Bookshelf Symbol 7" charset="2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115616" y="2257519"/>
            <a:ext cx="734481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defTabSz="914400">
              <a:buClr>
                <a:srgbClr val="FF0000"/>
              </a:buClr>
              <a:buSzPct val="70000"/>
              <a:buFont typeface="Wingdings" pitchFamily="2" charset="2"/>
              <a:buChar char="v"/>
            </a:pPr>
            <a:r>
              <a:rPr lang="pt-BR" sz="32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Usado por </a:t>
            </a:r>
            <a:r>
              <a:rPr lang="pt-BR" sz="3200" b="1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Mark </a:t>
            </a:r>
            <a:r>
              <a:rPr lang="pt-BR" sz="3200" b="1" dirty="0" err="1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Finley</a:t>
            </a:r>
            <a:r>
              <a:rPr lang="pt-BR" sz="3200" b="1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;</a:t>
            </a:r>
          </a:p>
          <a:p>
            <a:pPr marL="514350" indent="-514350" defTabSz="914400">
              <a:buClr>
                <a:srgbClr val="FF0000"/>
              </a:buClr>
              <a:buSzPct val="70000"/>
              <a:buFont typeface="Wingdings" pitchFamily="2" charset="2"/>
              <a:buChar char="v"/>
            </a:pPr>
            <a:r>
              <a:rPr lang="pt-BR" sz="32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Es</a:t>
            </a:r>
            <a:r>
              <a:rPr lang="pt-BR" sz="32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una alternativa para </a:t>
            </a:r>
            <a:r>
              <a:rPr lang="pt-BR" sz="32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los</a:t>
            </a:r>
            <a:r>
              <a:rPr lang="pt-BR" sz="32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tímidos; </a:t>
            </a:r>
            <a:endParaRPr lang="pt-BR" sz="3200" b="1" dirty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marL="514350" indent="-514350" defTabSz="914400">
              <a:buClr>
                <a:srgbClr val="FF0000"/>
              </a:buClr>
              <a:buSzPct val="70000"/>
              <a:buFont typeface="Wingdings" pitchFamily="2" charset="2"/>
              <a:buChar char="v"/>
            </a:pPr>
            <a:r>
              <a:rPr lang="pt-BR" sz="32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No forma </a:t>
            </a:r>
            <a:r>
              <a:rPr lang="pt-BR" sz="32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pre</a:t>
            </a:r>
            <a:r>
              <a:rPr lang="pt-BR" sz="32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conceptos;</a:t>
            </a:r>
            <a:endParaRPr lang="pt-BR" sz="3200" b="1" dirty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marL="514350" indent="-514350" defTabSz="914400">
              <a:buClr>
                <a:srgbClr val="FF0000"/>
              </a:buClr>
              <a:buSzPct val="70000"/>
              <a:buFont typeface="Wingdings" pitchFamily="2" charset="2"/>
              <a:buChar char="v"/>
            </a:pPr>
            <a:r>
              <a:rPr lang="pt-BR" sz="32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Ayuda</a:t>
            </a:r>
            <a:r>
              <a:rPr lang="pt-BR" sz="32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a </a:t>
            </a:r>
            <a:r>
              <a:rPr lang="pt-BR" sz="32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mantener</a:t>
            </a:r>
            <a:r>
              <a:rPr lang="pt-BR" sz="32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pt-BR" sz="32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un</a:t>
            </a:r>
            <a:r>
              <a:rPr lang="pt-BR" sz="32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registro,</a:t>
            </a:r>
            <a:endParaRPr lang="pt-BR" sz="3200" b="1" dirty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marL="514350" indent="-514350" defTabSz="914400">
              <a:buClr>
                <a:srgbClr val="FF0000"/>
              </a:buClr>
              <a:buSzPct val="70000"/>
              <a:buFont typeface="Wingdings" pitchFamily="2" charset="2"/>
              <a:buChar char="v"/>
            </a:pPr>
            <a:r>
              <a:rPr lang="pt-BR" sz="32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Alcanza</a:t>
            </a:r>
            <a:r>
              <a:rPr lang="pt-BR" sz="32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pt-BR" sz="32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un</a:t>
            </a:r>
            <a:r>
              <a:rPr lang="pt-BR" sz="32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pt-BR" sz="3200" b="1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público mais </a:t>
            </a:r>
            <a:r>
              <a:rPr lang="pt-BR" sz="32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jerarquizado</a:t>
            </a:r>
            <a:r>
              <a:rPr lang="pt-BR" sz="32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.</a:t>
            </a:r>
            <a:endParaRPr lang="pt-BR" sz="3200" b="1" dirty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8948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1460062" y="548680"/>
            <a:ext cx="45742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kumimoji="1" lang="pt-BR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Bookshelf Symbol 7" charset="2"/>
              </a:rPr>
              <a:t>ACEPTAR </a:t>
            </a:r>
            <a:r>
              <a:rPr kumimoji="1" lang="pt-B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Bookshelf Symbol 7" charset="2"/>
              </a:rPr>
              <a:t>A CRISTO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1172547" y="2140623"/>
            <a:ext cx="734481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buClr>
                <a:srgbClr val="FF0000"/>
              </a:buClr>
              <a:buSzPct val="70000"/>
            </a:pPr>
            <a:r>
              <a:rPr lang="pt-BR" sz="36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“</a:t>
            </a:r>
            <a:r>
              <a:rPr lang="pt-BR" sz="36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Usted</a:t>
            </a:r>
            <a:r>
              <a:rPr lang="pt-BR" sz="36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espera que </a:t>
            </a:r>
            <a:r>
              <a:rPr lang="pt-BR" sz="36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las</a:t>
            </a:r>
            <a:r>
              <a:rPr lang="pt-BR" sz="36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pt-BR" sz="36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personas</a:t>
            </a:r>
            <a:r>
              <a:rPr lang="pt-BR" sz="36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pt-BR" sz="36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vengan</a:t>
            </a:r>
            <a:r>
              <a:rPr lang="pt-BR" sz="36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a Cristo todas </a:t>
            </a:r>
            <a:r>
              <a:rPr lang="pt-BR" sz="36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la</a:t>
            </a:r>
            <a:r>
              <a:rPr lang="pt-BR" sz="36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pt-BR" sz="36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veces</a:t>
            </a:r>
            <a:r>
              <a:rPr lang="pt-BR" sz="36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que </a:t>
            </a:r>
            <a:r>
              <a:rPr lang="pt-BR" sz="36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usted</a:t>
            </a:r>
            <a:r>
              <a:rPr lang="pt-BR" sz="36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predica?” </a:t>
            </a:r>
            <a:endParaRPr lang="pt-BR" sz="3600" b="1" dirty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 defTabSz="914400">
              <a:buClr>
                <a:srgbClr val="FF0000"/>
              </a:buClr>
              <a:buSzPct val="70000"/>
            </a:pPr>
            <a:endParaRPr lang="pt-BR" sz="3600" b="1" dirty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r" defTabSz="914400">
              <a:buClr>
                <a:srgbClr val="FF0000"/>
              </a:buClr>
              <a:buSzPct val="70000"/>
            </a:pPr>
            <a:r>
              <a:rPr lang="pt-BR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Spurgeon</a:t>
            </a:r>
            <a:endParaRPr lang="pt-B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59884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1501004" y="393676"/>
            <a:ext cx="26244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kumimoji="1" lang="pt-BR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Bookshelf Symbol 7" charset="2"/>
              </a:rPr>
              <a:t>BAUTISMO</a:t>
            </a:r>
            <a:endParaRPr kumimoji="1" lang="pt-BR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Bookshelf Symbol 7" charset="2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115616" y="1556792"/>
            <a:ext cx="777686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defTabSz="914400">
              <a:buClr>
                <a:srgbClr val="FF0000"/>
              </a:buClr>
              <a:buSzPct val="70000"/>
              <a:buFont typeface="Wingdings" pitchFamily="2" charset="2"/>
              <a:buChar char="v"/>
            </a:pPr>
            <a:r>
              <a:rPr lang="pt-BR" sz="32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Presente </a:t>
            </a:r>
            <a:r>
              <a:rPr lang="pt-BR" sz="32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el</a:t>
            </a:r>
            <a:r>
              <a:rPr lang="pt-BR" sz="32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pt-BR" sz="3200" b="1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significado </a:t>
            </a:r>
            <a:r>
              <a:rPr lang="pt-BR" sz="32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del</a:t>
            </a:r>
            <a:r>
              <a:rPr lang="pt-BR" sz="32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pt-BR" sz="32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bautismo</a:t>
            </a:r>
            <a:r>
              <a:rPr lang="pt-BR" sz="3200" b="1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;</a:t>
            </a:r>
          </a:p>
          <a:p>
            <a:pPr marL="514350" indent="-514350" defTabSz="914400">
              <a:buClr>
                <a:srgbClr val="FF0000"/>
              </a:buClr>
              <a:buSzPct val="70000"/>
              <a:buFont typeface="Wingdings" pitchFamily="2" charset="2"/>
              <a:buChar char="v"/>
            </a:pPr>
            <a:r>
              <a:rPr lang="pt-BR" sz="32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Hable</a:t>
            </a:r>
            <a:r>
              <a:rPr lang="pt-BR" sz="32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de </a:t>
            </a:r>
            <a:r>
              <a:rPr lang="pt-BR" sz="32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la</a:t>
            </a:r>
            <a:r>
              <a:rPr lang="pt-BR" sz="32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pt-BR" sz="32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importancia</a:t>
            </a:r>
            <a:r>
              <a:rPr lang="pt-BR" sz="32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pt-BR" sz="32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del</a:t>
            </a:r>
            <a:r>
              <a:rPr lang="pt-BR" sz="32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pt-BR" sz="32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bautismo</a:t>
            </a:r>
            <a:r>
              <a:rPr lang="pt-BR" sz="32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;</a:t>
            </a:r>
            <a:endParaRPr lang="pt-BR" sz="3200" b="1" dirty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marL="514350" indent="-514350" defTabSz="914400">
              <a:buClr>
                <a:srgbClr val="FF0000"/>
              </a:buClr>
              <a:buSzPct val="70000"/>
              <a:buFont typeface="Wingdings" pitchFamily="2" charset="2"/>
              <a:buChar char="v"/>
            </a:pPr>
            <a:r>
              <a:rPr lang="pt-BR" sz="32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Hable</a:t>
            </a:r>
            <a:r>
              <a:rPr lang="pt-BR" sz="32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sobre </a:t>
            </a:r>
            <a:r>
              <a:rPr lang="pt-BR" sz="32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los</a:t>
            </a:r>
            <a:r>
              <a:rPr lang="pt-BR" sz="32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preparativos para </a:t>
            </a:r>
            <a:r>
              <a:rPr lang="pt-BR" sz="32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el</a:t>
            </a:r>
            <a:r>
              <a:rPr lang="pt-BR" sz="32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pt-BR" sz="32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bautismo</a:t>
            </a:r>
            <a:r>
              <a:rPr lang="pt-BR" sz="32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;</a:t>
            </a:r>
            <a:endParaRPr lang="pt-BR" sz="3200" b="1" dirty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marL="514350" indent="-514350" defTabSz="914400">
              <a:buClr>
                <a:srgbClr val="FF0000"/>
              </a:buClr>
              <a:buSzPct val="70000"/>
              <a:buFont typeface="Wingdings" pitchFamily="2" charset="2"/>
              <a:buChar char="v"/>
            </a:pPr>
            <a:r>
              <a:rPr lang="pt-BR" sz="32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Bautice</a:t>
            </a:r>
            <a:endParaRPr lang="pt-BR" sz="3200" b="1" dirty="0" smtClean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marL="514350" indent="-514350" defTabSz="914400">
              <a:buClr>
                <a:srgbClr val="FF0000"/>
              </a:buClr>
              <a:buSzPct val="70000"/>
              <a:buFont typeface="Wingdings" pitchFamily="2" charset="2"/>
              <a:buChar char="v"/>
            </a:pPr>
            <a:r>
              <a:rPr lang="pt-BR" sz="32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Haga</a:t>
            </a:r>
            <a:r>
              <a:rPr lang="pt-BR" sz="32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pt-BR" sz="32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el</a:t>
            </a:r>
            <a:r>
              <a:rPr lang="pt-BR" sz="32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pt-BR" sz="32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apadrinamiento</a:t>
            </a:r>
            <a:r>
              <a:rPr lang="pt-BR" sz="32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o </a:t>
            </a:r>
            <a:r>
              <a:rPr lang="pt-BR" sz="32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el</a:t>
            </a:r>
            <a:r>
              <a:rPr lang="pt-BR" sz="32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discipulado.</a:t>
            </a:r>
            <a:endParaRPr lang="pt-BR" sz="3200" b="1" dirty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defTabSz="914400"/>
            <a:endParaRPr lang="en-US" sz="3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9295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899592" y="1908611"/>
            <a:ext cx="73448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buClr>
                <a:srgbClr val="FF0000"/>
              </a:buClr>
              <a:buSzPct val="70000"/>
            </a:pPr>
            <a:r>
              <a:rPr lang="pt-BR" sz="36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“El poder </a:t>
            </a:r>
            <a:r>
              <a:rPr lang="pt-BR" sz="36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del</a:t>
            </a:r>
            <a:r>
              <a:rPr lang="pt-BR" sz="36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pt-BR" sz="36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Espíritu</a:t>
            </a:r>
            <a:r>
              <a:rPr lang="pt-BR" sz="36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Santo </a:t>
            </a:r>
            <a:r>
              <a:rPr lang="pt-BR" sz="36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es</a:t>
            </a:r>
            <a:r>
              <a:rPr lang="pt-BR" sz="36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pt-BR" sz="36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el</a:t>
            </a:r>
            <a:r>
              <a:rPr lang="pt-BR" sz="36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que concede </a:t>
            </a:r>
            <a:r>
              <a:rPr lang="pt-BR" sz="36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eficacia</a:t>
            </a:r>
            <a:r>
              <a:rPr lang="pt-BR" sz="36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a </a:t>
            </a:r>
            <a:r>
              <a:rPr lang="pt-BR" sz="36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sus</a:t>
            </a:r>
            <a:r>
              <a:rPr lang="pt-BR" sz="36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pt-BR" sz="36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esfuerzos</a:t>
            </a:r>
            <a:r>
              <a:rPr lang="pt-BR" sz="36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y a </a:t>
            </a:r>
            <a:r>
              <a:rPr lang="pt-BR" sz="36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los</a:t>
            </a:r>
            <a:r>
              <a:rPr lang="pt-BR" sz="36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pt-BR" sz="36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llamados</a:t>
            </a:r>
            <a:r>
              <a:rPr lang="pt-BR" sz="36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.” </a:t>
            </a:r>
            <a:endParaRPr lang="pt-BR" sz="3600" b="1" dirty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 defTabSz="914400">
              <a:buClr>
                <a:srgbClr val="FF0000"/>
              </a:buClr>
              <a:buSzPct val="70000"/>
            </a:pPr>
            <a:endParaRPr lang="pt-BR" sz="3600" b="1" dirty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r" defTabSz="914400">
              <a:buClr>
                <a:srgbClr val="FF0000"/>
              </a:buClr>
              <a:buSzPct val="70000"/>
            </a:pPr>
            <a:r>
              <a:rPr lang="pt-B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Evangelismo, pág. 285</a:t>
            </a:r>
          </a:p>
        </p:txBody>
      </p:sp>
    </p:spTree>
    <p:extLst>
      <p:ext uri="{BB962C8B-B14F-4D97-AF65-F5344CB8AC3E}">
        <p14:creationId xmlns:p14="http://schemas.microsoft.com/office/powerpoint/2010/main" val="422602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1579713" y="413575"/>
            <a:ext cx="3424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kumimoji="1" lang="pt-BR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Bookshelf Symbol 7" charset="2"/>
              </a:rPr>
              <a:t>SUGERENCIAS</a:t>
            </a:r>
            <a:endParaRPr kumimoji="1" lang="pt-BR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Bookshelf Symbol 7" charset="2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115616" y="1556792"/>
            <a:ext cx="777686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defTabSz="914400">
              <a:buClr>
                <a:srgbClr val="FF0000"/>
              </a:buClr>
              <a:buSzPct val="70000"/>
              <a:buFont typeface="Wingdings" pitchFamily="2" charset="2"/>
              <a:buChar char="v"/>
            </a:pPr>
            <a:r>
              <a:rPr lang="pt-BR" sz="2800" b="1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Explique claramente como </a:t>
            </a:r>
            <a:r>
              <a:rPr lang="pt-BR" sz="28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las</a:t>
            </a:r>
            <a:r>
              <a:rPr lang="pt-BR" sz="28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pt-BR" sz="28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personas</a:t>
            </a:r>
            <a:r>
              <a:rPr lang="pt-BR" sz="28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pt-BR" sz="28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pueden</a:t>
            </a:r>
            <a:r>
              <a:rPr lang="pt-BR" sz="28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pt-BR" sz="28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aceptar</a:t>
            </a:r>
            <a:r>
              <a:rPr lang="pt-BR" sz="28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pt-BR" sz="2800" b="1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 Cristo.</a:t>
            </a:r>
          </a:p>
          <a:p>
            <a:pPr marL="514350" indent="-514350" defTabSz="914400">
              <a:buClr>
                <a:srgbClr val="FF0000"/>
              </a:buClr>
              <a:buSzPct val="70000"/>
              <a:buFont typeface="Wingdings" pitchFamily="2" charset="2"/>
              <a:buChar char="v"/>
            </a:pPr>
            <a:endParaRPr lang="pt-BR" sz="2800" b="1" dirty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 defTabSz="914400">
              <a:buClr>
                <a:srgbClr val="FF0000"/>
              </a:buClr>
              <a:buSzPct val="70000"/>
            </a:pPr>
            <a:r>
              <a:rPr lang="pt-B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“</a:t>
            </a:r>
            <a:r>
              <a:rPr lang="pt-B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Muchas</a:t>
            </a:r>
            <a:r>
              <a:rPr lang="pt-B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pt-B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invitaciones</a:t>
            </a:r>
            <a:r>
              <a:rPr lang="pt-B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para </a:t>
            </a:r>
            <a:r>
              <a:rPr lang="pt-B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la</a:t>
            </a:r>
            <a:r>
              <a:rPr lang="pt-B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pt-B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salvación</a:t>
            </a:r>
            <a:r>
              <a:rPr lang="pt-B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, </a:t>
            </a:r>
            <a:r>
              <a:rPr lang="pt-B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son</a:t>
            </a:r>
            <a:r>
              <a:rPr lang="pt-B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mal interpretados.”</a:t>
            </a:r>
            <a:endParaRPr lang="pt-B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defTabSz="914400">
              <a:buClr>
                <a:srgbClr val="FF0000"/>
              </a:buClr>
              <a:buSzPct val="70000"/>
            </a:pPr>
            <a:endParaRPr lang="pt-BR" sz="2800" b="1" dirty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marL="514350" indent="-514350" defTabSz="914400">
              <a:buClr>
                <a:srgbClr val="FF0000"/>
              </a:buClr>
              <a:buSzPct val="70000"/>
              <a:buFont typeface="Wingdings" pitchFamily="2" charset="2"/>
              <a:buChar char="v"/>
            </a:pPr>
            <a:r>
              <a:rPr lang="pt-BR" sz="28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Planée</a:t>
            </a:r>
            <a:r>
              <a:rPr lang="pt-BR" sz="28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pt-BR" sz="28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el</a:t>
            </a:r>
            <a:r>
              <a:rPr lang="pt-BR" sz="28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momento seguro.</a:t>
            </a:r>
            <a:endParaRPr lang="pt-BR" sz="2800" b="1" dirty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defTabSz="914400">
              <a:buClr>
                <a:srgbClr val="FF0000"/>
              </a:buClr>
              <a:buSzPct val="70000"/>
            </a:pPr>
            <a:endParaRPr lang="pt-BR" sz="2800" b="1" dirty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 defTabSz="914400">
              <a:buClr>
                <a:srgbClr val="FF0000"/>
              </a:buClr>
              <a:buSzPct val="70000"/>
            </a:pPr>
            <a:r>
              <a:rPr lang="pt-B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“El destino de </a:t>
            </a:r>
            <a:r>
              <a:rPr lang="pt-B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muchas</a:t>
            </a:r>
            <a:r>
              <a:rPr lang="pt-B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pt-B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personas</a:t>
            </a:r>
            <a:r>
              <a:rPr lang="pt-B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depende de </a:t>
            </a:r>
            <a:r>
              <a:rPr lang="pt-B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ese</a:t>
            </a:r>
            <a:r>
              <a:rPr lang="pt-B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momento.”</a:t>
            </a:r>
            <a:endParaRPr lang="pt-B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96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1487357" y="254776"/>
            <a:ext cx="451097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kumimoji="1" lang="pt-B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Bookshelf Symbol 7" charset="2"/>
              </a:rPr>
              <a:t>USO </a:t>
            </a:r>
            <a:r>
              <a:rPr kumimoji="1" lang="pt-B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Bookshelf Symbol 7" charset="2"/>
              </a:rPr>
              <a:t>DE LA EXPRESIÓN </a:t>
            </a:r>
          </a:p>
          <a:p>
            <a:pPr defTabSz="914400"/>
            <a:r>
              <a:rPr kumimoji="1" lang="pt-B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Bookshelf Symbol 7" charset="2"/>
              </a:rPr>
              <a:t>LINGÜISTICA</a:t>
            </a:r>
            <a:endParaRPr kumimoji="1" lang="pt-B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Bookshelf Symbol 7" charset="2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115616" y="1556792"/>
            <a:ext cx="777686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defTabSz="914400">
              <a:buClr>
                <a:srgbClr val="FF0000"/>
              </a:buClr>
              <a:buSzPct val="70000"/>
              <a:buFont typeface="Wingdings" pitchFamily="2" charset="2"/>
              <a:buChar char="v"/>
            </a:pPr>
            <a:r>
              <a:rPr lang="pt-BR" sz="2800" b="1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SANGUÍNEO: </a:t>
            </a:r>
          </a:p>
          <a:p>
            <a:pPr defTabSz="914400">
              <a:buClr>
                <a:srgbClr val="FF0000"/>
              </a:buClr>
              <a:buSzPct val="70000"/>
            </a:pPr>
            <a:endParaRPr lang="pt-BR" sz="2800" b="1" dirty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 defTabSz="914400">
              <a:buClr>
                <a:srgbClr val="FF0000"/>
              </a:buClr>
              <a:buSzPct val="70000"/>
            </a:pPr>
            <a:r>
              <a:rPr lang="pt-B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“Cristo </a:t>
            </a:r>
            <a:r>
              <a:rPr lang="pt-B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vendrá</a:t>
            </a:r>
            <a:r>
              <a:rPr lang="pt-B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pt-B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con</a:t>
            </a:r>
            <a:r>
              <a:rPr lang="pt-B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poder y gloria y </a:t>
            </a:r>
            <a:r>
              <a:rPr lang="pt-B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el</a:t>
            </a:r>
            <a:r>
              <a:rPr lang="pt-B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pt-B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cielo</a:t>
            </a:r>
            <a:r>
              <a:rPr lang="pt-B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será </a:t>
            </a:r>
            <a:r>
              <a:rPr lang="pt-B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un</a:t>
            </a:r>
            <a:r>
              <a:rPr lang="pt-B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lugar para encontrar a </a:t>
            </a:r>
            <a:r>
              <a:rPr lang="pt-B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nuestros</a:t>
            </a:r>
            <a:r>
              <a:rPr lang="pt-B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amigos y conversar com </a:t>
            </a:r>
            <a:r>
              <a:rPr lang="pt-B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ellos</a:t>
            </a:r>
            <a:r>
              <a:rPr lang="pt-B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...”</a:t>
            </a:r>
            <a:endParaRPr lang="pt-B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defTabSz="914400">
              <a:buClr>
                <a:srgbClr val="FF0000"/>
              </a:buClr>
              <a:buSzPct val="70000"/>
            </a:pPr>
            <a:endParaRPr lang="pt-BR" sz="2800" b="1" dirty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marL="514350" indent="-514350" defTabSz="914400">
              <a:buClr>
                <a:srgbClr val="FF0000"/>
              </a:buClr>
              <a:buSzPct val="70000"/>
              <a:buFont typeface="Wingdings" pitchFamily="2" charset="2"/>
              <a:buChar char="v"/>
            </a:pPr>
            <a:r>
              <a:rPr lang="pt-BR" sz="28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FLEMÁTICO</a:t>
            </a:r>
            <a:r>
              <a:rPr lang="pt-BR" sz="2800" b="1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:</a:t>
            </a:r>
          </a:p>
          <a:p>
            <a:pPr defTabSz="914400">
              <a:buClr>
                <a:srgbClr val="FF0000"/>
              </a:buClr>
              <a:buSzPct val="70000"/>
            </a:pPr>
            <a:endParaRPr lang="pt-BR" sz="2800" b="1" dirty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 defTabSz="914400">
              <a:buClr>
                <a:srgbClr val="FF0000"/>
              </a:buClr>
              <a:buSzPct val="70000"/>
            </a:pPr>
            <a:r>
              <a:rPr lang="pt-B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“El </a:t>
            </a:r>
            <a:r>
              <a:rPr lang="pt-B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cielo</a:t>
            </a:r>
            <a:r>
              <a:rPr lang="pt-B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será </a:t>
            </a:r>
            <a:r>
              <a:rPr lang="pt-B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un</a:t>
            </a:r>
            <a:r>
              <a:rPr lang="pt-B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lugar de paz, </a:t>
            </a:r>
            <a:r>
              <a:rPr lang="pt-B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tranquilo</a:t>
            </a:r>
            <a:r>
              <a:rPr lang="pt-B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y </a:t>
            </a:r>
            <a:r>
              <a:rPr lang="pt-B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tendremos</a:t>
            </a:r>
            <a:r>
              <a:rPr lang="pt-B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pt-B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tiempo</a:t>
            </a:r>
            <a:r>
              <a:rPr lang="pt-B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para todo.”</a:t>
            </a:r>
            <a:endParaRPr lang="pt-B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95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694768"/>
            <a:ext cx="7772400" cy="791882"/>
          </a:xfrm>
        </p:spPr>
        <p:txBody>
          <a:bodyPr>
            <a:normAutofit/>
          </a:bodyPr>
          <a:lstStyle/>
          <a:p>
            <a:r>
              <a:rPr lang="es-ES" sz="3600" b="1" dirty="0" smtClean="0">
                <a:solidFill>
                  <a:srgbClr val="C00000"/>
                </a:solidFill>
              </a:rPr>
              <a:t>EL SECRETO DEL LLAMADO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777621" y="1889521"/>
            <a:ext cx="6680579" cy="4169667"/>
          </a:xfrm>
        </p:spPr>
        <p:txBody>
          <a:bodyPr>
            <a:noAutofit/>
          </a:bodyPr>
          <a:lstStyle/>
          <a:p>
            <a:pPr marL="742950" indent="-742950" algn="l">
              <a:buFont typeface="+mj-lt"/>
              <a:buAutoNum type="arabicPeriod"/>
            </a:pPr>
            <a:r>
              <a:rPr lang="es-ES" sz="2800" b="1" dirty="0" smtClean="0">
                <a:solidFill>
                  <a:schemeClr val="tx2">
                    <a:lumMod val="75000"/>
                  </a:schemeClr>
                </a:solidFill>
              </a:rPr>
              <a:t>Empieza con el preparo del sermón.</a:t>
            </a:r>
          </a:p>
          <a:p>
            <a:pPr marL="742950" indent="-742950" algn="l">
              <a:buFont typeface="+mj-lt"/>
              <a:buAutoNum type="arabicPeriod"/>
            </a:pPr>
            <a:r>
              <a:rPr lang="es-ES" sz="2800" b="1" dirty="0" smtClean="0">
                <a:solidFill>
                  <a:schemeClr val="tx2">
                    <a:lumMod val="75000"/>
                  </a:schemeClr>
                </a:solidFill>
              </a:rPr>
              <a:t>En el preparo del programa.</a:t>
            </a:r>
          </a:p>
          <a:p>
            <a:pPr marL="742950" indent="-742950" algn="l">
              <a:buFont typeface="+mj-lt"/>
              <a:buAutoNum type="arabicPeriod"/>
            </a:pPr>
            <a:r>
              <a:rPr lang="es-ES" sz="2800" b="1" dirty="0" smtClean="0">
                <a:solidFill>
                  <a:schemeClr val="tx2">
                    <a:lumMod val="75000"/>
                  </a:schemeClr>
                </a:solidFill>
              </a:rPr>
              <a:t>En la oración inicial.</a:t>
            </a:r>
          </a:p>
          <a:p>
            <a:pPr marL="742950" indent="-742950" algn="l">
              <a:buFont typeface="+mj-lt"/>
              <a:buAutoNum type="arabicPeriod"/>
            </a:pPr>
            <a:r>
              <a:rPr lang="es-ES" sz="2800" b="1" dirty="0" smtClean="0">
                <a:solidFill>
                  <a:schemeClr val="tx2">
                    <a:lumMod val="75000"/>
                  </a:schemeClr>
                </a:solidFill>
              </a:rPr>
              <a:t>En el inicio del sermón.</a:t>
            </a:r>
          </a:p>
          <a:p>
            <a:pPr marL="742950" indent="-742950" algn="l">
              <a:buFont typeface="+mj-lt"/>
              <a:buAutoNum type="arabicPeriod"/>
            </a:pPr>
            <a:r>
              <a:rPr lang="es-ES" sz="2800" b="1" dirty="0" smtClean="0">
                <a:solidFill>
                  <a:schemeClr val="tx2">
                    <a:lumMod val="75000"/>
                  </a:schemeClr>
                </a:solidFill>
              </a:rPr>
              <a:t>En cada versículo.</a:t>
            </a:r>
          </a:p>
          <a:p>
            <a:pPr marL="742950" indent="-742950" algn="l">
              <a:buFont typeface="+mj-lt"/>
              <a:buAutoNum type="arabicPeriod"/>
            </a:pPr>
            <a:r>
              <a:rPr lang="es-ES" sz="2800" b="1" dirty="0" smtClean="0">
                <a:solidFill>
                  <a:schemeClr val="tx2">
                    <a:lumMod val="75000"/>
                  </a:schemeClr>
                </a:solidFill>
              </a:rPr>
              <a:t>Llamado final.</a:t>
            </a:r>
          </a:p>
          <a:p>
            <a:pPr marL="742950" indent="-742950" algn="l">
              <a:buFont typeface="+mj-lt"/>
              <a:buAutoNum type="arabicPeriod"/>
            </a:pPr>
            <a:r>
              <a:rPr lang="es-ES" sz="2800" b="1" dirty="0" smtClean="0">
                <a:solidFill>
                  <a:schemeClr val="tx2">
                    <a:lumMod val="75000"/>
                  </a:schemeClr>
                </a:solidFill>
              </a:rPr>
              <a:t>Después del sermón</a:t>
            </a:r>
            <a:r>
              <a:rPr lang="es-ES" sz="2800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47967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1115616" y="1556792"/>
            <a:ext cx="777686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defTabSz="914400">
              <a:buClr>
                <a:srgbClr val="FF0000"/>
              </a:buClr>
              <a:buSzPct val="70000"/>
              <a:buFont typeface="Wingdings" pitchFamily="2" charset="2"/>
              <a:buChar char="v"/>
            </a:pPr>
            <a:r>
              <a:rPr lang="pt-BR" sz="2800" b="1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MELANCÓLICO: </a:t>
            </a:r>
          </a:p>
          <a:p>
            <a:pPr defTabSz="914400">
              <a:buClr>
                <a:srgbClr val="FF0000"/>
              </a:buClr>
              <a:buSzPct val="70000"/>
            </a:pPr>
            <a:endParaRPr lang="pt-BR" sz="2800" b="1" dirty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 defTabSz="914400">
              <a:buClr>
                <a:srgbClr val="FF0000"/>
              </a:buClr>
              <a:buSzPct val="70000"/>
            </a:pPr>
            <a:r>
              <a:rPr lang="pt-B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“El </a:t>
            </a:r>
            <a:r>
              <a:rPr lang="pt-B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cielo</a:t>
            </a:r>
            <a:r>
              <a:rPr lang="pt-B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será </a:t>
            </a:r>
            <a:r>
              <a:rPr lang="pt-B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un</a:t>
            </a:r>
            <a:r>
              <a:rPr lang="pt-B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lugar </a:t>
            </a:r>
            <a:r>
              <a:rPr lang="pt-B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perfecto</a:t>
            </a:r>
            <a:r>
              <a:rPr lang="pt-B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, </a:t>
            </a:r>
            <a:r>
              <a:rPr lang="pt-B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sin</a:t>
            </a:r>
            <a:r>
              <a:rPr lang="pt-B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pecado, </a:t>
            </a:r>
            <a:r>
              <a:rPr lang="pt-B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con</a:t>
            </a:r>
            <a:r>
              <a:rPr lang="pt-B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pt-B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árboles</a:t>
            </a:r>
            <a:r>
              <a:rPr lang="pt-B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u </a:t>
            </a:r>
            <a:r>
              <a:rPr lang="pt-B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ríos</a:t>
            </a:r>
            <a:r>
              <a:rPr lang="pt-B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.”</a:t>
            </a:r>
            <a:endParaRPr lang="pt-B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defTabSz="914400">
              <a:buClr>
                <a:srgbClr val="FF0000"/>
              </a:buClr>
              <a:buSzPct val="70000"/>
            </a:pPr>
            <a:endParaRPr lang="pt-BR" sz="2800" b="1" dirty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marL="514350" indent="-514350" defTabSz="914400">
              <a:buClr>
                <a:srgbClr val="FF0000"/>
              </a:buClr>
              <a:buSzPct val="70000"/>
              <a:buFont typeface="Wingdings" pitchFamily="2" charset="2"/>
              <a:buChar char="v"/>
            </a:pPr>
            <a:r>
              <a:rPr lang="pt-BR" sz="2800" b="1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COLÉRICO:</a:t>
            </a:r>
          </a:p>
          <a:p>
            <a:pPr defTabSz="914400">
              <a:buClr>
                <a:srgbClr val="FF0000"/>
              </a:buClr>
              <a:buSzPct val="70000"/>
            </a:pPr>
            <a:endParaRPr lang="pt-BR" sz="2800" b="1" dirty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 defTabSz="914400">
              <a:buClr>
                <a:srgbClr val="FF0000"/>
              </a:buClr>
              <a:buSzPct val="70000"/>
            </a:pPr>
            <a:r>
              <a:rPr lang="pt-B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“El </a:t>
            </a:r>
            <a:r>
              <a:rPr lang="pt-B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cielo</a:t>
            </a:r>
            <a:r>
              <a:rPr lang="pt-B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pt-B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es</a:t>
            </a:r>
            <a:r>
              <a:rPr lang="pt-B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pt-B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un</a:t>
            </a:r>
            <a:r>
              <a:rPr lang="pt-B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lugar para conquistar. </a:t>
            </a:r>
            <a:r>
              <a:rPr lang="pt-B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Tenemos</a:t>
            </a:r>
            <a:r>
              <a:rPr lang="pt-B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que tomar </a:t>
            </a:r>
            <a:r>
              <a:rPr lang="pt-B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la</a:t>
            </a:r>
            <a:r>
              <a:rPr lang="pt-B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pt-B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decisión</a:t>
            </a:r>
            <a:r>
              <a:rPr lang="pt-B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HOY.”</a:t>
            </a:r>
            <a:endParaRPr lang="pt-B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5" name="Retângulo 3"/>
          <p:cNvSpPr/>
          <p:nvPr/>
        </p:nvSpPr>
        <p:spPr>
          <a:xfrm>
            <a:off x="1869494" y="240173"/>
            <a:ext cx="451097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kumimoji="1" lang="pt-B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Bookshelf Symbol 7" charset="2"/>
              </a:rPr>
              <a:t>USO </a:t>
            </a:r>
            <a:r>
              <a:rPr kumimoji="1" lang="pt-B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Bookshelf Symbol 7" charset="2"/>
              </a:rPr>
              <a:t>DE LA EXPRESIÓN </a:t>
            </a:r>
          </a:p>
          <a:p>
            <a:pPr defTabSz="914400"/>
            <a:r>
              <a:rPr kumimoji="1" lang="pt-B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Bookshelf Symbol 7" charset="2"/>
              </a:rPr>
              <a:t>LINGÜISTICA</a:t>
            </a:r>
            <a:endParaRPr kumimoji="1" lang="pt-B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Bookshelf Symbol 7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6296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1487357" y="549371"/>
            <a:ext cx="48654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kumimoji="1" lang="pt-B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Bookshelf Symbol 7" charset="2"/>
              </a:rPr>
              <a:t>LLAMADOS VEHEMENTES</a:t>
            </a:r>
            <a:endParaRPr kumimoji="1" lang="pt-B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Bookshelf Symbol 7" charset="2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899592" y="1908611"/>
            <a:ext cx="73448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buClr>
                <a:srgbClr val="FF0000"/>
              </a:buClr>
              <a:buSzPct val="70000"/>
            </a:pPr>
            <a:r>
              <a:rPr lang="pt-BR" sz="36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Vehementes</a:t>
            </a:r>
            <a:r>
              <a:rPr lang="pt-BR" sz="36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y  </a:t>
            </a:r>
            <a:r>
              <a:rPr lang="pt-BR" sz="3600" b="1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fervorosos </a:t>
            </a:r>
            <a:r>
              <a:rPr lang="pt-BR" sz="36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llamados</a:t>
            </a:r>
            <a:r>
              <a:rPr lang="pt-BR" sz="36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pt-BR" sz="36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deben</a:t>
            </a:r>
            <a:r>
              <a:rPr lang="pt-BR" sz="36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ser </a:t>
            </a:r>
            <a:r>
              <a:rPr lang="pt-BR" sz="36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hechos</a:t>
            </a:r>
            <a:r>
              <a:rPr lang="pt-BR" sz="36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pt-BR" sz="36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al</a:t>
            </a:r>
            <a:r>
              <a:rPr lang="pt-BR" sz="36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pecador para que se </a:t>
            </a:r>
            <a:r>
              <a:rPr lang="pt-BR" sz="36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arrepienta</a:t>
            </a:r>
            <a:r>
              <a:rPr lang="pt-BR" sz="36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y </a:t>
            </a:r>
            <a:r>
              <a:rPr lang="pt-BR" sz="36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convierta</a:t>
            </a:r>
            <a:r>
              <a:rPr lang="pt-BR" sz="36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.</a:t>
            </a:r>
            <a:endParaRPr lang="pt-BR" sz="3600" b="1" dirty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 defTabSz="914400">
              <a:buClr>
                <a:srgbClr val="FF0000"/>
              </a:buClr>
              <a:buSzPct val="70000"/>
            </a:pPr>
            <a:r>
              <a:rPr lang="pt-BR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Review</a:t>
            </a:r>
            <a:r>
              <a:rPr lang="pt-B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pt-BR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and</a:t>
            </a:r>
            <a:r>
              <a:rPr lang="pt-B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Herald, 22 de fev, 1887.  </a:t>
            </a:r>
          </a:p>
        </p:txBody>
      </p:sp>
    </p:spTree>
    <p:extLst>
      <p:ext uri="{BB962C8B-B14F-4D97-AF65-F5344CB8AC3E}">
        <p14:creationId xmlns:p14="http://schemas.microsoft.com/office/powerpoint/2010/main" val="3638963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1378175" y="440713"/>
            <a:ext cx="467628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kumimoji="1" lang="pt-B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Bookshelf Symbol 7" charset="2"/>
              </a:rPr>
              <a:t>ALMAS INDECISAS, </a:t>
            </a:r>
          </a:p>
          <a:p>
            <a:pPr defTabSz="914400"/>
            <a:r>
              <a:rPr kumimoji="1" lang="pt-BR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Bookshelf Symbol 7" charset="2"/>
              </a:rPr>
              <a:t>PERO </a:t>
            </a:r>
            <a:r>
              <a:rPr kumimoji="1" lang="pt-B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Bookshelf Symbol 7" charset="2"/>
              </a:rPr>
              <a:t>SINCERAS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1043608" y="2204864"/>
            <a:ext cx="676121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buClr>
                <a:srgbClr val="FF0000"/>
              </a:buClr>
              <a:buSzPct val="70000"/>
            </a:pPr>
            <a:r>
              <a:rPr lang="pt-BR" sz="24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Existen</a:t>
            </a:r>
            <a:r>
              <a:rPr lang="pt-BR" sz="24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pt-BR" sz="24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en</a:t>
            </a:r>
            <a:r>
              <a:rPr lang="pt-BR" sz="24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todas </a:t>
            </a:r>
            <a:r>
              <a:rPr lang="pt-BR" sz="24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las</a:t>
            </a:r>
            <a:r>
              <a:rPr lang="pt-BR" sz="24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pt-BR" sz="24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congregaciones</a:t>
            </a:r>
            <a:r>
              <a:rPr lang="pt-BR" sz="24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almas fervorosas, </a:t>
            </a:r>
            <a:r>
              <a:rPr lang="pt-BR" sz="24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casi</a:t>
            </a:r>
            <a:r>
              <a:rPr lang="pt-BR" sz="24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persuadidas a </a:t>
            </a:r>
            <a:r>
              <a:rPr lang="pt-BR" sz="24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dedicarse</a:t>
            </a:r>
            <a:r>
              <a:rPr lang="pt-BR" sz="24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pt-BR" sz="24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enteramente</a:t>
            </a:r>
            <a:r>
              <a:rPr lang="pt-BR" sz="24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a </a:t>
            </a:r>
            <a:r>
              <a:rPr lang="pt-BR" sz="24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Dios</a:t>
            </a:r>
            <a:r>
              <a:rPr lang="pt-BR" sz="24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. La </a:t>
            </a:r>
            <a:r>
              <a:rPr lang="pt-BR" sz="24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decisión</a:t>
            </a:r>
            <a:r>
              <a:rPr lang="pt-BR" sz="24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que se </a:t>
            </a:r>
            <a:r>
              <a:rPr lang="pt-BR" sz="24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haga</a:t>
            </a:r>
            <a:r>
              <a:rPr lang="pt-BR" sz="24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será para </a:t>
            </a:r>
            <a:r>
              <a:rPr lang="pt-BR" sz="24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el</a:t>
            </a:r>
            <a:r>
              <a:rPr lang="pt-BR" sz="24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presente y </a:t>
            </a:r>
            <a:r>
              <a:rPr lang="pt-BR" sz="24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la</a:t>
            </a:r>
            <a:r>
              <a:rPr lang="pt-BR" sz="24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pt-BR" sz="24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eternidad</a:t>
            </a:r>
            <a:r>
              <a:rPr lang="pt-BR" sz="24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; pero </a:t>
            </a:r>
            <a:r>
              <a:rPr lang="pt-BR" sz="24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frecuentemente</a:t>
            </a:r>
            <a:r>
              <a:rPr lang="pt-BR" sz="24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vemos que </a:t>
            </a:r>
            <a:r>
              <a:rPr lang="pt-BR" sz="24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el</a:t>
            </a:r>
            <a:r>
              <a:rPr lang="pt-BR" sz="24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pastor no </a:t>
            </a:r>
            <a:r>
              <a:rPr lang="pt-BR" sz="24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posee</a:t>
            </a:r>
            <a:r>
              <a:rPr lang="pt-BR" sz="24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pt-BR" sz="24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en</a:t>
            </a:r>
            <a:r>
              <a:rPr lang="pt-BR" sz="24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pt-BR" sz="24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su</a:t>
            </a:r>
            <a:r>
              <a:rPr lang="pt-BR" sz="24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pt-BR" sz="24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própio</a:t>
            </a:r>
            <a:r>
              <a:rPr lang="pt-BR" sz="24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pt-BR" sz="24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corazón</a:t>
            </a:r>
            <a:r>
              <a:rPr lang="pt-BR" sz="24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pt-BR" sz="24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el</a:t>
            </a:r>
            <a:r>
              <a:rPr lang="pt-BR" sz="24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pt-BR" sz="24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espíritu</a:t>
            </a:r>
            <a:r>
              <a:rPr lang="pt-BR" sz="24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y </a:t>
            </a:r>
            <a:r>
              <a:rPr lang="pt-BR" sz="24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el</a:t>
            </a:r>
            <a:r>
              <a:rPr lang="pt-BR" sz="24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poder </a:t>
            </a:r>
            <a:r>
              <a:rPr lang="pt-BR" sz="24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del</a:t>
            </a:r>
            <a:r>
              <a:rPr lang="pt-BR" sz="24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pt-BR" sz="24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mensaje</a:t>
            </a:r>
            <a:r>
              <a:rPr lang="pt-BR" sz="24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y de </a:t>
            </a:r>
            <a:r>
              <a:rPr lang="pt-BR" sz="24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la</a:t>
            </a:r>
            <a:r>
              <a:rPr lang="pt-BR" sz="24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pt-BR" sz="24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verdad</a:t>
            </a:r>
            <a:r>
              <a:rPr lang="pt-BR" sz="24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; por </a:t>
            </a:r>
            <a:r>
              <a:rPr lang="pt-BR" sz="24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lo</a:t>
            </a:r>
            <a:r>
              <a:rPr lang="pt-BR" sz="24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que no </a:t>
            </a:r>
            <a:r>
              <a:rPr lang="pt-BR" sz="24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hace</a:t>
            </a:r>
            <a:r>
              <a:rPr lang="pt-BR" sz="24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pt-BR" sz="24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llamados</a:t>
            </a:r>
            <a:r>
              <a:rPr lang="pt-BR" sz="24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contundentes y </a:t>
            </a:r>
            <a:r>
              <a:rPr lang="pt-BR" sz="24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directos</a:t>
            </a:r>
            <a:r>
              <a:rPr lang="pt-BR" sz="24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a </a:t>
            </a:r>
            <a:r>
              <a:rPr lang="pt-BR" sz="24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las</a:t>
            </a:r>
            <a:r>
              <a:rPr lang="pt-BR" sz="24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pt-BR" sz="24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personas</a:t>
            </a:r>
            <a:r>
              <a:rPr lang="pt-BR" sz="24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que se </a:t>
            </a:r>
            <a:r>
              <a:rPr lang="pt-BR" sz="24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balanzan</a:t>
            </a:r>
            <a:r>
              <a:rPr lang="pt-BR" sz="24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em </a:t>
            </a:r>
            <a:r>
              <a:rPr lang="pt-BR" sz="24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la</a:t>
            </a:r>
            <a:r>
              <a:rPr lang="pt-BR" sz="24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pt-BR" sz="24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incertidumbre</a:t>
            </a:r>
            <a:r>
              <a:rPr lang="pt-BR" sz="24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. </a:t>
            </a:r>
            <a:endParaRPr lang="pt-BR" sz="2400" b="1" dirty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352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1528300" y="371259"/>
            <a:ext cx="36962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kumimoji="1" lang="pt-B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Bookshelf Symbol 7" charset="2"/>
              </a:rPr>
              <a:t>ÚLTIMO </a:t>
            </a:r>
            <a:r>
              <a:rPr kumimoji="1" lang="pt-B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Bookshelf Symbol 7" charset="2"/>
              </a:rPr>
              <a:t>SERMÓN</a:t>
            </a:r>
            <a:endParaRPr kumimoji="1" lang="pt-B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Bookshelf Symbol 7" charset="2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191391" y="1750237"/>
            <a:ext cx="676121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buClr>
                <a:srgbClr val="FF0000"/>
              </a:buClr>
              <a:buSzPct val="70000"/>
            </a:pPr>
            <a:r>
              <a:rPr lang="pt-BR" sz="32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Tal vez </a:t>
            </a:r>
            <a:r>
              <a:rPr lang="pt-BR" sz="32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algunos</a:t>
            </a:r>
            <a:r>
              <a:rPr lang="pt-BR" sz="32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pt-BR" sz="32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estén</a:t>
            </a:r>
            <a:r>
              <a:rPr lang="pt-BR" sz="32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pt-BR" sz="32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escuchando</a:t>
            </a:r>
            <a:r>
              <a:rPr lang="pt-BR" sz="32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pt-BR" sz="32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el</a:t>
            </a:r>
            <a:r>
              <a:rPr lang="pt-BR" sz="32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último </a:t>
            </a:r>
            <a:r>
              <a:rPr lang="pt-BR" sz="32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sermón</a:t>
            </a:r>
            <a:r>
              <a:rPr lang="pt-BR" sz="32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y </a:t>
            </a:r>
            <a:r>
              <a:rPr lang="pt-BR" sz="32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otros</a:t>
            </a:r>
            <a:r>
              <a:rPr lang="pt-BR" sz="32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no </a:t>
            </a:r>
            <a:r>
              <a:rPr lang="pt-BR" sz="32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tendrán</a:t>
            </a:r>
            <a:r>
              <a:rPr lang="pt-BR" sz="32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más </a:t>
            </a:r>
            <a:r>
              <a:rPr lang="pt-BR" sz="32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la</a:t>
            </a:r>
            <a:r>
              <a:rPr lang="pt-BR" sz="32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pt-BR" sz="32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oportunidad</a:t>
            </a:r>
            <a:r>
              <a:rPr lang="pt-BR" sz="32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de </a:t>
            </a:r>
            <a:r>
              <a:rPr lang="pt-BR" sz="32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oír</a:t>
            </a:r>
            <a:r>
              <a:rPr lang="pt-BR" sz="32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una </a:t>
            </a:r>
            <a:r>
              <a:rPr lang="pt-BR" sz="32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exposición</a:t>
            </a:r>
            <a:r>
              <a:rPr lang="pt-BR" sz="32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de </a:t>
            </a:r>
            <a:r>
              <a:rPr lang="pt-BR" sz="32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la</a:t>
            </a:r>
            <a:r>
              <a:rPr lang="pt-BR" sz="32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pt-BR" sz="32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cadena</a:t>
            </a:r>
            <a:r>
              <a:rPr lang="pt-BR" sz="32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de </a:t>
            </a:r>
            <a:r>
              <a:rPr lang="pt-BR" sz="32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la</a:t>
            </a:r>
            <a:r>
              <a:rPr lang="pt-BR" sz="32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pt-BR" sz="32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verdad</a:t>
            </a:r>
            <a:r>
              <a:rPr lang="pt-BR" sz="32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</a:t>
            </a:r>
            <a:r>
              <a:rPr lang="pt-BR" sz="32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con</a:t>
            </a:r>
            <a:r>
              <a:rPr lang="pt-BR" sz="32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una </a:t>
            </a:r>
            <a:r>
              <a:rPr lang="pt-BR" sz="32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aplicación</a:t>
            </a:r>
            <a:r>
              <a:rPr lang="pt-BR" sz="32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pt-BR" sz="32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práctica</a:t>
            </a:r>
            <a:r>
              <a:rPr lang="pt-BR" sz="32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de </a:t>
            </a:r>
            <a:r>
              <a:rPr lang="pt-BR" sz="32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la</a:t>
            </a:r>
            <a:r>
              <a:rPr lang="pt-BR" sz="32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pt-BR" sz="32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misma</a:t>
            </a:r>
            <a:r>
              <a:rPr lang="pt-BR" sz="32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, a </a:t>
            </a:r>
            <a:r>
              <a:rPr lang="pt-BR" sz="32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su</a:t>
            </a:r>
            <a:r>
              <a:rPr lang="pt-BR" sz="32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pt-BR" sz="32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própio</a:t>
            </a:r>
            <a:r>
              <a:rPr lang="pt-BR" sz="32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pt-BR" sz="32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corazón</a:t>
            </a:r>
            <a:r>
              <a:rPr lang="pt-BR" sz="32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. </a:t>
            </a:r>
            <a:endParaRPr lang="pt-BR" sz="3200" b="1" dirty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581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1405470" y="522013"/>
            <a:ext cx="44510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kumimoji="1" lang="pt-B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Bookshelf Symbol 7" charset="2"/>
              </a:rPr>
              <a:t>ÚLTIMA </a:t>
            </a:r>
            <a:r>
              <a:rPr kumimoji="1" lang="pt-B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Bookshelf Symbol 7" charset="2"/>
              </a:rPr>
              <a:t>OPORTUNIDAD</a:t>
            </a:r>
            <a:endParaRPr kumimoji="1" lang="pt-B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Bookshelf Symbol 7" charset="2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026535" y="1628800"/>
            <a:ext cx="676121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buClr>
                <a:srgbClr val="FF0000"/>
              </a:buClr>
              <a:buSzPct val="70000"/>
            </a:pPr>
            <a:r>
              <a:rPr lang="pt-BR" sz="32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Perdida ESA GRAN OPORTUNIDAD, queda </a:t>
            </a:r>
            <a:r>
              <a:rPr lang="pt-B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perdida </a:t>
            </a:r>
            <a:r>
              <a:rPr lang="pt-B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para sempre</a:t>
            </a:r>
            <a:r>
              <a:rPr lang="pt-BR" sz="3200" b="1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. </a:t>
            </a:r>
            <a:r>
              <a:rPr lang="pt-BR" sz="32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</a:p>
          <a:p>
            <a:pPr algn="ctr" defTabSz="914400">
              <a:buClr>
                <a:srgbClr val="FF0000"/>
              </a:buClr>
              <a:buSzPct val="70000"/>
            </a:pPr>
            <a:r>
              <a:rPr lang="pt-BR" sz="32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Cristo </a:t>
            </a:r>
            <a:r>
              <a:rPr lang="pt-BR" sz="32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hubiese</a:t>
            </a:r>
            <a:r>
              <a:rPr lang="pt-BR" sz="32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sido, </a:t>
            </a:r>
            <a:r>
              <a:rPr lang="pt-BR" sz="32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con</a:t>
            </a:r>
            <a:r>
              <a:rPr lang="pt-BR" sz="32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pt-BR" sz="32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su</a:t>
            </a:r>
            <a:r>
              <a:rPr lang="pt-BR" sz="32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amor redentor, exaltado </a:t>
            </a:r>
            <a:r>
              <a:rPr lang="pt-BR" sz="32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en</a:t>
            </a:r>
            <a:r>
              <a:rPr lang="pt-BR" sz="32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pt-BR" sz="32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unidad</a:t>
            </a:r>
            <a:r>
              <a:rPr lang="pt-BR" sz="32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pt-BR" sz="32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con</a:t>
            </a:r>
            <a:r>
              <a:rPr lang="pt-BR" sz="32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pt-BR" sz="32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la</a:t>
            </a:r>
            <a:r>
              <a:rPr lang="pt-BR" sz="32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pt-BR" sz="32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teoría</a:t>
            </a:r>
            <a:r>
              <a:rPr lang="pt-BR" sz="32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de </a:t>
            </a:r>
            <a:r>
              <a:rPr lang="pt-BR" sz="32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la</a:t>
            </a:r>
            <a:r>
              <a:rPr lang="pt-BR" sz="32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pt-BR" sz="32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verdad</a:t>
            </a:r>
            <a:r>
              <a:rPr lang="pt-BR" sz="32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, y </a:t>
            </a:r>
            <a:r>
              <a:rPr lang="pt-BR" sz="32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ésto</a:t>
            </a:r>
            <a:r>
              <a:rPr lang="pt-BR" sz="32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, </a:t>
            </a:r>
            <a:r>
              <a:rPr lang="pt-BR" sz="32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podría</a:t>
            </a:r>
            <a:r>
              <a:rPr lang="pt-BR" sz="32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pt-BR" sz="32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haber</a:t>
            </a:r>
            <a:r>
              <a:rPr lang="pt-BR" sz="32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pt-BR" sz="32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hecho</a:t>
            </a:r>
            <a:r>
              <a:rPr lang="pt-BR" sz="32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pender </a:t>
            </a:r>
            <a:r>
              <a:rPr lang="pt-BR" sz="32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la</a:t>
            </a:r>
            <a:r>
              <a:rPr lang="pt-BR" sz="32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pt-BR" sz="32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decisión</a:t>
            </a:r>
            <a:r>
              <a:rPr lang="pt-BR" sz="32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para </a:t>
            </a:r>
            <a:r>
              <a:rPr lang="pt-BR" sz="32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el</a:t>
            </a:r>
            <a:r>
              <a:rPr lang="pt-BR" sz="32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lado de El. </a:t>
            </a:r>
            <a:endParaRPr lang="pt-BR" sz="3200" b="1" dirty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 defTabSz="914400">
              <a:buClr>
                <a:srgbClr val="FF0000"/>
              </a:buClr>
              <a:buSzPct val="70000"/>
            </a:pPr>
            <a:endParaRPr lang="pt-BR" sz="3200" b="1" dirty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 defTabSz="914400">
              <a:buClr>
                <a:srgbClr val="FF0000"/>
              </a:buClr>
              <a:buSzPct val="70000"/>
            </a:pPr>
            <a:r>
              <a:rPr lang="pt-BR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Testimonios</a:t>
            </a:r>
            <a:r>
              <a:rPr lang="pt-B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pt-BR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Selectos</a:t>
            </a:r>
            <a:r>
              <a:rPr lang="pt-B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, </a:t>
            </a:r>
            <a:r>
              <a:rPr lang="pt-B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vol. 1 , pág. 524. </a:t>
            </a:r>
          </a:p>
        </p:txBody>
      </p:sp>
    </p:spTree>
    <p:extLst>
      <p:ext uri="{BB962C8B-B14F-4D97-AF65-F5344CB8AC3E}">
        <p14:creationId xmlns:p14="http://schemas.microsoft.com/office/powerpoint/2010/main" val="2873115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2005972" y="548680"/>
            <a:ext cx="35811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kumimoji="1" lang="pt-B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Bookshelf Symbol 7" charset="2"/>
              </a:rPr>
              <a:t>PIENSE EN ESTO</a:t>
            </a:r>
            <a:endParaRPr kumimoji="1" lang="pt-B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Bookshelf Symbol 7" charset="2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34307" y="1988840"/>
            <a:ext cx="6075387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/>
            <a:r>
              <a:rPr lang="pt-BR" sz="32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¡Se </a:t>
            </a:r>
            <a:r>
              <a:rPr lang="pt-BR" sz="32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anhelamos</a:t>
            </a:r>
            <a:r>
              <a:rPr lang="pt-BR" sz="32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pt-BR" sz="32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la</a:t>
            </a:r>
            <a:r>
              <a:rPr lang="pt-BR" sz="32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pt-BR" sz="32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mediocridad</a:t>
            </a:r>
            <a:r>
              <a:rPr lang="pt-BR" sz="32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, seremos </a:t>
            </a:r>
            <a:r>
              <a:rPr lang="pt-BR" sz="32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mediocres</a:t>
            </a:r>
            <a:r>
              <a:rPr lang="pt-BR" sz="32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.</a:t>
            </a:r>
            <a:endParaRPr lang="pt-BR" sz="3200" b="1" dirty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 defTabSz="914400"/>
            <a:endParaRPr lang="pt-BR" sz="3200" b="1" dirty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 defTabSz="914400"/>
            <a:r>
              <a:rPr lang="pt-BR" sz="32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¡Se </a:t>
            </a:r>
            <a:r>
              <a:rPr lang="pt-BR" sz="32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anhelamos</a:t>
            </a:r>
            <a:r>
              <a:rPr lang="pt-BR" sz="32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pt-BR" sz="32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la</a:t>
            </a:r>
            <a:r>
              <a:rPr lang="pt-BR" sz="32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pt-BR" sz="32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excelencia</a:t>
            </a:r>
            <a:r>
              <a:rPr lang="pt-BR" sz="32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, seremos excelentes!</a:t>
            </a:r>
            <a:endParaRPr lang="pt-BR" sz="3200" b="1" dirty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 defTabSz="914400"/>
            <a:endParaRPr lang="pt-BR" sz="3200" b="1" dirty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 defTabSz="914400"/>
            <a:r>
              <a:rPr lang="pt-B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Stephen </a:t>
            </a:r>
            <a:r>
              <a:rPr lang="pt-BR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Kanitz</a:t>
            </a:r>
            <a:r>
              <a:rPr lang="pt-B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, Veja maio/07</a:t>
            </a:r>
          </a:p>
        </p:txBody>
      </p:sp>
    </p:spTree>
    <p:extLst>
      <p:ext uri="{BB962C8B-B14F-4D97-AF65-F5344CB8AC3E}">
        <p14:creationId xmlns:p14="http://schemas.microsoft.com/office/powerpoint/2010/main" val="2849440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1814903" y="522075"/>
            <a:ext cx="25490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kumimoji="1" lang="pt-B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Bookshelf Symbol 7" charset="2"/>
              </a:rPr>
              <a:t>REFLECCIÓN</a:t>
            </a:r>
            <a:endParaRPr kumimoji="1" lang="pt-B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Bookshelf Symbol 7" charset="2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96969" y="1988840"/>
            <a:ext cx="635006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/>
            <a:r>
              <a:rPr lang="pt-BR" sz="32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La </a:t>
            </a:r>
            <a:r>
              <a:rPr lang="pt-BR" sz="32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iglesia</a:t>
            </a:r>
            <a:r>
              <a:rPr lang="pt-BR" sz="32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está procurando </a:t>
            </a:r>
            <a:r>
              <a:rPr lang="pt-BR" sz="32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mejores</a:t>
            </a:r>
            <a:r>
              <a:rPr lang="pt-BR" sz="32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métodos. </a:t>
            </a:r>
            <a:r>
              <a:rPr lang="pt-BR" sz="32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Dios</a:t>
            </a:r>
            <a:r>
              <a:rPr lang="pt-BR" sz="32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está buscando </a:t>
            </a:r>
            <a:r>
              <a:rPr lang="pt-BR" sz="32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mejores</a:t>
            </a:r>
            <a:r>
              <a:rPr lang="pt-BR" sz="32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pt-BR" sz="32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hombres</a:t>
            </a:r>
            <a:r>
              <a:rPr lang="pt-BR" sz="32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. </a:t>
            </a:r>
            <a:endParaRPr lang="pt-BR" sz="3200" b="1" dirty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r" defTabSz="914400"/>
            <a:endParaRPr lang="pt-B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 defTabSz="914400"/>
            <a:r>
              <a:rPr lang="pt-B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Poder através </a:t>
            </a:r>
            <a:r>
              <a:rPr lang="pt-B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de </a:t>
            </a:r>
            <a:r>
              <a:rPr lang="pt-BR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la</a:t>
            </a:r>
            <a:r>
              <a:rPr lang="pt-B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pt-BR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oración</a:t>
            </a:r>
            <a:r>
              <a:rPr lang="pt-B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, </a:t>
            </a:r>
            <a:r>
              <a:rPr lang="pt-B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pág. 5</a:t>
            </a:r>
          </a:p>
        </p:txBody>
      </p:sp>
    </p:spTree>
    <p:extLst>
      <p:ext uri="{BB962C8B-B14F-4D97-AF65-F5344CB8AC3E}">
        <p14:creationId xmlns:p14="http://schemas.microsoft.com/office/powerpoint/2010/main" val="5104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1610187" y="419592"/>
            <a:ext cx="48356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kumimoji="1" lang="pt-B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Bookshelf Symbol 7" charset="2"/>
              </a:rPr>
              <a:t>LA MAYOR NECESIDAD</a:t>
            </a:r>
            <a:endParaRPr kumimoji="1" lang="pt-B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Bookshelf Symbol 7" charset="2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64922" y="1607471"/>
            <a:ext cx="7214157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/>
            <a:r>
              <a:rPr lang="pt-BR" sz="28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Lo</a:t>
            </a:r>
            <a:r>
              <a:rPr lang="pt-BR" sz="28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que </a:t>
            </a:r>
            <a:r>
              <a:rPr lang="pt-BR" sz="28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la</a:t>
            </a:r>
            <a:r>
              <a:rPr lang="pt-BR" sz="28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pt-BR" sz="28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iglesia</a:t>
            </a:r>
            <a:r>
              <a:rPr lang="pt-BR" sz="28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pt-BR" sz="28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necesita</a:t>
            </a:r>
            <a:r>
              <a:rPr lang="pt-BR" sz="28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pt-BR" sz="28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hoy</a:t>
            </a:r>
            <a:r>
              <a:rPr lang="pt-BR" sz="28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no </a:t>
            </a:r>
            <a:r>
              <a:rPr lang="pt-BR" sz="28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son</a:t>
            </a:r>
            <a:r>
              <a:rPr lang="pt-BR" sz="28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más o </a:t>
            </a:r>
            <a:r>
              <a:rPr lang="pt-BR" sz="28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mejores</a:t>
            </a:r>
            <a:r>
              <a:rPr lang="pt-BR" sz="28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mecanismos o se </a:t>
            </a:r>
            <a:r>
              <a:rPr lang="pt-BR" sz="28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tengan</a:t>
            </a:r>
            <a:r>
              <a:rPr lang="pt-BR" sz="28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pt-BR" sz="28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mejores</a:t>
            </a:r>
            <a:r>
              <a:rPr lang="pt-BR" sz="28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estratégias o </a:t>
            </a:r>
            <a:r>
              <a:rPr lang="pt-BR" sz="28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nuevas</a:t>
            </a:r>
            <a:r>
              <a:rPr lang="pt-BR" sz="28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pt-BR" sz="28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organizaciones</a:t>
            </a:r>
            <a:r>
              <a:rPr lang="pt-BR" sz="28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o más y </a:t>
            </a:r>
            <a:r>
              <a:rPr lang="pt-BR" sz="28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nuevos</a:t>
            </a:r>
            <a:r>
              <a:rPr lang="pt-BR" sz="28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métodos. </a:t>
            </a:r>
          </a:p>
          <a:p>
            <a:pPr algn="ctr" defTabSz="914400"/>
            <a:r>
              <a:rPr lang="pt-BR" sz="28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Lo</a:t>
            </a:r>
            <a:r>
              <a:rPr lang="pt-BR" sz="28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que </a:t>
            </a:r>
            <a:r>
              <a:rPr lang="pt-BR" sz="28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necesita</a:t>
            </a:r>
            <a:r>
              <a:rPr lang="pt-BR" sz="28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pt-BR" sz="28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es</a:t>
            </a:r>
            <a:r>
              <a:rPr lang="pt-BR" sz="28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de </a:t>
            </a:r>
            <a:r>
              <a:rPr lang="pt-BR" sz="28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hombres</a:t>
            </a:r>
            <a:r>
              <a:rPr lang="pt-BR" sz="28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a </a:t>
            </a:r>
            <a:r>
              <a:rPr lang="pt-BR" sz="28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quien</a:t>
            </a:r>
            <a:r>
              <a:rPr lang="pt-BR" sz="28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pt-BR" sz="28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el</a:t>
            </a:r>
            <a:r>
              <a:rPr lang="pt-BR" sz="28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pt-BR" sz="28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Espíritu</a:t>
            </a:r>
            <a:r>
              <a:rPr lang="pt-BR" sz="28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Santo </a:t>
            </a:r>
            <a:r>
              <a:rPr lang="pt-BR" sz="28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pueda</a:t>
            </a:r>
            <a:r>
              <a:rPr lang="pt-BR" sz="28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usar. </a:t>
            </a:r>
            <a:r>
              <a:rPr lang="pt-BR" sz="28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Hombres</a:t>
            </a:r>
            <a:r>
              <a:rPr lang="pt-BR" sz="28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poderosos </a:t>
            </a:r>
            <a:r>
              <a:rPr lang="pt-BR" sz="28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en</a:t>
            </a:r>
            <a:r>
              <a:rPr lang="pt-BR" sz="28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pt-BR" sz="28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la</a:t>
            </a:r>
            <a:r>
              <a:rPr lang="pt-BR" sz="28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pt-BR" sz="28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oración</a:t>
            </a:r>
            <a:r>
              <a:rPr lang="pt-BR" sz="28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y </a:t>
            </a:r>
            <a:r>
              <a:rPr lang="pt-BR" sz="28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hombres</a:t>
            </a:r>
            <a:r>
              <a:rPr lang="pt-BR" sz="28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de </a:t>
            </a:r>
            <a:r>
              <a:rPr lang="pt-BR" sz="28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oración</a:t>
            </a:r>
            <a:r>
              <a:rPr lang="pt-BR" sz="28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.</a:t>
            </a:r>
            <a:endParaRPr lang="pt-BR" sz="2800" b="1" dirty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r" defTabSz="914400"/>
            <a:endParaRPr lang="pt-B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 defTabSz="914400"/>
            <a:r>
              <a:rPr lang="pt-B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Poder através da oração, pág. 6</a:t>
            </a:r>
          </a:p>
        </p:txBody>
      </p:sp>
    </p:spTree>
    <p:extLst>
      <p:ext uri="{BB962C8B-B14F-4D97-AF65-F5344CB8AC3E}">
        <p14:creationId xmlns:p14="http://schemas.microsoft.com/office/powerpoint/2010/main" val="1569540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1514652" y="548680"/>
            <a:ext cx="27332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kumimoji="1" lang="pt-B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Bookshelf Symbol 7" charset="2"/>
              </a:rPr>
              <a:t>PARA PENSAR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64922" y="2055521"/>
            <a:ext cx="7214157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/>
            <a:r>
              <a:rPr lang="pt-BR" sz="32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El </a:t>
            </a:r>
            <a:r>
              <a:rPr lang="pt-BR" sz="32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Espíritu</a:t>
            </a:r>
            <a:r>
              <a:rPr lang="pt-BR" sz="32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Santo no se derrama a través de métodos, pero </a:t>
            </a:r>
            <a:r>
              <a:rPr lang="pt-BR" sz="32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sí</a:t>
            </a:r>
            <a:r>
              <a:rPr lang="pt-BR" sz="32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por </a:t>
            </a:r>
            <a:r>
              <a:rPr lang="pt-BR" sz="32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medio</a:t>
            </a:r>
            <a:r>
              <a:rPr lang="pt-BR" sz="32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de </a:t>
            </a:r>
            <a:r>
              <a:rPr lang="pt-BR" sz="32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hombres</a:t>
            </a:r>
            <a:r>
              <a:rPr lang="pt-BR" sz="32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. </a:t>
            </a:r>
            <a:r>
              <a:rPr lang="pt-BR" sz="32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Dios</a:t>
            </a:r>
            <a:r>
              <a:rPr lang="pt-BR" sz="32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no </a:t>
            </a:r>
            <a:r>
              <a:rPr lang="pt-BR" sz="32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unje</a:t>
            </a:r>
            <a:r>
              <a:rPr lang="pt-BR" sz="32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planes </a:t>
            </a:r>
            <a:r>
              <a:rPr lang="pt-BR" sz="32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ni</a:t>
            </a:r>
            <a:r>
              <a:rPr lang="pt-BR" sz="32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métodos sino </a:t>
            </a:r>
            <a:r>
              <a:rPr lang="pt-BR" sz="32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hombres</a:t>
            </a:r>
            <a:r>
              <a:rPr lang="pt-BR" sz="32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. </a:t>
            </a:r>
            <a:endParaRPr lang="pt-BR" sz="3200" b="1" dirty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r" defTabSz="914400"/>
            <a:endParaRPr lang="pt-B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 defTabSz="914400"/>
            <a:r>
              <a:rPr lang="pt-B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Poder através da oração, pág. 6</a:t>
            </a:r>
          </a:p>
        </p:txBody>
      </p:sp>
    </p:spTree>
    <p:extLst>
      <p:ext uri="{BB962C8B-B14F-4D97-AF65-F5344CB8AC3E}">
        <p14:creationId xmlns:p14="http://schemas.microsoft.com/office/powerpoint/2010/main" val="550644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1988729" y="529040"/>
            <a:ext cx="25832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kumimoji="1" lang="pt-B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Bookshelf Symbol 7" charset="2"/>
              </a:rPr>
              <a:t>EL SERMÓN</a:t>
            </a:r>
            <a:endParaRPr kumimoji="1" lang="pt-B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Bookshelf Symbol 7" charset="2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64922" y="1767459"/>
            <a:ext cx="7567518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/>
            <a:r>
              <a:rPr lang="pt-BR" sz="32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El </a:t>
            </a:r>
            <a:r>
              <a:rPr lang="pt-BR" sz="32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verdadero</a:t>
            </a:r>
            <a:r>
              <a:rPr lang="pt-BR" sz="32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pt-BR" sz="32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sermón</a:t>
            </a:r>
            <a:r>
              <a:rPr lang="pt-BR" sz="32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(evangelístico) </a:t>
            </a:r>
            <a:r>
              <a:rPr lang="pt-BR" sz="32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es</a:t>
            </a:r>
            <a:r>
              <a:rPr lang="pt-BR" sz="32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una obra de vida. </a:t>
            </a:r>
            <a:r>
              <a:rPr lang="pt-BR" sz="32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Hombres</a:t>
            </a:r>
            <a:r>
              <a:rPr lang="pt-BR" sz="32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pt-BR" sz="32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muertos</a:t>
            </a:r>
            <a:r>
              <a:rPr lang="pt-BR" sz="32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pt-BR" sz="32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sacan</a:t>
            </a:r>
            <a:r>
              <a:rPr lang="pt-BR" sz="32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de </a:t>
            </a:r>
            <a:r>
              <a:rPr lang="pt-BR" sz="32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sí</a:t>
            </a:r>
            <a:r>
              <a:rPr lang="pt-BR" sz="32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pt-BR" sz="32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sermones</a:t>
            </a:r>
            <a:r>
              <a:rPr lang="pt-BR" sz="32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pt-BR" sz="32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muertos</a:t>
            </a:r>
            <a:r>
              <a:rPr lang="pt-BR" sz="32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y </a:t>
            </a:r>
            <a:r>
              <a:rPr lang="pt-BR" sz="32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sermones</a:t>
            </a:r>
            <a:r>
              <a:rPr lang="pt-BR" sz="32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pt-BR" sz="32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muertos</a:t>
            </a:r>
            <a:r>
              <a:rPr lang="pt-BR" sz="32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, </a:t>
            </a:r>
            <a:r>
              <a:rPr lang="pt-BR" sz="32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matan</a:t>
            </a:r>
            <a:r>
              <a:rPr lang="pt-BR" sz="32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.</a:t>
            </a:r>
            <a:endParaRPr lang="pt-B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 defTabSz="914400"/>
            <a:r>
              <a:rPr lang="pt-B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Poder através da oração, pág. 7</a:t>
            </a:r>
          </a:p>
        </p:txBody>
      </p:sp>
    </p:spTree>
    <p:extLst>
      <p:ext uri="{BB962C8B-B14F-4D97-AF65-F5344CB8AC3E}">
        <p14:creationId xmlns:p14="http://schemas.microsoft.com/office/powerpoint/2010/main" val="171384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568389"/>
            <a:ext cx="7772400" cy="791882"/>
          </a:xfrm>
        </p:spPr>
        <p:txBody>
          <a:bodyPr>
            <a:normAutofit/>
          </a:bodyPr>
          <a:lstStyle/>
          <a:p>
            <a:r>
              <a:rPr lang="es-ES" sz="3200" b="1" dirty="0" smtClean="0">
                <a:solidFill>
                  <a:srgbClr val="C00000"/>
                </a:solidFill>
              </a:rPr>
              <a:t>EL SECRETO DEL LLAMADO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806824" y="1903587"/>
            <a:ext cx="7651376" cy="3801177"/>
          </a:xfrm>
        </p:spPr>
        <p:txBody>
          <a:bodyPr>
            <a:noAutofit/>
          </a:bodyPr>
          <a:lstStyle/>
          <a:p>
            <a:pPr marL="742950" indent="-742950" algn="l">
              <a:buFont typeface="+mj-lt"/>
              <a:buAutoNum type="arabicPeriod"/>
            </a:pPr>
            <a:r>
              <a:rPr lang="es-ES" sz="2800" b="1" dirty="0" smtClean="0">
                <a:solidFill>
                  <a:schemeClr val="tx2">
                    <a:lumMod val="75000"/>
                  </a:schemeClr>
                </a:solidFill>
              </a:rPr>
              <a:t>Pregunte se ellos creen.</a:t>
            </a:r>
          </a:p>
          <a:p>
            <a:pPr marL="742950" indent="-742950" algn="l">
              <a:buFont typeface="+mj-lt"/>
              <a:buAutoNum type="arabicPeriod"/>
            </a:pPr>
            <a:r>
              <a:rPr lang="es-ES" sz="2800" b="1" dirty="0" smtClean="0">
                <a:solidFill>
                  <a:schemeClr val="tx2">
                    <a:lumMod val="75000"/>
                  </a:schemeClr>
                </a:solidFill>
              </a:rPr>
              <a:t>Tu crees que hay poder en esta palabra para cambiar su vida?</a:t>
            </a:r>
          </a:p>
          <a:p>
            <a:pPr marL="742950" indent="-742950" algn="l">
              <a:buFont typeface="+mj-lt"/>
              <a:buAutoNum type="arabicPeriod"/>
            </a:pPr>
            <a:r>
              <a:rPr lang="es-ES" sz="2800" b="1" dirty="0" smtClean="0">
                <a:solidFill>
                  <a:schemeClr val="tx2">
                    <a:lumMod val="75000"/>
                  </a:schemeClr>
                </a:solidFill>
              </a:rPr>
              <a:t>Levanta la mano.</a:t>
            </a:r>
          </a:p>
          <a:p>
            <a:pPr marL="742950" indent="-742950" algn="l">
              <a:buFont typeface="+mj-lt"/>
              <a:buAutoNum type="arabicPeriod"/>
            </a:pPr>
            <a:r>
              <a:rPr lang="es-ES" sz="2800" b="1" dirty="0" smtClean="0">
                <a:solidFill>
                  <a:schemeClr val="tx2">
                    <a:lumMod val="75000"/>
                  </a:schemeClr>
                </a:solidFill>
              </a:rPr>
              <a:t>Póngase de pie.</a:t>
            </a:r>
          </a:p>
          <a:p>
            <a:pPr marL="742950" indent="-742950" algn="l">
              <a:buFont typeface="+mj-lt"/>
              <a:buAutoNum type="arabicPeriod"/>
            </a:pPr>
            <a:r>
              <a:rPr lang="es-ES" sz="2800" b="1" dirty="0" smtClean="0">
                <a:solidFill>
                  <a:schemeClr val="tx2">
                    <a:lumMod val="75000"/>
                  </a:schemeClr>
                </a:solidFill>
              </a:rPr>
              <a:t>Pedir a un amigo que lo abrace.</a:t>
            </a:r>
          </a:p>
          <a:p>
            <a:pPr marL="742950" indent="-742950" algn="l">
              <a:buFont typeface="+mj-lt"/>
              <a:buAutoNum type="arabicPeriod"/>
            </a:pPr>
            <a:r>
              <a:rPr lang="es-ES" sz="2800" b="1" dirty="0" smtClean="0">
                <a:solidFill>
                  <a:schemeClr val="tx2">
                    <a:lumMod val="75000"/>
                  </a:schemeClr>
                </a:solidFill>
              </a:rPr>
              <a:t>I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</a:rPr>
              <a:t>nv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</a:rPr>
              <a:t>i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</a:rPr>
              <a:t>telos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 a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</a:rPr>
              <a:t>venir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y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</a:rPr>
              <a:t>pasar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 al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</a:rPr>
              <a:t>frente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en-US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784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371600" y="824173"/>
            <a:ext cx="7772400" cy="1470025"/>
          </a:xfrm>
        </p:spPr>
        <p:txBody>
          <a:bodyPr>
            <a:normAutofit/>
          </a:bodyPr>
          <a:lstStyle/>
          <a:p>
            <a:r>
              <a:rPr lang="es-ES" sz="3200" b="1" dirty="0" smtClean="0">
                <a:solidFill>
                  <a:srgbClr val="C00000"/>
                </a:solidFill>
              </a:rPr>
              <a:t>LA DECISIÓN PASA POR CUATRO ETAPAS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536723"/>
            <a:ext cx="6400800" cy="1752600"/>
          </a:xfrm>
        </p:spPr>
        <p:txBody>
          <a:bodyPr>
            <a:noAutofit/>
          </a:bodyPr>
          <a:lstStyle/>
          <a:p>
            <a:pPr algn="l">
              <a:buFont typeface="Wingdings" pitchFamily="2" charset="2"/>
              <a:buChar char="v"/>
            </a:pPr>
            <a:r>
              <a:rPr lang="es-ES" sz="4400" b="1" dirty="0" smtClean="0">
                <a:solidFill>
                  <a:schemeClr val="tx2">
                    <a:lumMod val="75000"/>
                  </a:schemeClr>
                </a:solidFill>
              </a:rPr>
              <a:t>Información</a:t>
            </a:r>
          </a:p>
          <a:p>
            <a:pPr algn="l">
              <a:buFont typeface="Wingdings" pitchFamily="2" charset="2"/>
              <a:buChar char="v"/>
            </a:pPr>
            <a:r>
              <a:rPr lang="es-ES" sz="4400" b="1" dirty="0" smtClean="0">
                <a:solidFill>
                  <a:schemeClr val="tx2">
                    <a:lumMod val="75000"/>
                  </a:schemeClr>
                </a:solidFill>
              </a:rPr>
              <a:t>Convicción</a:t>
            </a:r>
          </a:p>
          <a:p>
            <a:pPr algn="l">
              <a:buFont typeface="Wingdings" pitchFamily="2" charset="2"/>
              <a:buChar char="v"/>
            </a:pPr>
            <a:r>
              <a:rPr lang="es-ES" sz="4400" b="1" dirty="0" smtClean="0">
                <a:solidFill>
                  <a:schemeClr val="tx2">
                    <a:lumMod val="75000"/>
                  </a:schemeClr>
                </a:solidFill>
              </a:rPr>
              <a:t>Deseo</a:t>
            </a:r>
          </a:p>
          <a:p>
            <a:pPr algn="l">
              <a:buFont typeface="Wingdings" pitchFamily="2" charset="2"/>
              <a:buChar char="v"/>
            </a:pPr>
            <a:r>
              <a:rPr lang="es-ES" sz="4400" b="1" dirty="0" smtClean="0">
                <a:solidFill>
                  <a:schemeClr val="tx2">
                    <a:lumMod val="75000"/>
                  </a:schemeClr>
                </a:solidFill>
              </a:rPr>
              <a:t>Acción</a:t>
            </a:r>
            <a:endParaRPr lang="en-US" sz="4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3957" y="560439"/>
            <a:ext cx="5496085" cy="1752600"/>
          </a:xfrm>
        </p:spPr>
        <p:txBody>
          <a:bodyPr>
            <a:normAutofit/>
          </a:bodyPr>
          <a:lstStyle/>
          <a:p>
            <a:pPr algn="l"/>
            <a:r>
              <a:rPr lang="es-ES" sz="4000" b="1" dirty="0" smtClean="0">
                <a:solidFill>
                  <a:srgbClr val="FF0000"/>
                </a:solidFill>
              </a:rPr>
              <a:t>Informaciones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937732" y="2146441"/>
            <a:ext cx="753642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chemeClr val="tx2">
                    <a:lumMod val="75000"/>
                  </a:schemeClr>
                </a:solidFill>
              </a:rPr>
              <a:t>Los interesados no tomarán ninguna decisión correcta a menos que tengan toda la información  sobre el asunto estudiado.</a:t>
            </a:r>
          </a:p>
          <a:p>
            <a:pPr algn="ctr"/>
            <a:endParaRPr lang="es-ES" sz="3200" b="1" dirty="0" smtClean="0"/>
          </a:p>
          <a:p>
            <a:pPr algn="ctr"/>
            <a:r>
              <a:rPr lang="es-ES" sz="3200" b="1" dirty="0" smtClean="0">
                <a:solidFill>
                  <a:schemeClr val="tx2">
                    <a:lumMod val="75000"/>
                  </a:schemeClr>
                </a:solidFill>
              </a:rPr>
              <a:t>Así comprenderán lo que significa la decisión que les pedimos.  </a:t>
            </a:r>
          </a:p>
          <a:p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740310" y="680625"/>
            <a:ext cx="6400800" cy="1009617"/>
          </a:xfrm>
        </p:spPr>
        <p:txBody>
          <a:bodyPr>
            <a:normAutofit/>
          </a:bodyPr>
          <a:lstStyle/>
          <a:p>
            <a:pPr algn="l"/>
            <a:r>
              <a:rPr lang="es-ES" sz="4000" b="1" dirty="0" smtClean="0">
                <a:solidFill>
                  <a:srgbClr val="FF0000"/>
                </a:solidFill>
              </a:rPr>
              <a:t>Convicción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840658" y="1896599"/>
            <a:ext cx="730045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chemeClr val="tx2">
                    <a:lumMod val="75000"/>
                  </a:schemeClr>
                </a:solidFill>
              </a:rPr>
              <a:t>Cuando la persona tiene la información completa sobre la doctrina, su conciencia le dice:  “Creo que es esto lo que el Señor desea que yo haga”</a:t>
            </a:r>
          </a:p>
          <a:p>
            <a:pPr algn="ctr"/>
            <a:endParaRPr lang="es-ES" sz="3200" b="1" dirty="0" smtClean="0"/>
          </a:p>
          <a:p>
            <a:pPr algn="ctr"/>
            <a:r>
              <a:rPr lang="es-ES" sz="3200" b="1" dirty="0" smtClean="0">
                <a:solidFill>
                  <a:schemeClr val="tx2">
                    <a:lumMod val="75000"/>
                  </a:schemeClr>
                </a:solidFill>
              </a:rPr>
              <a:t>Podemos aumentar la convicción del interesado al preguntarle:  ¿Usted percibió que esta es la voluntad de Dios?</a:t>
            </a:r>
            <a:endParaRPr lang="en-US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828799" y="660400"/>
            <a:ext cx="6349181" cy="1470025"/>
          </a:xfrm>
        </p:spPr>
        <p:txBody>
          <a:bodyPr>
            <a:normAutofit/>
          </a:bodyPr>
          <a:lstStyle/>
          <a:p>
            <a:pPr algn="l"/>
            <a:r>
              <a:rPr lang="es-ES" sz="3600" b="1" dirty="0" smtClean="0">
                <a:solidFill>
                  <a:srgbClr val="FF0000"/>
                </a:solidFill>
              </a:rPr>
              <a:t>Deseo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389239"/>
            <a:ext cx="6400800" cy="1752600"/>
          </a:xfrm>
        </p:spPr>
        <p:txBody>
          <a:bodyPr>
            <a:noAutofit/>
          </a:bodyPr>
          <a:lstStyle/>
          <a:p>
            <a:r>
              <a:rPr lang="es-ES" b="1" dirty="0" smtClean="0">
                <a:solidFill>
                  <a:schemeClr val="tx2">
                    <a:lumMod val="75000"/>
                  </a:schemeClr>
                </a:solidFill>
              </a:rPr>
              <a:t>Cuando el interesado tiene la seguridad de que la doctrina viene de Dios, despertará en él, el deseo de cambiar de estilo de vida.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</TotalTime>
  <Words>1142</Words>
  <Application>Microsoft Office PowerPoint</Application>
  <PresentationFormat>Presentación en pantalla (4:3)</PresentationFormat>
  <Paragraphs>169</Paragraphs>
  <Slides>49</Slides>
  <Notes>0</Notes>
  <HiddenSlides>2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49</vt:i4>
      </vt:variant>
    </vt:vector>
  </HeadingPairs>
  <TitlesOfParts>
    <vt:vector size="60" baseType="lpstr">
      <vt:lpstr>Arial</vt:lpstr>
      <vt:lpstr>Arial Narrow</vt:lpstr>
      <vt:lpstr>Bookshelf Symbol 7</vt:lpstr>
      <vt:lpstr>Calibri</vt:lpstr>
      <vt:lpstr>Century Gothic</vt:lpstr>
      <vt:lpstr>Tahoma</vt:lpstr>
      <vt:lpstr>Tempus Sans ITC</vt:lpstr>
      <vt:lpstr>Trebuchet MS</vt:lpstr>
      <vt:lpstr>Wingdings</vt:lpstr>
      <vt:lpstr>1_Office Theme</vt:lpstr>
      <vt:lpstr>2_Tema do Office</vt:lpstr>
      <vt:lpstr>Presentación de PowerPoint</vt:lpstr>
      <vt:lpstr>Presentación de PowerPoint</vt:lpstr>
      <vt:lpstr>Presentación de PowerPoint</vt:lpstr>
      <vt:lpstr>EL SECRETO DEL LLAMADO</vt:lpstr>
      <vt:lpstr>EL SECRETO DEL LLAMADO</vt:lpstr>
      <vt:lpstr>LA DECISIÓN PASA POR CUATRO ETAPAS</vt:lpstr>
      <vt:lpstr>Presentación de PowerPoint</vt:lpstr>
      <vt:lpstr>Presentación de PowerPoint</vt:lpstr>
      <vt:lpstr>Deseo</vt:lpstr>
      <vt:lpstr>Acción</vt:lpstr>
      <vt:lpstr>Piense en esto  Ninguna predicación, estudio bíblico y testimonio deberían concluir sin un Llamado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DSA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Luis  Gonçalves</dc:creator>
  <cp:lastModifiedBy>Elías Torres</cp:lastModifiedBy>
  <cp:revision>57</cp:revision>
  <dcterms:created xsi:type="dcterms:W3CDTF">2011-03-23T19:38:37Z</dcterms:created>
  <dcterms:modified xsi:type="dcterms:W3CDTF">2014-08-14T17:19:15Z</dcterms:modified>
</cp:coreProperties>
</file>