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70" r:id="rId4"/>
    <p:sldId id="260" r:id="rId5"/>
    <p:sldId id="261" r:id="rId6"/>
    <p:sldId id="262" r:id="rId7"/>
    <p:sldId id="263" r:id="rId8"/>
    <p:sldId id="264" r:id="rId9"/>
    <p:sldId id="265" r:id="rId10"/>
    <p:sldId id="259" r:id="rId11"/>
    <p:sldId id="258" r:id="rId12"/>
    <p:sldId id="266" r:id="rId13"/>
    <p:sldId id="267" r:id="rId14"/>
    <p:sldId id="268" r:id="rId15"/>
    <p:sldId id="269" r:id="rId16"/>
  </p:sldIdLst>
  <p:sldSz cx="9144000" cy="6858000" type="screen4x3"/>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79187D-233C-47F6-AD36-D37221F9189B}" type="datetimeFigureOut">
              <a:rPr lang="es-PE" smtClean="0"/>
              <a:t>14/08/2014</a:t>
            </a:fld>
            <a:endParaRPr lang="es-PE"/>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AB8070-7901-4946-B498-EB38F02326E9}" type="slidenum">
              <a:rPr lang="es-PE" smtClean="0"/>
              <a:t>‹Nº›</a:t>
            </a:fld>
            <a:endParaRPr lang="es-PE"/>
          </a:p>
        </p:txBody>
      </p:sp>
    </p:spTree>
    <p:extLst>
      <p:ext uri="{BB962C8B-B14F-4D97-AF65-F5344CB8AC3E}">
        <p14:creationId xmlns:p14="http://schemas.microsoft.com/office/powerpoint/2010/main" val="1294410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10"/>
          </p:nvPr>
        </p:nvSpPr>
        <p:spPr/>
        <p:txBody>
          <a:bodyPr/>
          <a:lstStyle/>
          <a:p>
            <a:fld id="{A1AB8070-7901-4946-B498-EB38F02326E9}" type="slidenum">
              <a:rPr lang="es-PE" smtClean="0"/>
              <a:t>2</a:t>
            </a:fld>
            <a:endParaRPr lang="es-PE"/>
          </a:p>
        </p:txBody>
      </p:sp>
    </p:spTree>
    <p:extLst>
      <p:ext uri="{BB962C8B-B14F-4D97-AF65-F5344CB8AC3E}">
        <p14:creationId xmlns:p14="http://schemas.microsoft.com/office/powerpoint/2010/main" val="4244527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164505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4179673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1451794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689738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5" name="4 Marcador de pie de página"/>
          <p:cNvSpPr>
            <a:spLocks noGrp="1"/>
          </p:cNvSpPr>
          <p:nvPr>
            <p:ph type="ftr" sz="quarter" idx="11"/>
          </p:nvPr>
        </p:nvSpPr>
        <p:spPr/>
        <p:txBody>
          <a:bodyPr/>
          <a:lstStyle/>
          <a:p>
            <a:endParaRPr lang="es-PE"/>
          </a:p>
        </p:txBody>
      </p:sp>
      <p:sp>
        <p:nvSpPr>
          <p:cNvPr id="6" name="5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3385271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37521206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8" name="7 Marcador de pie de página"/>
          <p:cNvSpPr>
            <a:spLocks noGrp="1"/>
          </p:cNvSpPr>
          <p:nvPr>
            <p:ph type="ftr" sz="quarter" idx="11"/>
          </p:nvPr>
        </p:nvSpPr>
        <p:spPr/>
        <p:txBody>
          <a:bodyPr/>
          <a:lstStyle/>
          <a:p>
            <a:endParaRPr lang="es-PE"/>
          </a:p>
        </p:txBody>
      </p:sp>
      <p:sp>
        <p:nvSpPr>
          <p:cNvPr id="9" name="8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410339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4" name="3 Marcador de pie de página"/>
          <p:cNvSpPr>
            <a:spLocks noGrp="1"/>
          </p:cNvSpPr>
          <p:nvPr>
            <p:ph type="ftr" sz="quarter" idx="11"/>
          </p:nvPr>
        </p:nvSpPr>
        <p:spPr/>
        <p:txBody>
          <a:bodyPr/>
          <a:lstStyle/>
          <a:p>
            <a:endParaRPr lang="es-PE"/>
          </a:p>
        </p:txBody>
      </p:sp>
      <p:sp>
        <p:nvSpPr>
          <p:cNvPr id="5" name="4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3921579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3" name="2 Marcador de pie de página"/>
          <p:cNvSpPr>
            <a:spLocks noGrp="1"/>
          </p:cNvSpPr>
          <p:nvPr>
            <p:ph type="ftr" sz="quarter" idx="11"/>
          </p:nvPr>
        </p:nvSpPr>
        <p:spPr/>
        <p:txBody>
          <a:bodyPr/>
          <a:lstStyle/>
          <a:p>
            <a:endParaRPr lang="es-PE"/>
          </a:p>
        </p:txBody>
      </p:sp>
      <p:sp>
        <p:nvSpPr>
          <p:cNvPr id="4" name="3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2858521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3109136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43B3DF7-50A4-4CF3-9163-03E057555DEA}" type="datetimeFigureOut">
              <a:rPr lang="es-PE" smtClean="0"/>
              <a:t>14/08/2014</a:t>
            </a:fld>
            <a:endParaRPr lang="es-PE"/>
          </a:p>
        </p:txBody>
      </p:sp>
      <p:sp>
        <p:nvSpPr>
          <p:cNvPr id="6" name="5 Marcador de pie de página"/>
          <p:cNvSpPr>
            <a:spLocks noGrp="1"/>
          </p:cNvSpPr>
          <p:nvPr>
            <p:ph type="ftr" sz="quarter" idx="11"/>
          </p:nvPr>
        </p:nvSpPr>
        <p:spPr/>
        <p:txBody>
          <a:bodyPr/>
          <a:lstStyle/>
          <a:p>
            <a:endParaRPr lang="es-PE"/>
          </a:p>
        </p:txBody>
      </p:sp>
      <p:sp>
        <p:nvSpPr>
          <p:cNvPr id="7" name="6 Marcador de número de diapositiva"/>
          <p:cNvSpPr>
            <a:spLocks noGrp="1"/>
          </p:cNvSpPr>
          <p:nvPr>
            <p:ph type="sldNum" sz="quarter" idx="12"/>
          </p:nvPr>
        </p:nvSpPr>
        <p:spPr/>
        <p:txBody>
          <a:bodyPr/>
          <a:lstStyle/>
          <a:p>
            <a:fld id="{96909A93-C4A7-45B8-BFB3-0A7317B13C3C}" type="slidenum">
              <a:rPr lang="es-PE" smtClean="0"/>
              <a:t>‹Nº›</a:t>
            </a:fld>
            <a:endParaRPr lang="es-PE"/>
          </a:p>
        </p:txBody>
      </p:sp>
    </p:spTree>
    <p:extLst>
      <p:ext uri="{BB962C8B-B14F-4D97-AF65-F5344CB8AC3E}">
        <p14:creationId xmlns:p14="http://schemas.microsoft.com/office/powerpoint/2010/main" val="793503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B3DF7-50A4-4CF3-9163-03E057555DEA}" type="datetimeFigureOut">
              <a:rPr lang="es-PE" smtClean="0"/>
              <a:t>14/08/2014</a:t>
            </a:fld>
            <a:endParaRPr lang="es-PE"/>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909A93-C4A7-45B8-BFB3-0A7317B13C3C}" type="slidenum">
              <a:rPr lang="es-PE" smtClean="0"/>
              <a:t>‹Nº›</a:t>
            </a:fld>
            <a:endParaRPr lang="es-PE"/>
          </a:p>
        </p:txBody>
      </p:sp>
    </p:spTree>
    <p:extLst>
      <p:ext uri="{BB962C8B-B14F-4D97-AF65-F5344CB8AC3E}">
        <p14:creationId xmlns:p14="http://schemas.microsoft.com/office/powerpoint/2010/main" val="1342095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828319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539552" y="1196752"/>
            <a:ext cx="8424936" cy="4752528"/>
          </a:xfrm>
        </p:spPr>
        <p:txBody>
          <a:bodyPr>
            <a:normAutofit/>
          </a:bodyPr>
          <a:lstStyle/>
          <a:p>
            <a:pPr marL="514350" indent="-514350" algn="l">
              <a:buAutoNum type="arabicPeriod"/>
            </a:pPr>
            <a:r>
              <a:rPr lang="es-PE" sz="2800" dirty="0" smtClean="0">
                <a:solidFill>
                  <a:srgbClr val="002060"/>
                </a:solidFill>
              </a:rPr>
              <a:t>Ore por sí mismo, para confesar sus pecados  </a:t>
            </a:r>
          </a:p>
          <a:p>
            <a:pPr algn="l"/>
            <a:r>
              <a:rPr lang="es-PE" sz="2800" dirty="0">
                <a:solidFill>
                  <a:srgbClr val="002060"/>
                </a:solidFill>
              </a:rPr>
              <a:t> </a:t>
            </a:r>
            <a:r>
              <a:rPr lang="es-PE" sz="2800" dirty="0" smtClean="0">
                <a:solidFill>
                  <a:srgbClr val="002060"/>
                </a:solidFill>
              </a:rPr>
              <a:t>     completamente, a fin de que se pueda escuchar la </a:t>
            </a:r>
          </a:p>
          <a:p>
            <a:pPr algn="l"/>
            <a:r>
              <a:rPr lang="es-PE" sz="2800" dirty="0">
                <a:solidFill>
                  <a:srgbClr val="002060"/>
                </a:solidFill>
              </a:rPr>
              <a:t> </a:t>
            </a:r>
            <a:r>
              <a:rPr lang="es-PE" sz="2800" dirty="0" smtClean="0">
                <a:solidFill>
                  <a:srgbClr val="002060"/>
                </a:solidFill>
              </a:rPr>
              <a:t>     voz del Espíritu Santo.</a:t>
            </a:r>
          </a:p>
          <a:p>
            <a:pPr marL="514350" indent="-514350" algn="l">
              <a:buAutoNum type="arabicPeriod" startAt="2"/>
            </a:pPr>
            <a:r>
              <a:rPr lang="es-PE" sz="2800" dirty="0" smtClean="0">
                <a:solidFill>
                  <a:srgbClr val="002060"/>
                </a:solidFill>
              </a:rPr>
              <a:t>Ore para que la iglesia, y la mayoría de los miembros, </a:t>
            </a:r>
          </a:p>
          <a:p>
            <a:pPr algn="l"/>
            <a:r>
              <a:rPr lang="es-PE" sz="2800" dirty="0">
                <a:solidFill>
                  <a:srgbClr val="002060"/>
                </a:solidFill>
              </a:rPr>
              <a:t> </a:t>
            </a:r>
            <a:r>
              <a:rPr lang="es-PE" sz="2800" dirty="0" smtClean="0">
                <a:solidFill>
                  <a:srgbClr val="002060"/>
                </a:solidFill>
              </a:rPr>
              <a:t>     puedan  estar completamente involucrados en el </a:t>
            </a:r>
          </a:p>
          <a:p>
            <a:pPr algn="l"/>
            <a:r>
              <a:rPr lang="es-PE" sz="2800" dirty="0">
                <a:solidFill>
                  <a:srgbClr val="002060"/>
                </a:solidFill>
              </a:rPr>
              <a:t>  </a:t>
            </a:r>
            <a:r>
              <a:rPr lang="es-PE" sz="2800" dirty="0" smtClean="0">
                <a:solidFill>
                  <a:srgbClr val="002060"/>
                </a:solidFill>
              </a:rPr>
              <a:t>    proceso de alcanzar a los perdidos.</a:t>
            </a:r>
          </a:p>
          <a:p>
            <a:pPr algn="l"/>
            <a:r>
              <a:rPr lang="es-PE" sz="2800" dirty="0" smtClean="0">
                <a:solidFill>
                  <a:srgbClr val="002060"/>
                </a:solidFill>
              </a:rPr>
              <a:t>3.   Ore por el equipo </a:t>
            </a:r>
            <a:r>
              <a:rPr lang="es-PE" sz="2800" dirty="0" err="1" smtClean="0">
                <a:solidFill>
                  <a:srgbClr val="002060"/>
                </a:solidFill>
              </a:rPr>
              <a:t>evangelistico</a:t>
            </a:r>
            <a:r>
              <a:rPr lang="es-PE" sz="2800" dirty="0" smtClean="0">
                <a:solidFill>
                  <a:srgbClr val="002060"/>
                </a:solidFill>
              </a:rPr>
              <a:t> que presentará el </a:t>
            </a:r>
          </a:p>
          <a:p>
            <a:pPr algn="l"/>
            <a:r>
              <a:rPr lang="es-PE" sz="2800" dirty="0">
                <a:solidFill>
                  <a:srgbClr val="002060"/>
                </a:solidFill>
              </a:rPr>
              <a:t> </a:t>
            </a:r>
            <a:r>
              <a:rPr lang="es-PE" sz="2800" dirty="0" smtClean="0">
                <a:solidFill>
                  <a:srgbClr val="002060"/>
                </a:solidFill>
              </a:rPr>
              <a:t>     mensaje cada noche.</a:t>
            </a:r>
          </a:p>
          <a:p>
            <a:pPr algn="l"/>
            <a:endParaRPr lang="es-PE" sz="2800" dirty="0">
              <a:solidFill>
                <a:srgbClr val="002060"/>
              </a:solidFill>
            </a:endParaRPr>
          </a:p>
        </p:txBody>
      </p:sp>
    </p:spTree>
    <p:extLst>
      <p:ext uri="{BB962C8B-B14F-4D97-AF65-F5344CB8AC3E}">
        <p14:creationId xmlns:p14="http://schemas.microsoft.com/office/powerpoint/2010/main" val="17896210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467544" y="1124744"/>
            <a:ext cx="8424936" cy="4896544"/>
          </a:xfrm>
        </p:spPr>
        <p:txBody>
          <a:bodyPr>
            <a:normAutofit/>
          </a:bodyPr>
          <a:lstStyle/>
          <a:p>
            <a:pPr algn="l"/>
            <a:r>
              <a:rPr lang="es-PE" sz="2800" dirty="0" smtClean="0">
                <a:solidFill>
                  <a:srgbClr val="002060"/>
                </a:solidFill>
              </a:rPr>
              <a:t>4. Ore para que el Espíritu Santo impresione el corazón </a:t>
            </a:r>
          </a:p>
          <a:p>
            <a:pPr algn="l"/>
            <a:r>
              <a:rPr lang="es-PE" sz="2800" dirty="0">
                <a:solidFill>
                  <a:srgbClr val="002060"/>
                </a:solidFill>
              </a:rPr>
              <a:t> </a:t>
            </a:r>
            <a:r>
              <a:rPr lang="es-PE" sz="2800" dirty="0" smtClean="0">
                <a:solidFill>
                  <a:srgbClr val="002060"/>
                </a:solidFill>
              </a:rPr>
              <a:t>   de las personas que participarán de las reuniones, </a:t>
            </a:r>
          </a:p>
          <a:p>
            <a:pPr algn="l"/>
            <a:r>
              <a:rPr lang="es-PE" sz="2800" dirty="0">
                <a:solidFill>
                  <a:srgbClr val="002060"/>
                </a:solidFill>
              </a:rPr>
              <a:t> </a:t>
            </a:r>
            <a:r>
              <a:rPr lang="es-PE" sz="2800" dirty="0" smtClean="0">
                <a:solidFill>
                  <a:srgbClr val="002060"/>
                </a:solidFill>
              </a:rPr>
              <a:t>   al escuchar la verdad.</a:t>
            </a:r>
          </a:p>
          <a:p>
            <a:pPr algn="l"/>
            <a:r>
              <a:rPr lang="es-PE" sz="2800" dirty="0" smtClean="0">
                <a:solidFill>
                  <a:srgbClr val="002060"/>
                </a:solidFill>
              </a:rPr>
              <a:t>5. Ore para que el Diablo no pueda ser capaz de </a:t>
            </a:r>
          </a:p>
          <a:p>
            <a:pPr algn="l"/>
            <a:r>
              <a:rPr lang="es-PE" sz="2800" dirty="0">
                <a:solidFill>
                  <a:srgbClr val="002060"/>
                </a:solidFill>
              </a:rPr>
              <a:t> </a:t>
            </a:r>
            <a:r>
              <a:rPr lang="es-PE" sz="2800" dirty="0" smtClean="0">
                <a:solidFill>
                  <a:srgbClr val="002060"/>
                </a:solidFill>
              </a:rPr>
              <a:t>   interrumpir ni de impedir las reuniones.</a:t>
            </a:r>
          </a:p>
          <a:p>
            <a:pPr algn="l"/>
            <a:r>
              <a:rPr lang="es-PE" sz="2800" dirty="0" smtClean="0">
                <a:solidFill>
                  <a:srgbClr val="002060"/>
                </a:solidFill>
              </a:rPr>
              <a:t>6. Ore para que los ex miembros decidan permanecer de </a:t>
            </a:r>
          </a:p>
          <a:p>
            <a:pPr algn="l"/>
            <a:r>
              <a:rPr lang="es-PE" sz="2800" dirty="0">
                <a:solidFill>
                  <a:srgbClr val="002060"/>
                </a:solidFill>
              </a:rPr>
              <a:t> </a:t>
            </a:r>
            <a:r>
              <a:rPr lang="es-PE" sz="2800" dirty="0" smtClean="0">
                <a:solidFill>
                  <a:srgbClr val="002060"/>
                </a:solidFill>
              </a:rPr>
              <a:t>    parte de Jesús otra vez.</a:t>
            </a:r>
          </a:p>
          <a:p>
            <a:pPr algn="l"/>
            <a:r>
              <a:rPr lang="es-PE" sz="2800" dirty="0" smtClean="0">
                <a:solidFill>
                  <a:srgbClr val="002060"/>
                </a:solidFill>
              </a:rPr>
              <a:t>7.  Ore para que los visitantes tomen la decisión de </a:t>
            </a:r>
          </a:p>
          <a:p>
            <a:pPr algn="l"/>
            <a:r>
              <a:rPr lang="es-PE" sz="2800" dirty="0" smtClean="0">
                <a:solidFill>
                  <a:srgbClr val="002060"/>
                </a:solidFill>
              </a:rPr>
              <a:t>     seguir a Jesús.</a:t>
            </a:r>
            <a:endParaRPr lang="es-PE" sz="2800" dirty="0">
              <a:solidFill>
                <a:srgbClr val="002060"/>
              </a:solidFill>
            </a:endParaRPr>
          </a:p>
        </p:txBody>
      </p:sp>
    </p:spTree>
    <p:extLst>
      <p:ext uri="{BB962C8B-B14F-4D97-AF65-F5344CB8AC3E}">
        <p14:creationId xmlns:p14="http://schemas.microsoft.com/office/powerpoint/2010/main" val="2643161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323527" y="2204864"/>
            <a:ext cx="8568953" cy="4032448"/>
          </a:xfrm>
        </p:spPr>
        <p:txBody>
          <a:bodyPr>
            <a:normAutofit/>
          </a:bodyPr>
          <a:lstStyle/>
          <a:p>
            <a:pPr marL="457200" indent="-457200" algn="l">
              <a:buFont typeface="Wingdings" pitchFamily="2" charset="2"/>
              <a:buChar char="Ø"/>
            </a:pPr>
            <a:r>
              <a:rPr lang="es-PE" sz="2800" dirty="0" smtClean="0">
                <a:solidFill>
                  <a:srgbClr val="002060"/>
                </a:solidFill>
              </a:rPr>
              <a:t>Realizar seminarios enfatizando la necesidad de construir relaciones en la comunidad, y de dedicar tiempo a hacer nuevas amistades y realizar actividades con los no adventistas. (día de campo)</a:t>
            </a:r>
          </a:p>
          <a:p>
            <a:pPr marL="457200" indent="-457200" algn="l">
              <a:buFont typeface="Wingdings" pitchFamily="2" charset="2"/>
              <a:buChar char="Ø"/>
            </a:pPr>
            <a:r>
              <a:rPr lang="es-PE" sz="2800" dirty="0" smtClean="0">
                <a:solidFill>
                  <a:srgbClr val="002060"/>
                </a:solidFill>
              </a:rPr>
              <a:t>Actividades que pueden ser realizadas en conjunto y una variedad de formas para construir una relación más profunda con ellos.</a:t>
            </a:r>
          </a:p>
          <a:p>
            <a:pPr marL="457200" indent="-457200" algn="l">
              <a:buFont typeface="Wingdings" pitchFamily="2" charset="2"/>
              <a:buChar char="Ø"/>
            </a:pPr>
            <a:endParaRPr lang="es-PE" sz="2800" dirty="0" smtClean="0">
              <a:solidFill>
                <a:srgbClr val="002060"/>
              </a:solidFill>
            </a:endParaRPr>
          </a:p>
          <a:p>
            <a:pPr algn="l"/>
            <a:endParaRPr lang="es-PE" sz="2800" dirty="0">
              <a:solidFill>
                <a:srgbClr val="002060"/>
              </a:solidFill>
            </a:endParaRPr>
          </a:p>
        </p:txBody>
      </p:sp>
      <p:sp>
        <p:nvSpPr>
          <p:cNvPr id="4" name="1 Título"/>
          <p:cNvSpPr txBox="1">
            <a:spLocks/>
          </p:cNvSpPr>
          <p:nvPr/>
        </p:nvSpPr>
        <p:spPr>
          <a:xfrm>
            <a:off x="1187624" y="706558"/>
            <a:ext cx="806489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000" b="1" dirty="0" smtClean="0">
                <a:solidFill>
                  <a:srgbClr val="002060"/>
                </a:solidFill>
              </a:rPr>
              <a:t>3. Evangelismo por medio de la Amistad</a:t>
            </a:r>
            <a:endParaRPr lang="es-PE" sz="3000" b="1" dirty="0">
              <a:solidFill>
                <a:srgbClr val="002060"/>
              </a:solidFill>
            </a:endParaRPr>
          </a:p>
        </p:txBody>
      </p:sp>
    </p:spTree>
    <p:extLst>
      <p:ext uri="{BB962C8B-B14F-4D97-AF65-F5344CB8AC3E}">
        <p14:creationId xmlns:p14="http://schemas.microsoft.com/office/powerpoint/2010/main" val="1631318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323527" y="1241376"/>
            <a:ext cx="8568953" cy="5256584"/>
          </a:xfrm>
        </p:spPr>
        <p:txBody>
          <a:bodyPr>
            <a:normAutofit/>
          </a:bodyPr>
          <a:lstStyle/>
          <a:p>
            <a:pPr marL="457200" indent="-457200" algn="l">
              <a:buFont typeface="Wingdings" pitchFamily="2" charset="2"/>
              <a:buChar char="Ø"/>
            </a:pPr>
            <a:r>
              <a:rPr lang="es-PE" sz="2800" dirty="0" smtClean="0">
                <a:solidFill>
                  <a:srgbClr val="002060"/>
                </a:solidFill>
              </a:rPr>
              <a:t>Otra preparación importante para las reuniones es la realización de seminarios asistenciales.</a:t>
            </a:r>
          </a:p>
          <a:p>
            <a:pPr marL="457200" indent="-457200" algn="l">
              <a:buFont typeface="Wingdings" pitchFamily="2" charset="2"/>
              <a:buChar char="Ø"/>
            </a:pPr>
            <a:r>
              <a:rPr lang="es-PE" sz="2800" dirty="0" smtClean="0">
                <a:solidFill>
                  <a:srgbClr val="002060"/>
                </a:solidFill>
              </a:rPr>
              <a:t>Estos programas están vinculados a las necesidades específicas de las personas de la comunidad.</a:t>
            </a:r>
          </a:p>
          <a:p>
            <a:pPr algn="l"/>
            <a:r>
              <a:rPr lang="es-PE" sz="2800" dirty="0">
                <a:solidFill>
                  <a:srgbClr val="002060"/>
                </a:solidFill>
              </a:rPr>
              <a:t> </a:t>
            </a:r>
            <a:r>
              <a:rPr lang="es-PE" sz="2800" dirty="0" smtClean="0">
                <a:solidFill>
                  <a:srgbClr val="002060"/>
                </a:solidFill>
              </a:rPr>
              <a:t>     a. Cursos para dejar de fumar</a:t>
            </a:r>
          </a:p>
          <a:p>
            <a:pPr algn="l"/>
            <a:r>
              <a:rPr lang="es-PE" sz="2800" dirty="0">
                <a:solidFill>
                  <a:srgbClr val="002060"/>
                </a:solidFill>
              </a:rPr>
              <a:t> </a:t>
            </a:r>
            <a:r>
              <a:rPr lang="es-PE" sz="2800" dirty="0" smtClean="0">
                <a:solidFill>
                  <a:srgbClr val="002060"/>
                </a:solidFill>
              </a:rPr>
              <a:t>     b. Cursos de cocina</a:t>
            </a:r>
          </a:p>
          <a:p>
            <a:pPr algn="l"/>
            <a:r>
              <a:rPr lang="es-PE" sz="2800" dirty="0">
                <a:solidFill>
                  <a:srgbClr val="002060"/>
                </a:solidFill>
              </a:rPr>
              <a:t> </a:t>
            </a:r>
            <a:r>
              <a:rPr lang="es-PE" sz="2800" dirty="0" smtClean="0">
                <a:solidFill>
                  <a:srgbClr val="002060"/>
                </a:solidFill>
              </a:rPr>
              <a:t>     c.  Cursos del Estrés, drogas, familia</a:t>
            </a:r>
          </a:p>
          <a:p>
            <a:pPr algn="l"/>
            <a:r>
              <a:rPr lang="es-PE" sz="2800" dirty="0">
                <a:solidFill>
                  <a:srgbClr val="002060"/>
                </a:solidFill>
              </a:rPr>
              <a:t> </a:t>
            </a:r>
            <a:r>
              <a:rPr lang="es-PE" sz="2800" dirty="0" smtClean="0">
                <a:solidFill>
                  <a:srgbClr val="002060"/>
                </a:solidFill>
              </a:rPr>
              <a:t>     d.  Inteligencia emocional.</a:t>
            </a:r>
          </a:p>
          <a:p>
            <a:pPr marL="457200" indent="-457200" algn="l">
              <a:buFont typeface="Wingdings" pitchFamily="2" charset="2"/>
              <a:buChar char="Ø"/>
            </a:pPr>
            <a:r>
              <a:rPr lang="es-PE" sz="2800" dirty="0" smtClean="0">
                <a:solidFill>
                  <a:srgbClr val="002060"/>
                </a:solidFill>
              </a:rPr>
              <a:t>El propósito de estos eventos es desarrollar relaciones con nuevas personas.</a:t>
            </a:r>
          </a:p>
        </p:txBody>
      </p:sp>
      <p:sp>
        <p:nvSpPr>
          <p:cNvPr id="4" name="1 Título"/>
          <p:cNvSpPr txBox="1">
            <a:spLocks/>
          </p:cNvSpPr>
          <p:nvPr/>
        </p:nvSpPr>
        <p:spPr>
          <a:xfrm>
            <a:off x="1151618" y="404664"/>
            <a:ext cx="6912769"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000" b="1" dirty="0" smtClean="0">
                <a:solidFill>
                  <a:srgbClr val="002060"/>
                </a:solidFill>
              </a:rPr>
              <a:t>4. Seminarios asistenciales.</a:t>
            </a:r>
            <a:endParaRPr lang="es-PE" sz="3000" b="1" dirty="0">
              <a:solidFill>
                <a:srgbClr val="002060"/>
              </a:solidFill>
            </a:endParaRPr>
          </a:p>
        </p:txBody>
      </p:sp>
    </p:spTree>
    <p:extLst>
      <p:ext uri="{BB962C8B-B14F-4D97-AF65-F5344CB8AC3E}">
        <p14:creationId xmlns:p14="http://schemas.microsoft.com/office/powerpoint/2010/main" val="591900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395536" y="1916832"/>
            <a:ext cx="8568953" cy="3960440"/>
          </a:xfrm>
        </p:spPr>
        <p:txBody>
          <a:bodyPr>
            <a:normAutofit/>
          </a:bodyPr>
          <a:lstStyle/>
          <a:p>
            <a:pPr marL="457200" indent="-457200" algn="l">
              <a:buFont typeface="Wingdings" pitchFamily="2" charset="2"/>
              <a:buChar char="Ø"/>
            </a:pPr>
            <a:r>
              <a:rPr lang="es-PE" sz="2800" dirty="0" smtClean="0">
                <a:solidFill>
                  <a:srgbClr val="002060"/>
                </a:solidFill>
              </a:rPr>
              <a:t>Otro elemento esencial en la preparación para la campaña es asegurarse de que se le están dando estudios bíblicos a todas las personas interesadas.</a:t>
            </a:r>
          </a:p>
          <a:p>
            <a:pPr marL="457200" indent="-457200" algn="l">
              <a:buFont typeface="Wingdings" pitchFamily="2" charset="2"/>
              <a:buChar char="Ø"/>
            </a:pPr>
            <a:r>
              <a:rPr lang="es-PE" sz="2800" dirty="0" smtClean="0">
                <a:solidFill>
                  <a:srgbClr val="002060"/>
                </a:solidFill>
              </a:rPr>
              <a:t>La iglesia debe darle importancia a los estudios bíblicos</a:t>
            </a:r>
          </a:p>
          <a:p>
            <a:pPr marL="457200" indent="-457200" algn="l">
              <a:buFont typeface="Wingdings" pitchFamily="2" charset="2"/>
              <a:buChar char="Ø"/>
            </a:pPr>
            <a:r>
              <a:rPr lang="es-PE" sz="2800" dirty="0" smtClean="0">
                <a:solidFill>
                  <a:srgbClr val="002060"/>
                </a:solidFill>
              </a:rPr>
              <a:t>La iglesia debe ser cuidadosa al trabajar con estas personas interesadas.</a:t>
            </a:r>
          </a:p>
          <a:p>
            <a:pPr marL="457200" indent="-457200" algn="l">
              <a:buFont typeface="Wingdings" pitchFamily="2" charset="2"/>
              <a:buChar char="Ø"/>
            </a:pPr>
            <a:endParaRPr lang="es-PE" sz="2800" dirty="0" smtClean="0">
              <a:solidFill>
                <a:srgbClr val="002060"/>
              </a:solidFill>
            </a:endParaRPr>
          </a:p>
          <a:p>
            <a:pPr marL="457200" indent="-457200" algn="l">
              <a:buFont typeface="Wingdings" pitchFamily="2" charset="2"/>
              <a:buChar char="Ø"/>
            </a:pPr>
            <a:endParaRPr lang="es-PE" sz="2800" dirty="0" smtClean="0">
              <a:solidFill>
                <a:srgbClr val="002060"/>
              </a:solidFill>
            </a:endParaRPr>
          </a:p>
        </p:txBody>
      </p:sp>
      <p:sp>
        <p:nvSpPr>
          <p:cNvPr id="4" name="1 Título"/>
          <p:cNvSpPr txBox="1">
            <a:spLocks/>
          </p:cNvSpPr>
          <p:nvPr/>
        </p:nvSpPr>
        <p:spPr>
          <a:xfrm>
            <a:off x="1475656" y="418356"/>
            <a:ext cx="597666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000" b="1" dirty="0" smtClean="0">
                <a:solidFill>
                  <a:srgbClr val="002060"/>
                </a:solidFill>
              </a:rPr>
              <a:t>5. Estudio Bíblicos.</a:t>
            </a:r>
            <a:endParaRPr lang="es-PE" sz="3000" b="1" dirty="0">
              <a:solidFill>
                <a:srgbClr val="002060"/>
              </a:solidFill>
            </a:endParaRPr>
          </a:p>
        </p:txBody>
      </p:sp>
    </p:spTree>
    <p:extLst>
      <p:ext uri="{BB962C8B-B14F-4D97-AF65-F5344CB8AC3E}">
        <p14:creationId xmlns:p14="http://schemas.microsoft.com/office/powerpoint/2010/main" val="2939879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395536" y="1776104"/>
            <a:ext cx="8568953" cy="4392488"/>
          </a:xfrm>
        </p:spPr>
        <p:txBody>
          <a:bodyPr>
            <a:normAutofit/>
          </a:bodyPr>
          <a:lstStyle/>
          <a:p>
            <a:pPr marL="457200" indent="-457200" algn="l">
              <a:buFont typeface="Wingdings" pitchFamily="2" charset="2"/>
              <a:buChar char="Ø"/>
            </a:pPr>
            <a:r>
              <a:rPr lang="es-PE" sz="2800" dirty="0" smtClean="0">
                <a:solidFill>
                  <a:srgbClr val="002060"/>
                </a:solidFill>
              </a:rPr>
              <a:t>Cada iglesia debe estar organizada en </a:t>
            </a:r>
            <a:r>
              <a:rPr lang="es-PE" sz="2800" dirty="0" err="1" smtClean="0">
                <a:solidFill>
                  <a:srgbClr val="002060"/>
                </a:solidFill>
              </a:rPr>
              <a:t>GPs</a:t>
            </a:r>
            <a:endParaRPr lang="es-PE" sz="2800" dirty="0" smtClean="0">
              <a:solidFill>
                <a:srgbClr val="002060"/>
              </a:solidFill>
            </a:endParaRPr>
          </a:p>
          <a:p>
            <a:pPr marL="457200" indent="-457200" algn="l">
              <a:buFont typeface="Wingdings" pitchFamily="2" charset="2"/>
              <a:buChar char="Ø"/>
            </a:pPr>
            <a:r>
              <a:rPr lang="es-PE" sz="2800" dirty="0" smtClean="0">
                <a:solidFill>
                  <a:srgbClr val="002060"/>
                </a:solidFill>
              </a:rPr>
              <a:t>Los Grupos Pequeños serán lugares apropiados para invitar a participar a las personas que tienen dudas y para relacionarnos con ellos.</a:t>
            </a:r>
          </a:p>
          <a:p>
            <a:pPr marL="457200" indent="-457200" algn="l">
              <a:buFont typeface="Wingdings" pitchFamily="2" charset="2"/>
              <a:buChar char="Ø"/>
            </a:pPr>
            <a:r>
              <a:rPr lang="es-PE" sz="2800" dirty="0" smtClean="0">
                <a:solidFill>
                  <a:srgbClr val="002060"/>
                </a:solidFill>
              </a:rPr>
              <a:t>Los </a:t>
            </a:r>
            <a:r>
              <a:rPr lang="es-PE" sz="2800" dirty="0" err="1" smtClean="0">
                <a:solidFill>
                  <a:srgbClr val="002060"/>
                </a:solidFill>
              </a:rPr>
              <a:t>GPs</a:t>
            </a:r>
            <a:r>
              <a:rPr lang="es-PE" sz="2800" dirty="0" smtClean="0">
                <a:solidFill>
                  <a:srgbClr val="002060"/>
                </a:solidFill>
              </a:rPr>
              <a:t> también proporcionan un óptimo seguimiento luego de terminar la campaña.</a:t>
            </a:r>
          </a:p>
          <a:p>
            <a:pPr marL="457200" indent="-457200" algn="l">
              <a:buFont typeface="Wingdings" pitchFamily="2" charset="2"/>
              <a:buChar char="Ø"/>
            </a:pPr>
            <a:r>
              <a:rPr lang="es-PE" sz="2800" dirty="0" smtClean="0">
                <a:solidFill>
                  <a:srgbClr val="002060"/>
                </a:solidFill>
              </a:rPr>
              <a:t>Los </a:t>
            </a:r>
            <a:r>
              <a:rPr lang="es-PE" sz="2800" dirty="0" err="1" smtClean="0">
                <a:solidFill>
                  <a:srgbClr val="002060"/>
                </a:solidFill>
              </a:rPr>
              <a:t>GPs</a:t>
            </a:r>
            <a:r>
              <a:rPr lang="es-PE" sz="2800" dirty="0" smtClean="0">
                <a:solidFill>
                  <a:srgbClr val="002060"/>
                </a:solidFill>
              </a:rPr>
              <a:t> ofrecen un lugar en que ellos pueden comenzar a desarrollar relaciones con los miembros de iglesia.</a:t>
            </a:r>
          </a:p>
          <a:p>
            <a:pPr algn="l"/>
            <a:endParaRPr lang="es-PE" sz="2800" dirty="0" smtClean="0">
              <a:solidFill>
                <a:srgbClr val="002060"/>
              </a:solidFill>
            </a:endParaRPr>
          </a:p>
          <a:p>
            <a:pPr marL="457200" indent="-457200" algn="l">
              <a:buFont typeface="Wingdings" pitchFamily="2" charset="2"/>
              <a:buChar char="Ø"/>
            </a:pPr>
            <a:endParaRPr lang="es-PE" sz="2800" dirty="0" smtClean="0">
              <a:solidFill>
                <a:srgbClr val="002060"/>
              </a:solidFill>
            </a:endParaRPr>
          </a:p>
          <a:p>
            <a:pPr marL="457200" indent="-457200" algn="l">
              <a:buFont typeface="Wingdings" pitchFamily="2" charset="2"/>
              <a:buChar char="Ø"/>
            </a:pPr>
            <a:endParaRPr lang="es-PE" sz="2800" dirty="0" smtClean="0">
              <a:solidFill>
                <a:srgbClr val="002060"/>
              </a:solidFill>
            </a:endParaRPr>
          </a:p>
        </p:txBody>
      </p:sp>
      <p:sp>
        <p:nvSpPr>
          <p:cNvPr id="4" name="1 Título"/>
          <p:cNvSpPr txBox="1">
            <a:spLocks/>
          </p:cNvSpPr>
          <p:nvPr/>
        </p:nvSpPr>
        <p:spPr>
          <a:xfrm>
            <a:off x="1586399" y="346348"/>
            <a:ext cx="5976665"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s-PE" sz="3000" b="1" dirty="0">
                <a:solidFill>
                  <a:srgbClr val="002060"/>
                </a:solidFill>
              </a:rPr>
              <a:t>6</a:t>
            </a:r>
            <a:r>
              <a:rPr lang="es-PE" sz="3000" b="1" dirty="0" smtClean="0">
                <a:solidFill>
                  <a:srgbClr val="002060"/>
                </a:solidFill>
              </a:rPr>
              <a:t>. Grupos Pequeños</a:t>
            </a:r>
            <a:endParaRPr lang="es-PE" sz="3000" b="1" dirty="0">
              <a:solidFill>
                <a:srgbClr val="002060"/>
              </a:solidFill>
            </a:endParaRPr>
          </a:p>
        </p:txBody>
      </p:sp>
    </p:spTree>
    <p:extLst>
      <p:ext uri="{BB962C8B-B14F-4D97-AF65-F5344CB8AC3E}">
        <p14:creationId xmlns:p14="http://schemas.microsoft.com/office/powerpoint/2010/main" val="40068136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1 Título"/>
          <p:cNvSpPr>
            <a:spLocks noGrp="1"/>
          </p:cNvSpPr>
          <p:nvPr>
            <p:ph type="ctrTitle"/>
          </p:nvPr>
        </p:nvSpPr>
        <p:spPr>
          <a:xfrm>
            <a:off x="1763688" y="2132856"/>
            <a:ext cx="6404248" cy="1800200"/>
          </a:xfrm>
        </p:spPr>
        <p:txBody>
          <a:bodyPr>
            <a:normAutofit/>
          </a:bodyPr>
          <a:lstStyle/>
          <a:p>
            <a:r>
              <a:rPr lang="es-PE" dirty="0" smtClean="0">
                <a:latin typeface="Impact" panose="020B0806030902050204" pitchFamily="34" charset="0"/>
                <a:cs typeface="Aharoni" panose="02010803020104030203" pitchFamily="2" charset="-79"/>
              </a:rPr>
              <a:t>PREPARANDO A LA IGLESIA PARA EL EVANGELISMO</a:t>
            </a:r>
            <a:endParaRPr lang="es-PE" dirty="0">
              <a:latin typeface="Impact" panose="020B0806030902050204" pitchFamily="34" charset="0"/>
              <a:cs typeface="Aharoni" panose="02010803020104030203" pitchFamily="2" charset="-79"/>
            </a:endParaRPr>
          </a:p>
        </p:txBody>
      </p:sp>
    </p:spTree>
    <p:extLst>
      <p:ext uri="{BB962C8B-B14F-4D97-AF65-F5344CB8AC3E}">
        <p14:creationId xmlns:p14="http://schemas.microsoft.com/office/powerpoint/2010/main" val="2849298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539552" y="1124744"/>
            <a:ext cx="8424936" cy="5256584"/>
          </a:xfrm>
        </p:spPr>
        <p:txBody>
          <a:bodyPr>
            <a:normAutofit/>
          </a:bodyPr>
          <a:lstStyle/>
          <a:p>
            <a:pPr marL="457200" indent="-457200" algn="l">
              <a:buFont typeface="Wingdings" pitchFamily="2" charset="2"/>
              <a:buChar char="Ø"/>
            </a:pPr>
            <a:r>
              <a:rPr lang="es-PE" sz="2800" b="1" dirty="0" smtClean="0">
                <a:solidFill>
                  <a:srgbClr val="002060"/>
                </a:solidFill>
              </a:rPr>
              <a:t>La preparación de los miembros es la clave del éxito para el evangelismo.</a:t>
            </a:r>
          </a:p>
          <a:p>
            <a:pPr marL="457200" indent="-457200" algn="l">
              <a:buFont typeface="Wingdings" pitchFamily="2" charset="2"/>
              <a:buChar char="Ø"/>
            </a:pPr>
            <a:r>
              <a:rPr lang="es-PE" sz="2800" b="1" dirty="0" smtClean="0">
                <a:solidFill>
                  <a:srgbClr val="002060"/>
                </a:solidFill>
              </a:rPr>
              <a:t>Muchas iglesias creen que el evangelismo es solo una actividad que ocurre solamente una vez al año, y el único momento en que el trabajo </a:t>
            </a:r>
            <a:r>
              <a:rPr lang="es-PE" sz="2800" b="1" dirty="0" err="1" smtClean="0">
                <a:solidFill>
                  <a:srgbClr val="002060"/>
                </a:solidFill>
              </a:rPr>
              <a:t>evangelistico</a:t>
            </a:r>
            <a:r>
              <a:rPr lang="es-PE" sz="2800" b="1" dirty="0" smtClean="0">
                <a:solidFill>
                  <a:srgbClr val="002060"/>
                </a:solidFill>
              </a:rPr>
              <a:t> es realizado en la iglesia es durante las conferencias.</a:t>
            </a:r>
          </a:p>
          <a:p>
            <a:pPr marL="457200" indent="-457200" algn="l">
              <a:buFont typeface="Wingdings" pitchFamily="2" charset="2"/>
              <a:buChar char="Ø"/>
            </a:pPr>
            <a:r>
              <a:rPr lang="es-PE" sz="2800" b="1" dirty="0" smtClean="0">
                <a:solidFill>
                  <a:srgbClr val="002060"/>
                </a:solidFill>
              </a:rPr>
              <a:t>Creen que la propaganda es suficiente para compensar su negligencia pecaminosa en compartir diariamente su fe con los demás. Dios no bendecirá una situación como esta.</a:t>
            </a:r>
          </a:p>
          <a:p>
            <a:pPr algn="l"/>
            <a:endParaRPr lang="es-PE" sz="2800" b="1" dirty="0">
              <a:solidFill>
                <a:srgbClr val="002060"/>
              </a:solidFill>
            </a:endParaRPr>
          </a:p>
        </p:txBody>
      </p:sp>
    </p:spTree>
    <p:extLst>
      <p:ext uri="{BB962C8B-B14F-4D97-AF65-F5344CB8AC3E}">
        <p14:creationId xmlns:p14="http://schemas.microsoft.com/office/powerpoint/2010/main" val="763004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3" name="2 Subtítulo"/>
          <p:cNvSpPr>
            <a:spLocks noGrp="1"/>
          </p:cNvSpPr>
          <p:nvPr>
            <p:ph type="subTitle" idx="1"/>
          </p:nvPr>
        </p:nvSpPr>
        <p:spPr>
          <a:xfrm>
            <a:off x="539552" y="1124744"/>
            <a:ext cx="8424936" cy="5256584"/>
          </a:xfrm>
        </p:spPr>
        <p:txBody>
          <a:bodyPr>
            <a:normAutofit/>
          </a:bodyPr>
          <a:lstStyle/>
          <a:p>
            <a:pPr marL="457200" indent="-457200" algn="l">
              <a:buFont typeface="Wingdings" pitchFamily="2" charset="2"/>
              <a:buChar char="Ø"/>
            </a:pPr>
            <a:r>
              <a:rPr lang="es-PE" sz="2800" b="1" dirty="0" smtClean="0">
                <a:solidFill>
                  <a:srgbClr val="002060"/>
                </a:solidFill>
              </a:rPr>
              <a:t>El Evangelismo Público es un evento de cosecha. Si la iglesia no ha sembrado anteriormente, no habrá cosecha cuando se organice la campaña.</a:t>
            </a:r>
          </a:p>
          <a:p>
            <a:pPr marL="457200" indent="-457200" algn="l">
              <a:buFont typeface="Wingdings" pitchFamily="2" charset="2"/>
              <a:buChar char="Ø"/>
            </a:pPr>
            <a:r>
              <a:rPr lang="es-PE" sz="2800" b="1" dirty="0" smtClean="0">
                <a:solidFill>
                  <a:srgbClr val="002060"/>
                </a:solidFill>
              </a:rPr>
              <a:t>Lo ideal es que, en la rutina de la iglesia, cada miembro esté testificando continuamente.</a:t>
            </a:r>
          </a:p>
          <a:p>
            <a:pPr marL="457200" indent="-457200" algn="l">
              <a:buFont typeface="Wingdings" pitchFamily="2" charset="2"/>
              <a:buChar char="Ø"/>
            </a:pPr>
            <a:r>
              <a:rPr lang="es-PE" sz="2800" b="1" dirty="0" smtClean="0">
                <a:solidFill>
                  <a:srgbClr val="002060"/>
                </a:solidFill>
              </a:rPr>
              <a:t>De esta forma, se podrá organizar una campaña en cualquier momento, y siempre habrá personas para ser alcanzadas. La preparación es un estilo de vida.</a:t>
            </a:r>
          </a:p>
          <a:p>
            <a:pPr marL="457200" indent="-457200" algn="l">
              <a:buFont typeface="Wingdings" pitchFamily="2" charset="2"/>
              <a:buChar char="Ø"/>
            </a:pPr>
            <a:r>
              <a:rPr lang="es-PE" sz="2800" b="1" dirty="0" smtClean="0">
                <a:solidFill>
                  <a:srgbClr val="002060"/>
                </a:solidFill>
              </a:rPr>
              <a:t>Los encuentros de evangelismo deben tener por lo menos un año de preparación</a:t>
            </a:r>
            <a:endParaRPr lang="es-PE" sz="2800" b="1" dirty="0">
              <a:solidFill>
                <a:srgbClr val="002060"/>
              </a:solidFill>
            </a:endParaRPr>
          </a:p>
        </p:txBody>
      </p:sp>
    </p:spTree>
    <p:extLst>
      <p:ext uri="{BB962C8B-B14F-4D97-AF65-F5344CB8AC3E}">
        <p14:creationId xmlns:p14="http://schemas.microsoft.com/office/powerpoint/2010/main" val="155211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2" name="1 Título"/>
          <p:cNvSpPr>
            <a:spLocks noGrp="1"/>
          </p:cNvSpPr>
          <p:nvPr>
            <p:ph type="ctrTitle"/>
          </p:nvPr>
        </p:nvSpPr>
        <p:spPr>
          <a:xfrm>
            <a:off x="683568" y="476672"/>
            <a:ext cx="8316416" cy="1152128"/>
          </a:xfrm>
        </p:spPr>
        <p:txBody>
          <a:bodyPr>
            <a:normAutofit/>
          </a:bodyPr>
          <a:lstStyle/>
          <a:p>
            <a:r>
              <a:rPr lang="es-PE" sz="2800" b="1" dirty="0" smtClean="0">
                <a:solidFill>
                  <a:srgbClr val="002060"/>
                </a:solidFill>
                <a:latin typeface="Arial" pitchFamily="34" charset="0"/>
                <a:cs typeface="Arial" pitchFamily="34" charset="0"/>
              </a:rPr>
              <a:t>Diferentes actividades efectiva de siembra</a:t>
            </a:r>
            <a:endParaRPr lang="es-PE" sz="2800" b="1" dirty="0">
              <a:solidFill>
                <a:srgbClr val="002060"/>
              </a:solidFill>
              <a:latin typeface="Arial" pitchFamily="34" charset="0"/>
              <a:cs typeface="Arial" pitchFamily="34" charset="0"/>
            </a:endParaRPr>
          </a:p>
        </p:txBody>
      </p:sp>
      <p:sp>
        <p:nvSpPr>
          <p:cNvPr id="4" name="3 Subtítulo"/>
          <p:cNvSpPr>
            <a:spLocks noGrp="1"/>
          </p:cNvSpPr>
          <p:nvPr>
            <p:ph type="subTitle" idx="1"/>
          </p:nvPr>
        </p:nvSpPr>
        <p:spPr>
          <a:xfrm>
            <a:off x="467544" y="1844824"/>
            <a:ext cx="8496944" cy="4680520"/>
          </a:xfrm>
        </p:spPr>
        <p:txBody>
          <a:bodyPr>
            <a:normAutofit/>
          </a:bodyPr>
          <a:lstStyle/>
          <a:p>
            <a:pPr marL="457200" indent="-457200" algn="l">
              <a:buFont typeface="Wingdings" pitchFamily="2" charset="2"/>
              <a:buChar char="Ø"/>
            </a:pPr>
            <a:r>
              <a:rPr lang="es-PE" sz="2800" b="1" dirty="0" smtClean="0">
                <a:solidFill>
                  <a:srgbClr val="002060"/>
                </a:solidFill>
              </a:rPr>
              <a:t>Si la conferencia no está cubierta por la oración, no sucederá nada. Antes, Durante y Después</a:t>
            </a:r>
          </a:p>
          <a:p>
            <a:pPr marL="457200" indent="-457200" algn="l">
              <a:buFont typeface="Wingdings" pitchFamily="2" charset="2"/>
              <a:buChar char="Ø"/>
            </a:pPr>
            <a:r>
              <a:rPr lang="es-PE" sz="2800" b="1" dirty="0" smtClean="0">
                <a:solidFill>
                  <a:srgbClr val="002060"/>
                </a:solidFill>
              </a:rPr>
              <a:t>Los mas importantes que puede hacer para la preparación de la conferencia es conseguir que los miembros de iglesia oren por ella.</a:t>
            </a:r>
          </a:p>
          <a:p>
            <a:pPr marL="457200" indent="-457200" algn="l">
              <a:buFont typeface="Wingdings" pitchFamily="2" charset="2"/>
              <a:buChar char="Ø"/>
            </a:pPr>
            <a:r>
              <a:rPr lang="es-PE" sz="2800" b="1" dirty="0" smtClean="0">
                <a:solidFill>
                  <a:srgbClr val="002060"/>
                </a:solidFill>
              </a:rPr>
              <a:t>La oración derrama el poder de los cielos en la iglesia, y Dios será capaz de realizar más para alcanzar otras personas mientras sus hijos oran.</a:t>
            </a:r>
          </a:p>
          <a:p>
            <a:pPr marL="457200" indent="-457200" algn="l">
              <a:buFont typeface="Wingdings" pitchFamily="2" charset="2"/>
              <a:buChar char="Ø"/>
            </a:pPr>
            <a:r>
              <a:rPr lang="es-PE" sz="2800" b="1" dirty="0" smtClean="0">
                <a:solidFill>
                  <a:srgbClr val="002060"/>
                </a:solidFill>
              </a:rPr>
              <a:t>El evangelista debería comenzar un ministerio poderoso de Oración.</a:t>
            </a:r>
          </a:p>
          <a:p>
            <a:pPr algn="l"/>
            <a:endParaRPr lang="es-PE" sz="2800" b="1" dirty="0">
              <a:solidFill>
                <a:srgbClr val="002060"/>
              </a:solidFill>
            </a:endParaRPr>
          </a:p>
        </p:txBody>
      </p:sp>
      <p:sp>
        <p:nvSpPr>
          <p:cNvPr id="5" name="1 Título"/>
          <p:cNvSpPr txBox="1">
            <a:spLocks/>
          </p:cNvSpPr>
          <p:nvPr/>
        </p:nvSpPr>
        <p:spPr>
          <a:xfrm>
            <a:off x="971600" y="1052736"/>
            <a:ext cx="5132009" cy="100811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3000" b="1" dirty="0" smtClean="0">
                <a:solidFill>
                  <a:srgbClr val="002060"/>
                </a:solidFill>
              </a:rPr>
              <a:t>1. </a:t>
            </a:r>
            <a:r>
              <a:rPr lang="es-PE" sz="3000" b="1" u="sng" dirty="0" smtClean="0">
                <a:solidFill>
                  <a:srgbClr val="002060"/>
                </a:solidFill>
              </a:rPr>
              <a:t>La Estrategia de la Oración</a:t>
            </a:r>
            <a:endParaRPr lang="es-PE" sz="3000" b="1" u="sng" dirty="0">
              <a:solidFill>
                <a:srgbClr val="002060"/>
              </a:solidFill>
            </a:endParaRPr>
          </a:p>
        </p:txBody>
      </p:sp>
    </p:spTree>
    <p:extLst>
      <p:ext uri="{BB962C8B-B14F-4D97-AF65-F5344CB8AC3E}">
        <p14:creationId xmlns:p14="http://schemas.microsoft.com/office/powerpoint/2010/main" val="3529606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4" name="3 Subtítulo"/>
          <p:cNvSpPr>
            <a:spLocks noGrp="1"/>
          </p:cNvSpPr>
          <p:nvPr>
            <p:ph type="subTitle" idx="1"/>
          </p:nvPr>
        </p:nvSpPr>
        <p:spPr>
          <a:xfrm>
            <a:off x="467544" y="1268760"/>
            <a:ext cx="8568952" cy="4896544"/>
          </a:xfrm>
        </p:spPr>
        <p:txBody>
          <a:bodyPr>
            <a:normAutofit/>
          </a:bodyPr>
          <a:lstStyle/>
          <a:p>
            <a:pPr marL="457200" indent="-457200" algn="l">
              <a:buFont typeface="Wingdings" pitchFamily="2" charset="2"/>
              <a:buChar char="Ø"/>
            </a:pPr>
            <a:r>
              <a:rPr lang="es-PE" sz="2800" b="1" dirty="0" smtClean="0">
                <a:solidFill>
                  <a:srgbClr val="002060"/>
                </a:solidFill>
              </a:rPr>
              <a:t>La oración es poder, y una campaña sin oración  es lo mismo que una campaña sin poder.</a:t>
            </a:r>
          </a:p>
          <a:p>
            <a:pPr marL="457200" indent="-457200" algn="l">
              <a:buFont typeface="Wingdings" pitchFamily="2" charset="2"/>
              <a:buChar char="Ø"/>
            </a:pPr>
            <a:r>
              <a:rPr lang="es-PE" sz="2800" b="1" dirty="0" smtClean="0">
                <a:solidFill>
                  <a:srgbClr val="002060"/>
                </a:solidFill>
              </a:rPr>
              <a:t>Seis meses antes de la noche de apertura del Evangelismo de cosecha, predique sobre el poder del Espíritu Santo y sobre la importancia de la oración en la preparación  para las conferencias.</a:t>
            </a:r>
          </a:p>
          <a:p>
            <a:pPr marL="457200" indent="-457200" algn="l">
              <a:buFont typeface="Wingdings" pitchFamily="2" charset="2"/>
              <a:buChar char="Ø"/>
            </a:pPr>
            <a:r>
              <a:rPr lang="es-PE" sz="2800" b="1" dirty="0" smtClean="0">
                <a:solidFill>
                  <a:srgbClr val="002060"/>
                </a:solidFill>
              </a:rPr>
              <a:t>En la parte del llamado entrega una carta de compromiso para que las personas puedan inscribirse como guerreras o guerreros de Oración a favor de las reuniones</a:t>
            </a:r>
          </a:p>
        </p:txBody>
      </p:sp>
    </p:spTree>
    <p:extLst>
      <p:ext uri="{BB962C8B-B14F-4D97-AF65-F5344CB8AC3E}">
        <p14:creationId xmlns:p14="http://schemas.microsoft.com/office/powerpoint/2010/main" val="206017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4" name="3 Subtítulo"/>
          <p:cNvSpPr>
            <a:spLocks noGrp="1"/>
          </p:cNvSpPr>
          <p:nvPr>
            <p:ph type="subTitle" idx="1"/>
          </p:nvPr>
        </p:nvSpPr>
        <p:spPr>
          <a:xfrm>
            <a:off x="467544" y="1124744"/>
            <a:ext cx="8604448" cy="5256584"/>
          </a:xfrm>
        </p:spPr>
        <p:txBody>
          <a:bodyPr>
            <a:normAutofit/>
          </a:bodyPr>
          <a:lstStyle/>
          <a:p>
            <a:pPr algn="l"/>
            <a:r>
              <a:rPr lang="es-PE" sz="2800" b="1" dirty="0" smtClean="0">
                <a:solidFill>
                  <a:srgbClr val="002060"/>
                </a:solidFill>
              </a:rPr>
              <a:t>Hay tres niveles de oración que pueden escoger, de tal manera que el compromiso pasa de menor a mayor:</a:t>
            </a:r>
          </a:p>
          <a:p>
            <a:pPr algn="l"/>
            <a:r>
              <a:rPr lang="es-PE" sz="2800" b="1" u="sng" dirty="0" smtClean="0">
                <a:solidFill>
                  <a:srgbClr val="002060"/>
                </a:solidFill>
              </a:rPr>
              <a:t>Nivel 1 El Guerrero de Oración</a:t>
            </a:r>
            <a:r>
              <a:rPr lang="es-PE" sz="2800" b="1" dirty="0" smtClean="0">
                <a:solidFill>
                  <a:srgbClr val="002060"/>
                </a:solidFill>
              </a:rPr>
              <a:t>.- </a:t>
            </a:r>
            <a:r>
              <a:rPr lang="es-PE" sz="2800" dirty="0" smtClean="0">
                <a:solidFill>
                  <a:srgbClr val="002060"/>
                </a:solidFill>
              </a:rPr>
              <a:t>acepta orar diariamente por los encuentros </a:t>
            </a:r>
            <a:r>
              <a:rPr lang="es-PE" sz="2800" dirty="0" err="1" smtClean="0">
                <a:solidFill>
                  <a:srgbClr val="002060"/>
                </a:solidFill>
              </a:rPr>
              <a:t>evangelisticos</a:t>
            </a:r>
            <a:r>
              <a:rPr lang="es-PE" sz="2800" dirty="0" smtClean="0">
                <a:solidFill>
                  <a:srgbClr val="002060"/>
                </a:solidFill>
              </a:rPr>
              <a:t> como parte de su devoción personal. Además de eso la persona acepta encontrarse con otros guerreros de oración luego de cada culto de sábado, durante diez minutos con el fin de orar juntos por el derramamiento del Espíritu Santo en las reuniones. También acepta encontrarse, durante una hora, una vez por mes, para para orar juntos para que Dios pueda alcanzar las personas.</a:t>
            </a:r>
            <a:endParaRPr lang="es-PE" sz="2800" dirty="0">
              <a:solidFill>
                <a:srgbClr val="002060"/>
              </a:solidFill>
            </a:endParaRPr>
          </a:p>
        </p:txBody>
      </p:sp>
    </p:spTree>
    <p:extLst>
      <p:ext uri="{BB962C8B-B14F-4D97-AF65-F5344CB8AC3E}">
        <p14:creationId xmlns:p14="http://schemas.microsoft.com/office/powerpoint/2010/main" val="40796961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4" name="3 Subtítulo"/>
          <p:cNvSpPr>
            <a:spLocks noGrp="1"/>
          </p:cNvSpPr>
          <p:nvPr>
            <p:ph type="subTitle" idx="1"/>
          </p:nvPr>
        </p:nvSpPr>
        <p:spPr>
          <a:xfrm>
            <a:off x="539552" y="836712"/>
            <a:ext cx="8352928" cy="5904656"/>
          </a:xfrm>
        </p:spPr>
        <p:txBody>
          <a:bodyPr>
            <a:normAutofit/>
          </a:bodyPr>
          <a:lstStyle/>
          <a:p>
            <a:pPr algn="l"/>
            <a:r>
              <a:rPr lang="es-PE" sz="2800" b="1" u="sng" dirty="0" smtClean="0">
                <a:solidFill>
                  <a:srgbClr val="002060"/>
                </a:solidFill>
              </a:rPr>
              <a:t>Nivel 2 El Guerrero de Oración</a:t>
            </a:r>
            <a:r>
              <a:rPr lang="es-PE" sz="2800" dirty="0" smtClean="0">
                <a:solidFill>
                  <a:srgbClr val="002060"/>
                </a:solidFill>
              </a:rPr>
              <a:t>.- acepta hacer todo lo que hace el nivel 1 y , además de eso escoge una o dos cuadras de casas que formaran partes de un proyecto especial de oración. Debe hacer un camino de oración en esas cuadras, semanalmente, orando por las personas de esas cuadras, no necesita establecer ningún contacto. Solo antes del evento va a invitar a los moradores a participar del evento.</a:t>
            </a:r>
          </a:p>
          <a:p>
            <a:pPr algn="l"/>
            <a:r>
              <a:rPr lang="es-PE" sz="2800" b="1" u="sng" dirty="0" smtClean="0">
                <a:solidFill>
                  <a:srgbClr val="002060"/>
                </a:solidFill>
              </a:rPr>
              <a:t>Nivel 3 El Guerrero de Oración</a:t>
            </a:r>
            <a:r>
              <a:rPr lang="es-PE" sz="2800" b="1" dirty="0" smtClean="0">
                <a:solidFill>
                  <a:srgbClr val="002060"/>
                </a:solidFill>
              </a:rPr>
              <a:t>.-  </a:t>
            </a:r>
            <a:r>
              <a:rPr lang="es-PE" sz="2800" dirty="0" smtClean="0">
                <a:solidFill>
                  <a:srgbClr val="002060"/>
                </a:solidFill>
              </a:rPr>
              <a:t>además de hacer todo lo que hacen los del nivel 1 y 2 visitan las casas de los moradores que componen su manzana o cuadras.</a:t>
            </a:r>
            <a:endParaRPr lang="es-PE" sz="2800" b="1" dirty="0">
              <a:solidFill>
                <a:srgbClr val="002060"/>
              </a:solidFill>
            </a:endParaRPr>
          </a:p>
        </p:txBody>
      </p:sp>
    </p:spTree>
    <p:extLst>
      <p:ext uri="{BB962C8B-B14F-4D97-AF65-F5344CB8AC3E}">
        <p14:creationId xmlns:p14="http://schemas.microsoft.com/office/powerpoint/2010/main" val="25611086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t="1695"/>
          <a:stretch/>
        </p:blipFill>
        <p:spPr>
          <a:xfrm>
            <a:off x="5466" y="0"/>
            <a:ext cx="9138533" cy="6878268"/>
          </a:xfrm>
          <a:prstGeom prst="rect">
            <a:avLst/>
          </a:prstGeom>
        </p:spPr>
      </p:pic>
      <p:sp>
        <p:nvSpPr>
          <p:cNvPr id="4" name="3 Subtítulo"/>
          <p:cNvSpPr>
            <a:spLocks noGrp="1"/>
          </p:cNvSpPr>
          <p:nvPr>
            <p:ph type="subTitle" idx="1"/>
          </p:nvPr>
        </p:nvSpPr>
        <p:spPr>
          <a:xfrm>
            <a:off x="555538" y="1625242"/>
            <a:ext cx="8568953" cy="5112568"/>
          </a:xfrm>
        </p:spPr>
        <p:txBody>
          <a:bodyPr>
            <a:normAutofit fontScale="92500" lnSpcReduction="20000"/>
          </a:bodyPr>
          <a:lstStyle/>
          <a:p>
            <a:pPr algn="l"/>
            <a:r>
              <a:rPr lang="es-PE" sz="2800" dirty="0" smtClean="0">
                <a:solidFill>
                  <a:srgbClr val="002060"/>
                </a:solidFill>
              </a:rPr>
              <a:t>Otra parte vital de la preparación espiritual de la iglesia es un culto especial de una cuatro horas, realizado en las tardes del sábado antes de la cosecha.</a:t>
            </a:r>
          </a:p>
          <a:p>
            <a:pPr marL="514350" indent="-514350" algn="l">
              <a:buAutoNum type="arabicPeriod"/>
            </a:pPr>
            <a:r>
              <a:rPr lang="es-PE" sz="2800" dirty="0" smtClean="0">
                <a:solidFill>
                  <a:srgbClr val="002060"/>
                </a:solidFill>
              </a:rPr>
              <a:t>Minutos de alabanza</a:t>
            </a:r>
          </a:p>
          <a:p>
            <a:pPr marL="514350" indent="-514350" algn="l">
              <a:buAutoNum type="arabicPeriod"/>
            </a:pPr>
            <a:r>
              <a:rPr lang="es-PE" sz="2800" dirty="0" smtClean="0">
                <a:solidFill>
                  <a:srgbClr val="002060"/>
                </a:solidFill>
              </a:rPr>
              <a:t>Oración</a:t>
            </a:r>
          </a:p>
          <a:p>
            <a:pPr marL="514350" indent="-514350" algn="l">
              <a:buAutoNum type="arabicPeriod"/>
            </a:pPr>
            <a:r>
              <a:rPr lang="es-PE" sz="2800" dirty="0" smtClean="0">
                <a:solidFill>
                  <a:srgbClr val="002060"/>
                </a:solidFill>
              </a:rPr>
              <a:t>Presente siete cosas por las que los miembros deberían orar durante las reuniones de cada sábado</a:t>
            </a:r>
          </a:p>
          <a:p>
            <a:pPr marL="514350" indent="-514350" algn="l">
              <a:buAutoNum type="arabicPeriod"/>
            </a:pPr>
            <a:r>
              <a:rPr lang="es-PE" sz="2800" dirty="0" smtClean="0">
                <a:solidFill>
                  <a:srgbClr val="002060"/>
                </a:solidFill>
              </a:rPr>
              <a:t>Dedique tiempo a leer citas de EGW de reavivamiento y Reforma. Explicar cada cita. Cuente testimonios de otras iglesias cuando obedecen los consejos de Dios.</a:t>
            </a:r>
            <a:endParaRPr lang="es-PE" sz="2800" dirty="0">
              <a:solidFill>
                <a:srgbClr val="002060"/>
              </a:solidFill>
            </a:endParaRPr>
          </a:p>
          <a:p>
            <a:pPr marL="514350" indent="-514350" algn="l">
              <a:buAutoNum type="arabicPeriod"/>
            </a:pPr>
            <a:r>
              <a:rPr lang="es-PE" sz="2800" dirty="0" smtClean="0">
                <a:solidFill>
                  <a:srgbClr val="002060"/>
                </a:solidFill>
              </a:rPr>
              <a:t>Conducir a la iglesia toda a dedicar toda una hora para orar juntos.  Alabanzas, confesión de pecados, orar, invitar a orar por sanación.</a:t>
            </a:r>
          </a:p>
        </p:txBody>
      </p:sp>
      <p:sp>
        <p:nvSpPr>
          <p:cNvPr id="3" name="1 Título"/>
          <p:cNvSpPr txBox="1">
            <a:spLocks/>
          </p:cNvSpPr>
          <p:nvPr/>
        </p:nvSpPr>
        <p:spPr>
          <a:xfrm>
            <a:off x="953342" y="764704"/>
            <a:ext cx="8064897" cy="72008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PE" sz="3000" b="1" dirty="0" smtClean="0">
                <a:solidFill>
                  <a:srgbClr val="002060"/>
                </a:solidFill>
              </a:rPr>
              <a:t>2. Oración, consagración y servicio en comunidad</a:t>
            </a:r>
            <a:endParaRPr lang="es-PE" sz="3000" b="1" dirty="0">
              <a:solidFill>
                <a:srgbClr val="002060"/>
              </a:solidFill>
            </a:endParaRPr>
          </a:p>
        </p:txBody>
      </p:sp>
    </p:spTree>
    <p:extLst>
      <p:ext uri="{BB962C8B-B14F-4D97-AF65-F5344CB8AC3E}">
        <p14:creationId xmlns:p14="http://schemas.microsoft.com/office/powerpoint/2010/main" val="1756581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379</TotalTime>
  <Words>1080</Words>
  <Application>Microsoft Office PowerPoint</Application>
  <PresentationFormat>Presentación en pantalla (4:3)</PresentationFormat>
  <Paragraphs>67</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Aharoni</vt:lpstr>
      <vt:lpstr>Arial</vt:lpstr>
      <vt:lpstr>Calibri</vt:lpstr>
      <vt:lpstr>Impact</vt:lpstr>
      <vt:lpstr>Wingdings</vt:lpstr>
      <vt:lpstr>Tema de Office</vt:lpstr>
      <vt:lpstr>Presentación de PowerPoint</vt:lpstr>
      <vt:lpstr>PREPARANDO A LA IGLESIA PARA EL EVANGELISMO</vt:lpstr>
      <vt:lpstr>Presentación de PowerPoint</vt:lpstr>
      <vt:lpstr>Presentación de PowerPoint</vt:lpstr>
      <vt:lpstr>Diferentes actividades efectiva de siembra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PREPARANDO A LA IGLESIA PARA EL EVANGELISMO</dc:title>
  <dc:creator>Elías Torres</dc:creator>
  <cp:lastModifiedBy>Elías Torres</cp:lastModifiedBy>
  <cp:revision>32</cp:revision>
  <dcterms:created xsi:type="dcterms:W3CDTF">2012-07-23T04:05:30Z</dcterms:created>
  <dcterms:modified xsi:type="dcterms:W3CDTF">2014-08-14T18:04:09Z</dcterms:modified>
</cp:coreProperties>
</file>